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9" r:id="rId8"/>
    <p:sldId id="262" r:id="rId9"/>
    <p:sldId id="268" r:id="rId10"/>
    <p:sldId id="263" r:id="rId11"/>
    <p:sldId id="264" r:id="rId12"/>
    <p:sldId id="266" r:id="rId13"/>
    <p:sldId id="267"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0ECBD-0AAE-4A4E-9D7A-4E94C5F680F0}" type="datetimeFigureOut">
              <a:rPr lang="en-IN" smtClean="0"/>
              <a:t>04-05-2019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D0A64-F1A4-4CDC-AC29-0FFECA3389C4}" type="slidenum">
              <a:rPr lang="en-IN" smtClean="0"/>
              <a:t>‹#›</a:t>
            </a:fld>
            <a:endParaRPr lang="en-IN"/>
          </a:p>
        </p:txBody>
      </p:sp>
    </p:spTree>
    <p:extLst>
      <p:ext uri="{BB962C8B-B14F-4D97-AF65-F5344CB8AC3E}">
        <p14:creationId xmlns:p14="http://schemas.microsoft.com/office/powerpoint/2010/main" val="1780255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0ECBD-0AAE-4A4E-9D7A-4E94C5F680F0}" type="datetimeFigureOut">
              <a:rPr lang="en-IN" smtClean="0"/>
              <a:t>04-05-2019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D0A64-F1A4-4CDC-AC29-0FFECA3389C4}" type="slidenum">
              <a:rPr lang="en-IN" smtClean="0"/>
              <a:t>‹#›</a:t>
            </a:fld>
            <a:endParaRPr lang="en-IN"/>
          </a:p>
        </p:txBody>
      </p:sp>
    </p:spTree>
    <p:extLst>
      <p:ext uri="{BB962C8B-B14F-4D97-AF65-F5344CB8AC3E}">
        <p14:creationId xmlns:p14="http://schemas.microsoft.com/office/powerpoint/2010/main" val="892414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0ECBD-0AAE-4A4E-9D7A-4E94C5F680F0}" type="datetimeFigureOut">
              <a:rPr lang="en-IN" smtClean="0"/>
              <a:t>04-05-2019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D0A64-F1A4-4CDC-AC29-0FFECA3389C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65752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0ECBD-0AAE-4A4E-9D7A-4E94C5F680F0}" type="datetimeFigureOut">
              <a:rPr lang="en-IN" smtClean="0"/>
              <a:t>04-05-2019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D0A64-F1A4-4CDC-AC29-0FFECA3389C4}" type="slidenum">
              <a:rPr lang="en-IN" smtClean="0"/>
              <a:t>‹#›</a:t>
            </a:fld>
            <a:endParaRPr lang="en-IN"/>
          </a:p>
        </p:txBody>
      </p:sp>
    </p:spTree>
    <p:extLst>
      <p:ext uri="{BB962C8B-B14F-4D97-AF65-F5344CB8AC3E}">
        <p14:creationId xmlns:p14="http://schemas.microsoft.com/office/powerpoint/2010/main" val="1613491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0ECBD-0AAE-4A4E-9D7A-4E94C5F680F0}" type="datetimeFigureOut">
              <a:rPr lang="en-IN" smtClean="0"/>
              <a:t>04-05-2019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D0A64-F1A4-4CDC-AC29-0FFECA3389C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100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0ECBD-0AAE-4A4E-9D7A-4E94C5F680F0}" type="datetimeFigureOut">
              <a:rPr lang="en-IN" smtClean="0"/>
              <a:t>04-05-2019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D0A64-F1A4-4CDC-AC29-0FFECA3389C4}" type="slidenum">
              <a:rPr lang="en-IN" smtClean="0"/>
              <a:t>‹#›</a:t>
            </a:fld>
            <a:endParaRPr lang="en-IN"/>
          </a:p>
        </p:txBody>
      </p:sp>
    </p:spTree>
    <p:extLst>
      <p:ext uri="{BB962C8B-B14F-4D97-AF65-F5344CB8AC3E}">
        <p14:creationId xmlns:p14="http://schemas.microsoft.com/office/powerpoint/2010/main" val="400056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0ECBD-0AAE-4A4E-9D7A-4E94C5F680F0}" type="datetimeFigureOut">
              <a:rPr lang="en-IN" smtClean="0"/>
              <a:t>04-05-2019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D0A64-F1A4-4CDC-AC29-0FFECA3389C4}" type="slidenum">
              <a:rPr lang="en-IN" smtClean="0"/>
              <a:t>‹#›</a:t>
            </a:fld>
            <a:endParaRPr lang="en-IN"/>
          </a:p>
        </p:txBody>
      </p:sp>
    </p:spTree>
    <p:extLst>
      <p:ext uri="{BB962C8B-B14F-4D97-AF65-F5344CB8AC3E}">
        <p14:creationId xmlns:p14="http://schemas.microsoft.com/office/powerpoint/2010/main" val="4173586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0ECBD-0AAE-4A4E-9D7A-4E94C5F680F0}" type="datetimeFigureOut">
              <a:rPr lang="en-IN" smtClean="0"/>
              <a:t>04-05-2019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D0A64-F1A4-4CDC-AC29-0FFECA3389C4}" type="slidenum">
              <a:rPr lang="en-IN" smtClean="0"/>
              <a:t>‹#›</a:t>
            </a:fld>
            <a:endParaRPr lang="en-IN"/>
          </a:p>
        </p:txBody>
      </p:sp>
    </p:spTree>
    <p:extLst>
      <p:ext uri="{BB962C8B-B14F-4D97-AF65-F5344CB8AC3E}">
        <p14:creationId xmlns:p14="http://schemas.microsoft.com/office/powerpoint/2010/main" val="202607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0ECBD-0AAE-4A4E-9D7A-4E94C5F680F0}" type="datetimeFigureOut">
              <a:rPr lang="en-IN" smtClean="0"/>
              <a:t>04-05-2019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D0A64-F1A4-4CDC-AC29-0FFECA3389C4}" type="slidenum">
              <a:rPr lang="en-IN" smtClean="0"/>
              <a:t>‹#›</a:t>
            </a:fld>
            <a:endParaRPr lang="en-IN"/>
          </a:p>
        </p:txBody>
      </p:sp>
    </p:spTree>
    <p:extLst>
      <p:ext uri="{BB962C8B-B14F-4D97-AF65-F5344CB8AC3E}">
        <p14:creationId xmlns:p14="http://schemas.microsoft.com/office/powerpoint/2010/main" val="78934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0ECBD-0AAE-4A4E-9D7A-4E94C5F680F0}" type="datetimeFigureOut">
              <a:rPr lang="en-IN" smtClean="0"/>
              <a:t>04-05-2019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D0A64-F1A4-4CDC-AC29-0FFECA3389C4}" type="slidenum">
              <a:rPr lang="en-IN" smtClean="0"/>
              <a:t>‹#›</a:t>
            </a:fld>
            <a:endParaRPr lang="en-IN"/>
          </a:p>
        </p:txBody>
      </p:sp>
    </p:spTree>
    <p:extLst>
      <p:ext uri="{BB962C8B-B14F-4D97-AF65-F5344CB8AC3E}">
        <p14:creationId xmlns:p14="http://schemas.microsoft.com/office/powerpoint/2010/main" val="130090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B0ECBD-0AAE-4A4E-9D7A-4E94C5F680F0}" type="datetimeFigureOut">
              <a:rPr lang="en-IN" smtClean="0"/>
              <a:t>04-05-2019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D0A64-F1A4-4CDC-AC29-0FFECA3389C4}" type="slidenum">
              <a:rPr lang="en-IN" smtClean="0"/>
              <a:t>‹#›</a:t>
            </a:fld>
            <a:endParaRPr lang="en-IN"/>
          </a:p>
        </p:txBody>
      </p:sp>
    </p:spTree>
    <p:extLst>
      <p:ext uri="{BB962C8B-B14F-4D97-AF65-F5344CB8AC3E}">
        <p14:creationId xmlns:p14="http://schemas.microsoft.com/office/powerpoint/2010/main" val="757419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B0ECBD-0AAE-4A4E-9D7A-4E94C5F680F0}" type="datetimeFigureOut">
              <a:rPr lang="en-IN" smtClean="0"/>
              <a:t>04-05-2019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CD0A64-F1A4-4CDC-AC29-0FFECA3389C4}" type="slidenum">
              <a:rPr lang="en-IN" smtClean="0"/>
              <a:t>‹#›</a:t>
            </a:fld>
            <a:endParaRPr lang="en-IN"/>
          </a:p>
        </p:txBody>
      </p:sp>
    </p:spTree>
    <p:extLst>
      <p:ext uri="{BB962C8B-B14F-4D97-AF65-F5344CB8AC3E}">
        <p14:creationId xmlns:p14="http://schemas.microsoft.com/office/powerpoint/2010/main" val="1499370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0ECBD-0AAE-4A4E-9D7A-4E94C5F680F0}" type="datetimeFigureOut">
              <a:rPr lang="en-IN" smtClean="0"/>
              <a:t>04-05-2019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CD0A64-F1A4-4CDC-AC29-0FFECA3389C4}" type="slidenum">
              <a:rPr lang="en-IN" smtClean="0"/>
              <a:t>‹#›</a:t>
            </a:fld>
            <a:endParaRPr lang="en-IN"/>
          </a:p>
        </p:txBody>
      </p:sp>
    </p:spTree>
    <p:extLst>
      <p:ext uri="{BB962C8B-B14F-4D97-AF65-F5344CB8AC3E}">
        <p14:creationId xmlns:p14="http://schemas.microsoft.com/office/powerpoint/2010/main" val="235624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0ECBD-0AAE-4A4E-9D7A-4E94C5F680F0}" type="datetimeFigureOut">
              <a:rPr lang="en-IN" smtClean="0"/>
              <a:t>04-05-2019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CD0A64-F1A4-4CDC-AC29-0FFECA3389C4}" type="slidenum">
              <a:rPr lang="en-IN" smtClean="0"/>
              <a:t>‹#›</a:t>
            </a:fld>
            <a:endParaRPr lang="en-IN"/>
          </a:p>
        </p:txBody>
      </p:sp>
    </p:spTree>
    <p:extLst>
      <p:ext uri="{BB962C8B-B14F-4D97-AF65-F5344CB8AC3E}">
        <p14:creationId xmlns:p14="http://schemas.microsoft.com/office/powerpoint/2010/main" val="97477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B0ECBD-0AAE-4A4E-9D7A-4E94C5F680F0}" type="datetimeFigureOut">
              <a:rPr lang="en-IN" smtClean="0"/>
              <a:t>04-05-2019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D0A64-F1A4-4CDC-AC29-0FFECA3389C4}" type="slidenum">
              <a:rPr lang="en-IN" smtClean="0"/>
              <a:t>‹#›</a:t>
            </a:fld>
            <a:endParaRPr lang="en-IN"/>
          </a:p>
        </p:txBody>
      </p:sp>
    </p:spTree>
    <p:extLst>
      <p:ext uri="{BB962C8B-B14F-4D97-AF65-F5344CB8AC3E}">
        <p14:creationId xmlns:p14="http://schemas.microsoft.com/office/powerpoint/2010/main" val="39028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B0ECBD-0AAE-4A4E-9D7A-4E94C5F680F0}" type="datetimeFigureOut">
              <a:rPr lang="en-IN" smtClean="0"/>
              <a:t>04-05-2019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D0A64-F1A4-4CDC-AC29-0FFECA3389C4}" type="slidenum">
              <a:rPr lang="en-IN" smtClean="0"/>
              <a:t>‹#›</a:t>
            </a:fld>
            <a:endParaRPr lang="en-IN"/>
          </a:p>
        </p:txBody>
      </p:sp>
    </p:spTree>
    <p:extLst>
      <p:ext uri="{BB962C8B-B14F-4D97-AF65-F5344CB8AC3E}">
        <p14:creationId xmlns:p14="http://schemas.microsoft.com/office/powerpoint/2010/main" val="78507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B0ECBD-0AAE-4A4E-9D7A-4E94C5F680F0}" type="datetimeFigureOut">
              <a:rPr lang="en-IN" smtClean="0"/>
              <a:t>04-05-2019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CD0A64-F1A4-4CDC-AC29-0FFECA3389C4}" type="slidenum">
              <a:rPr lang="en-IN" smtClean="0"/>
              <a:t>‹#›</a:t>
            </a:fld>
            <a:endParaRPr lang="en-IN"/>
          </a:p>
        </p:txBody>
      </p:sp>
    </p:spTree>
    <p:extLst>
      <p:ext uri="{BB962C8B-B14F-4D97-AF65-F5344CB8AC3E}">
        <p14:creationId xmlns:p14="http://schemas.microsoft.com/office/powerpoint/2010/main" val="1683070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640F-F52D-4C47-8A4C-B551118E3461}"/>
              </a:ext>
            </a:extLst>
          </p:cNvPr>
          <p:cNvSpPr>
            <a:spLocks noGrp="1"/>
          </p:cNvSpPr>
          <p:nvPr>
            <p:ph type="ctrTitle"/>
          </p:nvPr>
        </p:nvSpPr>
        <p:spPr>
          <a:xfrm>
            <a:off x="963727" y="1503115"/>
            <a:ext cx="7766936" cy="1646302"/>
          </a:xfrm>
        </p:spPr>
        <p:txBody>
          <a:bodyPr>
            <a:normAutofit fontScale="90000"/>
          </a:bodyPr>
          <a:lstStyle/>
          <a:p>
            <a:pPr algn="ctr"/>
            <a:r>
              <a:rPr lang="en-IN" dirty="0">
                <a:latin typeface="Adobe Fan Heiti Std B" panose="020B0700000000000000" pitchFamily="34" charset="-128"/>
                <a:ea typeface="Adobe Fan Heiti Std B" panose="020B0700000000000000" pitchFamily="34" charset="-128"/>
              </a:rPr>
              <a:t>Face recognition with</a:t>
            </a:r>
            <a:br>
              <a:rPr lang="en-IN" dirty="0">
                <a:latin typeface="Adobe Fan Heiti Std B" panose="020B0700000000000000" pitchFamily="34" charset="-128"/>
                <a:ea typeface="Adobe Fan Heiti Std B" panose="020B0700000000000000" pitchFamily="34" charset="-128"/>
              </a:rPr>
            </a:br>
            <a:r>
              <a:rPr lang="en-IN" dirty="0">
                <a:latin typeface="Adobe Fan Heiti Std B" panose="020B0700000000000000" pitchFamily="34" charset="-128"/>
                <a:ea typeface="Adobe Fan Heiti Std B" panose="020B0700000000000000" pitchFamily="34" charset="-128"/>
              </a:rPr>
              <a:t>deep learning </a:t>
            </a:r>
            <a:br>
              <a:rPr lang="en-IN" dirty="0">
                <a:latin typeface="Adobe Fan Heiti Std B" panose="020B0700000000000000" pitchFamily="34" charset="-128"/>
                <a:ea typeface="Adobe Fan Heiti Std B" panose="020B0700000000000000" pitchFamily="34" charset="-128"/>
              </a:rPr>
            </a:br>
            <a:endParaRPr lang="en-IN" dirty="0">
              <a:latin typeface="Adobe Fan Heiti Std B" panose="020B0700000000000000" pitchFamily="34" charset="-128"/>
              <a:ea typeface="Adobe Fan Heiti Std B" panose="020B0700000000000000" pitchFamily="34" charset="-128"/>
            </a:endParaRPr>
          </a:p>
        </p:txBody>
      </p:sp>
      <p:sp>
        <p:nvSpPr>
          <p:cNvPr id="4" name="TextBox 3">
            <a:extLst>
              <a:ext uri="{FF2B5EF4-FFF2-40B4-BE49-F238E27FC236}">
                <a16:creationId xmlns:a16="http://schemas.microsoft.com/office/drawing/2014/main" id="{4E65D9EE-C52B-4EFE-A1B1-5CAE4AB8D3C7}"/>
              </a:ext>
            </a:extLst>
          </p:cNvPr>
          <p:cNvSpPr txBox="1"/>
          <p:nvPr/>
        </p:nvSpPr>
        <p:spPr>
          <a:xfrm>
            <a:off x="6357732" y="4134677"/>
            <a:ext cx="3568146" cy="1569660"/>
          </a:xfrm>
          <a:prstGeom prst="rect">
            <a:avLst/>
          </a:prstGeom>
          <a:noFill/>
        </p:spPr>
        <p:txBody>
          <a:bodyPr wrap="square" rtlCol="0">
            <a:spAutoFit/>
          </a:bodyPr>
          <a:lstStyle/>
          <a:p>
            <a:r>
              <a:rPr lang="en-IN" sz="2400" b="1" dirty="0">
                <a:solidFill>
                  <a:schemeClr val="accent1"/>
                </a:solidFill>
                <a:latin typeface="Adobe Fan Heiti Std B" panose="020B0700000000000000" pitchFamily="34" charset="-128"/>
                <a:ea typeface="Adobe Fan Heiti Std B" panose="020B0700000000000000" pitchFamily="34" charset="-128"/>
                <a:cs typeface="Adobe Hebrew" panose="02040503050201020203" pitchFamily="18" charset="-79"/>
              </a:rPr>
              <a:t>Team:</a:t>
            </a:r>
          </a:p>
          <a:p>
            <a:r>
              <a:rPr lang="en-IN" sz="2400" dirty="0" err="1">
                <a:latin typeface="Adobe Fan Heiti Std B" panose="020B0700000000000000" pitchFamily="34" charset="-128"/>
                <a:ea typeface="Adobe Fan Heiti Std B" panose="020B0700000000000000" pitchFamily="34" charset="-128"/>
                <a:cs typeface="Adobe Hebrew" panose="02040503050201020203" pitchFamily="18" charset="-79"/>
              </a:rPr>
              <a:t>Sanath</a:t>
            </a:r>
            <a:r>
              <a:rPr lang="en-IN" sz="2400" dirty="0">
                <a:latin typeface="Adobe Fan Heiti Std B" panose="020B0700000000000000" pitchFamily="34" charset="-128"/>
                <a:ea typeface="Adobe Fan Heiti Std B" panose="020B0700000000000000" pitchFamily="34" charset="-128"/>
                <a:cs typeface="Adobe Hebrew" panose="02040503050201020203" pitchFamily="18" charset="-79"/>
              </a:rPr>
              <a:t> </a:t>
            </a:r>
            <a:r>
              <a:rPr lang="en-IN" sz="2400" dirty="0" err="1">
                <a:latin typeface="Adobe Fan Heiti Std B" panose="020B0700000000000000" pitchFamily="34" charset="-128"/>
                <a:ea typeface="Adobe Fan Heiti Std B" panose="020B0700000000000000" pitchFamily="34" charset="-128"/>
                <a:cs typeface="Adobe Hebrew" panose="02040503050201020203" pitchFamily="18" charset="-79"/>
              </a:rPr>
              <a:t>Singavarapu</a:t>
            </a:r>
            <a:endParaRPr lang="en-IN" sz="2400" dirty="0">
              <a:latin typeface="Adobe Fan Heiti Std B" panose="020B0700000000000000" pitchFamily="34" charset="-128"/>
              <a:ea typeface="Adobe Fan Heiti Std B" panose="020B0700000000000000" pitchFamily="34" charset="-128"/>
              <a:cs typeface="Adobe Hebrew" panose="02040503050201020203" pitchFamily="18" charset="-79"/>
            </a:endParaRPr>
          </a:p>
          <a:p>
            <a:r>
              <a:rPr lang="en-IN" sz="2400" dirty="0">
                <a:latin typeface="Adobe Fan Heiti Std B" panose="020B0700000000000000" pitchFamily="34" charset="-128"/>
                <a:ea typeface="Adobe Fan Heiti Std B" panose="020B0700000000000000" pitchFamily="34" charset="-128"/>
                <a:cs typeface="Adobe Hebrew" panose="02040503050201020203" pitchFamily="18" charset="-79"/>
              </a:rPr>
              <a:t>Musale krushna pavan</a:t>
            </a:r>
          </a:p>
          <a:p>
            <a:endParaRPr lang="en-IN" sz="2400" dirty="0">
              <a:latin typeface="Adobe Fan Heiti Std B" panose="020B0700000000000000" pitchFamily="34" charset="-128"/>
              <a:ea typeface="Adobe Fan Heiti Std B" panose="020B0700000000000000" pitchFamily="34" charset="-128"/>
              <a:cs typeface="Adobe Hebrew" panose="02040503050201020203" pitchFamily="18" charset="-79"/>
            </a:endParaRPr>
          </a:p>
        </p:txBody>
      </p:sp>
      <p:sp>
        <p:nvSpPr>
          <p:cNvPr id="3" name="TextBox 2">
            <a:extLst>
              <a:ext uri="{FF2B5EF4-FFF2-40B4-BE49-F238E27FC236}">
                <a16:creationId xmlns:a16="http://schemas.microsoft.com/office/drawing/2014/main" id="{0E8DC9A2-F037-4782-BCB0-7889F654AA9C}"/>
              </a:ext>
            </a:extLst>
          </p:cNvPr>
          <p:cNvSpPr txBox="1"/>
          <p:nvPr/>
        </p:nvSpPr>
        <p:spPr>
          <a:xfrm>
            <a:off x="659296" y="4273826"/>
            <a:ext cx="3213652" cy="830997"/>
          </a:xfrm>
          <a:prstGeom prst="rect">
            <a:avLst/>
          </a:prstGeom>
          <a:noFill/>
        </p:spPr>
        <p:txBody>
          <a:bodyPr wrap="square" rtlCol="0">
            <a:spAutoFit/>
          </a:bodyPr>
          <a:lstStyle/>
          <a:p>
            <a:r>
              <a:rPr lang="en-IN" sz="2400" b="1" dirty="0">
                <a:solidFill>
                  <a:schemeClr val="accent1"/>
                </a:solidFill>
                <a:latin typeface="Adobe Fan Heiti Std B" panose="020B0700000000000000" pitchFamily="34" charset="-128"/>
                <a:ea typeface="Adobe Fan Heiti Std B" panose="020B0700000000000000" pitchFamily="34" charset="-128"/>
              </a:rPr>
              <a:t>Project supervisor:</a:t>
            </a:r>
          </a:p>
          <a:p>
            <a:r>
              <a:rPr lang="en-IN" sz="2400" dirty="0" err="1">
                <a:latin typeface="Adobe Fan Heiti Std B" panose="020B0700000000000000" pitchFamily="34" charset="-128"/>
                <a:ea typeface="Adobe Fan Heiti Std B" panose="020B0700000000000000" pitchFamily="34" charset="-128"/>
              </a:rPr>
              <a:t>Dr.Dalia</a:t>
            </a:r>
            <a:r>
              <a:rPr lang="en-IN" sz="2400" dirty="0">
                <a:latin typeface="Adobe Fan Heiti Std B" panose="020B0700000000000000" pitchFamily="34" charset="-128"/>
                <a:ea typeface="Adobe Fan Heiti Std B" panose="020B0700000000000000" pitchFamily="34" charset="-128"/>
              </a:rPr>
              <a:t> Nandi</a:t>
            </a:r>
          </a:p>
        </p:txBody>
      </p:sp>
    </p:spTree>
    <p:extLst>
      <p:ext uri="{BB962C8B-B14F-4D97-AF65-F5344CB8AC3E}">
        <p14:creationId xmlns:p14="http://schemas.microsoft.com/office/powerpoint/2010/main" val="133792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BEEBBD-8A69-4839-B3C4-FA1C59CA7BAD}"/>
              </a:ext>
            </a:extLst>
          </p:cNvPr>
          <p:cNvSpPr txBox="1"/>
          <p:nvPr/>
        </p:nvSpPr>
        <p:spPr>
          <a:xfrm>
            <a:off x="735495" y="510209"/>
            <a:ext cx="8819322" cy="461665"/>
          </a:xfrm>
          <a:prstGeom prst="rect">
            <a:avLst/>
          </a:prstGeom>
          <a:noFill/>
        </p:spPr>
        <p:txBody>
          <a:bodyPr wrap="square" rtlCol="0">
            <a:spAutoFit/>
          </a:bodyPr>
          <a:lstStyle/>
          <a:p>
            <a:r>
              <a:rPr lang="en-IN" sz="2400" dirty="0">
                <a:solidFill>
                  <a:schemeClr val="accent1"/>
                </a:solidFill>
              </a:rPr>
              <a:t>Encoding into 128D vector – open face model	:</a:t>
            </a:r>
          </a:p>
        </p:txBody>
      </p:sp>
      <p:pic>
        <p:nvPicPr>
          <p:cNvPr id="2050" name="Picture 2" descr="https://raw.githubusercontent.com/cmusatyalab/openface/master/images/summary.jpg">
            <a:extLst>
              <a:ext uri="{FF2B5EF4-FFF2-40B4-BE49-F238E27FC236}">
                <a16:creationId xmlns:a16="http://schemas.microsoft.com/office/drawing/2014/main" id="{2A519A16-3730-47F0-A7AA-92A648FA1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742" y="1506812"/>
            <a:ext cx="7450827" cy="4840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063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546ED7-0B17-469E-BDFE-0A9455F02726}"/>
              </a:ext>
            </a:extLst>
          </p:cNvPr>
          <p:cNvSpPr txBox="1"/>
          <p:nvPr/>
        </p:nvSpPr>
        <p:spPr>
          <a:xfrm>
            <a:off x="377684" y="366623"/>
            <a:ext cx="8872333" cy="5447645"/>
          </a:xfrm>
          <a:prstGeom prst="rect">
            <a:avLst/>
          </a:prstGeom>
          <a:noFill/>
        </p:spPr>
        <p:txBody>
          <a:bodyPr wrap="square" rtlCol="0">
            <a:spAutoFit/>
          </a:bodyPr>
          <a:lstStyle/>
          <a:p>
            <a:r>
              <a:rPr lang="en-IN" sz="2800" b="1" dirty="0">
                <a:solidFill>
                  <a:schemeClr val="accent1"/>
                </a:solidFill>
              </a:rPr>
              <a:t>Recognize – SVM :</a:t>
            </a:r>
          </a:p>
          <a:p>
            <a:endParaRPr lang="en-IN" sz="2000" dirty="0"/>
          </a:p>
          <a:p>
            <a:r>
              <a:rPr lang="en-IN" sz="2000" dirty="0"/>
              <a:t>	</a:t>
            </a:r>
            <a:r>
              <a:rPr lang="en-US" sz="2000" dirty="0"/>
              <a:t>In machine learning, </a:t>
            </a:r>
            <a:r>
              <a:rPr lang="en-US" sz="2000" b="1" dirty="0"/>
              <a:t>support-vector machines</a:t>
            </a:r>
            <a:r>
              <a:rPr lang="en-US" sz="2000" dirty="0"/>
              <a:t> (</a:t>
            </a:r>
            <a:r>
              <a:rPr lang="en-US" sz="2000" b="1" dirty="0"/>
              <a:t>SVMs</a:t>
            </a:r>
            <a:r>
              <a:rPr lang="en-US" sz="2000" dirty="0"/>
              <a:t>, also </a:t>
            </a:r>
            <a:r>
              <a:rPr lang="en-US" sz="2000" b="1" dirty="0"/>
              <a:t>support-vector networks</a:t>
            </a:r>
            <a:r>
              <a:rPr lang="en-US" sz="2000" dirty="0"/>
              <a:t>) are supervised learning models with associated learning algorithms that analyze data used for classification and regression analysis. </a:t>
            </a:r>
          </a:p>
          <a:p>
            <a:endParaRPr lang="en-US" sz="2000" dirty="0"/>
          </a:p>
          <a:p>
            <a:r>
              <a:rPr lang="en-US" sz="2000" dirty="0"/>
              <a:t>	Given a set of training examples, each marked as belonging to one or the other of two categories, an SVM training algorithm builds a model that assigns new examples to one category or the other, making it a non-probabilistic binary linear classifier (although methods such as Platt scaling exist to use SVM in a probabilistic classification setting). An SVM model is a representation of the examples as points in space, mapped so that the examples of the separate categories are divided by a clear gap that is as wide as possible. New examples are then mapped into that same space and predicted to belong to a category based on which side of the gap they fall.</a:t>
            </a:r>
            <a:endParaRPr lang="en-IN" sz="2000" dirty="0"/>
          </a:p>
        </p:txBody>
      </p:sp>
    </p:spTree>
    <p:extLst>
      <p:ext uri="{BB962C8B-B14F-4D97-AF65-F5344CB8AC3E}">
        <p14:creationId xmlns:p14="http://schemas.microsoft.com/office/powerpoint/2010/main" val="3603783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00B1CC-CA39-4915-9497-5C5506313DF1}"/>
              </a:ext>
            </a:extLst>
          </p:cNvPr>
          <p:cNvSpPr txBox="1"/>
          <p:nvPr/>
        </p:nvSpPr>
        <p:spPr>
          <a:xfrm>
            <a:off x="1239078" y="748748"/>
            <a:ext cx="1967948" cy="461665"/>
          </a:xfrm>
          <a:prstGeom prst="rect">
            <a:avLst/>
          </a:prstGeom>
          <a:noFill/>
        </p:spPr>
        <p:txBody>
          <a:bodyPr wrap="square" rtlCol="0">
            <a:spAutoFit/>
          </a:bodyPr>
          <a:lstStyle/>
          <a:p>
            <a:r>
              <a:rPr lang="en-IN" sz="2400" dirty="0">
                <a:solidFill>
                  <a:schemeClr val="accent1"/>
                </a:solidFill>
                <a:latin typeface="Adobe Fan Heiti Std B" panose="020B0700000000000000" pitchFamily="34" charset="-128"/>
                <a:ea typeface="Adobe Fan Heiti Std B" panose="020B0700000000000000" pitchFamily="34" charset="-128"/>
              </a:rPr>
              <a:t>Output:</a:t>
            </a:r>
          </a:p>
        </p:txBody>
      </p:sp>
      <p:pic>
        <p:nvPicPr>
          <p:cNvPr id="5" name="Picture 4">
            <a:extLst>
              <a:ext uri="{FF2B5EF4-FFF2-40B4-BE49-F238E27FC236}">
                <a16:creationId xmlns:a16="http://schemas.microsoft.com/office/drawing/2014/main" id="{820D12B9-D848-4C57-BCA0-2497EB4C5983}"/>
              </a:ext>
            </a:extLst>
          </p:cNvPr>
          <p:cNvPicPr>
            <a:picLocks noChangeAspect="1"/>
          </p:cNvPicPr>
          <p:nvPr/>
        </p:nvPicPr>
        <p:blipFill rotWithShape="1">
          <a:blip r:embed="rId2">
            <a:extLst>
              <a:ext uri="{28A0092B-C50C-407E-A947-70E740481C1C}">
                <a14:useLocalDpi xmlns:a14="http://schemas.microsoft.com/office/drawing/2010/main" val="0"/>
              </a:ext>
            </a:extLst>
          </a:blip>
          <a:srcRect l="33043" r="22826" b="52659"/>
          <a:stretch/>
        </p:blipFill>
        <p:spPr>
          <a:xfrm>
            <a:off x="516835" y="1962995"/>
            <a:ext cx="4717774" cy="3245109"/>
          </a:xfrm>
          <a:prstGeom prst="rect">
            <a:avLst/>
          </a:prstGeom>
        </p:spPr>
      </p:pic>
      <p:pic>
        <p:nvPicPr>
          <p:cNvPr id="7" name="Picture 6">
            <a:extLst>
              <a:ext uri="{FF2B5EF4-FFF2-40B4-BE49-F238E27FC236}">
                <a16:creationId xmlns:a16="http://schemas.microsoft.com/office/drawing/2014/main" id="{B9A4E8B4-3115-407E-AA61-1AB8BE5A17FA}"/>
              </a:ext>
            </a:extLst>
          </p:cNvPr>
          <p:cNvPicPr>
            <a:picLocks noChangeAspect="1"/>
          </p:cNvPicPr>
          <p:nvPr/>
        </p:nvPicPr>
        <p:blipFill rotWithShape="1">
          <a:blip r:embed="rId3">
            <a:extLst>
              <a:ext uri="{28A0092B-C50C-407E-A947-70E740481C1C}">
                <a14:useLocalDpi xmlns:a14="http://schemas.microsoft.com/office/drawing/2010/main" val="0"/>
              </a:ext>
            </a:extLst>
          </a:blip>
          <a:srcRect l="35543" t="12735" r="20326" b="23465"/>
          <a:stretch/>
        </p:blipFill>
        <p:spPr>
          <a:xfrm>
            <a:off x="5711687" y="1797419"/>
            <a:ext cx="4359965" cy="3543814"/>
          </a:xfrm>
          <a:prstGeom prst="rect">
            <a:avLst/>
          </a:prstGeom>
        </p:spPr>
      </p:pic>
    </p:spTree>
    <p:extLst>
      <p:ext uri="{BB962C8B-B14F-4D97-AF65-F5344CB8AC3E}">
        <p14:creationId xmlns:p14="http://schemas.microsoft.com/office/powerpoint/2010/main" val="132705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32F9D3-933C-4F59-8E50-7D4326B93BCE}"/>
              </a:ext>
            </a:extLst>
          </p:cNvPr>
          <p:cNvSpPr txBox="1"/>
          <p:nvPr/>
        </p:nvSpPr>
        <p:spPr>
          <a:xfrm>
            <a:off x="443945" y="1771353"/>
            <a:ext cx="8872333" cy="3046988"/>
          </a:xfrm>
          <a:prstGeom prst="rect">
            <a:avLst/>
          </a:prstGeom>
          <a:noFill/>
        </p:spPr>
        <p:txBody>
          <a:bodyPr wrap="square" rtlCol="0">
            <a:spAutoFit/>
          </a:bodyPr>
          <a:lstStyle/>
          <a:p>
            <a:r>
              <a:rPr lang="en-IN" sz="3200" dirty="0">
                <a:solidFill>
                  <a:schemeClr val="accent1"/>
                </a:solidFill>
              </a:rPr>
              <a:t>Future Scope:</a:t>
            </a:r>
          </a:p>
          <a:p>
            <a:r>
              <a:rPr lang="en-IN" sz="2000" dirty="0"/>
              <a:t>	</a:t>
            </a:r>
            <a:endParaRPr lang="en-US" sz="2000" dirty="0"/>
          </a:p>
          <a:p>
            <a:r>
              <a:rPr lang="en-US" sz="2000" dirty="0"/>
              <a:t>+ Can test with different Machine Learning Algorithms other than SVM.</a:t>
            </a:r>
          </a:p>
          <a:p>
            <a:endParaRPr lang="en-US" sz="2000" dirty="0"/>
          </a:p>
          <a:p>
            <a:r>
              <a:rPr lang="en-US" sz="2000" dirty="0"/>
              <a:t>+ Train with our dataset to implement in our applications</a:t>
            </a:r>
          </a:p>
          <a:p>
            <a:endParaRPr lang="en-US" sz="2000" dirty="0"/>
          </a:p>
          <a:p>
            <a:r>
              <a:rPr lang="en-US" sz="2000" dirty="0"/>
              <a:t>+ Train with Bigger Dataset to improve the results.</a:t>
            </a:r>
          </a:p>
          <a:p>
            <a:endParaRPr lang="en-US" sz="2000" dirty="0"/>
          </a:p>
          <a:p>
            <a:endParaRPr lang="en-IN" sz="2000" dirty="0"/>
          </a:p>
        </p:txBody>
      </p:sp>
    </p:spTree>
    <p:extLst>
      <p:ext uri="{BB962C8B-B14F-4D97-AF65-F5344CB8AC3E}">
        <p14:creationId xmlns:p14="http://schemas.microsoft.com/office/powerpoint/2010/main" val="2053050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874EF1-EEBA-4095-97E6-206065735146}"/>
              </a:ext>
            </a:extLst>
          </p:cNvPr>
          <p:cNvSpPr txBox="1"/>
          <p:nvPr/>
        </p:nvSpPr>
        <p:spPr>
          <a:xfrm>
            <a:off x="894521" y="669235"/>
            <a:ext cx="8872331" cy="3046988"/>
          </a:xfrm>
          <a:prstGeom prst="rect">
            <a:avLst/>
          </a:prstGeom>
          <a:noFill/>
        </p:spPr>
        <p:txBody>
          <a:bodyPr wrap="square" rtlCol="0">
            <a:spAutoFit/>
          </a:bodyPr>
          <a:lstStyle/>
          <a:p>
            <a:r>
              <a:rPr lang="en-IN" sz="2400" dirty="0">
                <a:solidFill>
                  <a:schemeClr val="accent1"/>
                </a:solidFill>
              </a:rPr>
              <a:t>BIBLIOGRAPHY :</a:t>
            </a:r>
          </a:p>
          <a:p>
            <a:endParaRPr lang="en-IN" sz="2400" dirty="0"/>
          </a:p>
          <a:p>
            <a:r>
              <a:rPr lang="en-IN" sz="2400" dirty="0"/>
              <a:t>	https://us.norton.com/internetsecurity-iot-how-facial-recognition-software-works.html	</a:t>
            </a:r>
          </a:p>
          <a:p>
            <a:endParaRPr lang="en-IN" sz="2400" dirty="0"/>
          </a:p>
          <a:p>
            <a:r>
              <a:rPr lang="en-IN" sz="2400" dirty="0"/>
              <a:t>	https://en.wikipedia.org/wiki/Support-vector_machine</a:t>
            </a:r>
          </a:p>
          <a:p>
            <a:endParaRPr lang="en-IN" sz="2400" dirty="0"/>
          </a:p>
          <a:p>
            <a:r>
              <a:rPr lang="en-IN" sz="2400" dirty="0"/>
              <a:t>	https://caffe.berkeleyvision.org/</a:t>
            </a:r>
          </a:p>
        </p:txBody>
      </p:sp>
    </p:spTree>
    <p:extLst>
      <p:ext uri="{BB962C8B-B14F-4D97-AF65-F5344CB8AC3E}">
        <p14:creationId xmlns:p14="http://schemas.microsoft.com/office/powerpoint/2010/main" val="252020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231FD0-09E7-4636-BF4C-FA6B2404DC0F}"/>
              </a:ext>
            </a:extLst>
          </p:cNvPr>
          <p:cNvSpPr txBox="1"/>
          <p:nvPr/>
        </p:nvSpPr>
        <p:spPr>
          <a:xfrm>
            <a:off x="510209" y="682484"/>
            <a:ext cx="9906000" cy="5509200"/>
          </a:xfrm>
          <a:prstGeom prst="rect">
            <a:avLst/>
          </a:prstGeom>
          <a:noFill/>
        </p:spPr>
        <p:txBody>
          <a:bodyPr wrap="square" rtlCol="0">
            <a:spAutoFit/>
          </a:bodyPr>
          <a:lstStyle/>
          <a:p>
            <a:r>
              <a:rPr lang="en-IN" sz="3200" dirty="0">
                <a:solidFill>
                  <a:schemeClr val="accent1"/>
                </a:solidFill>
                <a:latin typeface="Adobe Fan Heiti Std B" panose="020B0700000000000000" pitchFamily="34" charset="-128"/>
                <a:ea typeface="Adobe Fan Heiti Std B" panose="020B0700000000000000" pitchFamily="34" charset="-128"/>
              </a:rPr>
              <a:t>DESCRIPTION :</a:t>
            </a:r>
          </a:p>
          <a:p>
            <a:endParaRPr lang="en-IN" sz="3200" dirty="0">
              <a:solidFill>
                <a:schemeClr val="accent1"/>
              </a:solidFill>
              <a:latin typeface="Adobe Fan Heiti Std B" panose="020B0700000000000000" pitchFamily="34" charset="-128"/>
              <a:ea typeface="Adobe Fan Heiti Std B" panose="020B0700000000000000" pitchFamily="34" charset="-128"/>
            </a:endParaRPr>
          </a:p>
          <a:p>
            <a:r>
              <a:rPr lang="en-IN" sz="2400" dirty="0">
                <a:latin typeface="Adobe Fan Heiti Std B" panose="020B0700000000000000" pitchFamily="34" charset="-128"/>
                <a:ea typeface="Adobe Fan Heiti Std B" panose="020B0700000000000000" pitchFamily="34" charset="-128"/>
              </a:rPr>
              <a:t>	The motive of the project is to detect and recognize people </a:t>
            </a:r>
          </a:p>
          <a:p>
            <a:r>
              <a:rPr lang="en-IN" sz="2400" dirty="0">
                <a:latin typeface="Adobe Fan Heiti Std B" panose="020B0700000000000000" pitchFamily="34" charset="-128"/>
                <a:ea typeface="Adobe Fan Heiti Std B" panose="020B0700000000000000" pitchFamily="34" charset="-128"/>
              </a:rPr>
              <a:t>	who are available in our database.</a:t>
            </a:r>
          </a:p>
          <a:p>
            <a:endParaRPr lang="en-IN" sz="2400" dirty="0">
              <a:latin typeface="Adobe Fan Heiti Std B" panose="020B0700000000000000" pitchFamily="34" charset="-128"/>
              <a:ea typeface="Adobe Fan Heiti Std B" panose="020B0700000000000000" pitchFamily="34" charset="-128"/>
            </a:endParaRPr>
          </a:p>
          <a:p>
            <a:r>
              <a:rPr lang="en-IN" sz="2400" dirty="0">
                <a:solidFill>
                  <a:schemeClr val="accent1"/>
                </a:solidFill>
                <a:latin typeface="Adobe Fan Heiti Std B" panose="020B0700000000000000" pitchFamily="34" charset="-128"/>
                <a:ea typeface="Adobe Fan Heiti Std B" panose="020B0700000000000000" pitchFamily="34" charset="-128"/>
              </a:rPr>
              <a:t>Applications:</a:t>
            </a:r>
          </a:p>
          <a:p>
            <a:endParaRPr lang="en-IN" sz="2400" dirty="0">
              <a:solidFill>
                <a:schemeClr val="accent1"/>
              </a:solidFill>
              <a:latin typeface="Adobe Fan Heiti Std B" panose="020B0700000000000000" pitchFamily="34" charset="-128"/>
              <a:ea typeface="Adobe Fan Heiti Std B" panose="020B0700000000000000" pitchFamily="34" charset="-128"/>
            </a:endParaRPr>
          </a:p>
          <a:p>
            <a:r>
              <a:rPr lang="en-IN" sz="2400" dirty="0">
                <a:latin typeface="Adobe Fan Heiti Std B" panose="020B0700000000000000" pitchFamily="34" charset="-128"/>
                <a:ea typeface="Adobe Fan Heiti Std B" panose="020B0700000000000000" pitchFamily="34" charset="-128"/>
              </a:rPr>
              <a:t>+ Face Authentication , Face Recognizer Applications.</a:t>
            </a:r>
          </a:p>
          <a:p>
            <a:r>
              <a:rPr lang="en-IN" sz="2400" dirty="0">
                <a:latin typeface="Adobe Fan Heiti Std B" panose="020B0700000000000000" pitchFamily="34" charset="-128"/>
                <a:ea typeface="Adobe Fan Heiti Std B" panose="020B0700000000000000" pitchFamily="34" charset="-128"/>
              </a:rPr>
              <a:t>+ Mobile Lock Screen .</a:t>
            </a:r>
          </a:p>
          <a:p>
            <a:r>
              <a:rPr lang="en-IN" sz="2400" dirty="0">
                <a:latin typeface="Adobe Fan Heiti Std B" panose="020B0700000000000000" pitchFamily="34" charset="-128"/>
                <a:ea typeface="Adobe Fan Heiti Std B" panose="020B0700000000000000" pitchFamily="34" charset="-128"/>
              </a:rPr>
              <a:t>+ Face Recognition Attendance.</a:t>
            </a:r>
          </a:p>
          <a:p>
            <a:r>
              <a:rPr lang="en-IN" sz="2400" dirty="0">
                <a:latin typeface="Adobe Fan Heiti Std B" panose="020B0700000000000000" pitchFamily="34" charset="-128"/>
                <a:ea typeface="Adobe Fan Heiti Std B" panose="020B0700000000000000" pitchFamily="34" charset="-128"/>
              </a:rPr>
              <a:t>+ Many More……</a:t>
            </a:r>
          </a:p>
          <a:p>
            <a:endParaRPr lang="en-IN" sz="2400" dirty="0">
              <a:latin typeface="Adobe Fan Heiti Std B" panose="020B0700000000000000" pitchFamily="34" charset="-128"/>
              <a:ea typeface="Adobe Fan Heiti Std B" panose="020B0700000000000000" pitchFamily="34" charset="-128"/>
            </a:endParaRPr>
          </a:p>
          <a:p>
            <a:endParaRPr lang="en-US" sz="2400" dirty="0">
              <a:latin typeface="Adobe Fan Heiti Std B" panose="020B0700000000000000" pitchFamily="34" charset="-128"/>
              <a:ea typeface="Adobe Fan Heiti Std B" panose="020B0700000000000000" pitchFamily="34" charset="-128"/>
            </a:endParaRPr>
          </a:p>
          <a:p>
            <a:endParaRPr lang="en-IN" sz="24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1293490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2BF5EA-6C87-4FD3-ADB1-E75296773D97}"/>
              </a:ext>
            </a:extLst>
          </p:cNvPr>
          <p:cNvSpPr txBox="1"/>
          <p:nvPr/>
        </p:nvSpPr>
        <p:spPr>
          <a:xfrm>
            <a:off x="1172816" y="981042"/>
            <a:ext cx="10184297" cy="861774"/>
          </a:xfrm>
          <a:prstGeom prst="rect">
            <a:avLst/>
          </a:prstGeom>
          <a:noFill/>
        </p:spPr>
        <p:txBody>
          <a:bodyPr wrap="square" rtlCol="0">
            <a:spAutoFit/>
          </a:bodyPr>
          <a:lstStyle/>
          <a:p>
            <a:r>
              <a:rPr lang="en-IN" sz="3200" b="1" dirty="0">
                <a:solidFill>
                  <a:schemeClr val="accent1"/>
                </a:solidFill>
              </a:rPr>
              <a:t>Modules Used :</a:t>
            </a:r>
          </a:p>
          <a:p>
            <a:r>
              <a:rPr lang="en-IN" dirty="0"/>
              <a:t>	</a:t>
            </a:r>
          </a:p>
        </p:txBody>
      </p:sp>
      <p:sp>
        <p:nvSpPr>
          <p:cNvPr id="5" name="TextBox 4">
            <a:extLst>
              <a:ext uri="{FF2B5EF4-FFF2-40B4-BE49-F238E27FC236}">
                <a16:creationId xmlns:a16="http://schemas.microsoft.com/office/drawing/2014/main" id="{AE0B8C90-AFD0-42D3-9E64-3F2FD9003250}"/>
              </a:ext>
            </a:extLst>
          </p:cNvPr>
          <p:cNvSpPr txBox="1"/>
          <p:nvPr/>
        </p:nvSpPr>
        <p:spPr>
          <a:xfrm>
            <a:off x="1172816" y="1842816"/>
            <a:ext cx="2113722" cy="3539430"/>
          </a:xfrm>
          <a:prstGeom prst="rect">
            <a:avLst/>
          </a:prstGeom>
          <a:noFill/>
        </p:spPr>
        <p:txBody>
          <a:bodyPr wrap="square" rtlCol="0">
            <a:spAutoFit/>
          </a:bodyPr>
          <a:lstStyle/>
          <a:p>
            <a:r>
              <a:rPr lang="en-IN" sz="2800" dirty="0"/>
              <a:t>+ Imutils</a:t>
            </a:r>
          </a:p>
          <a:p>
            <a:r>
              <a:rPr lang="en-IN" sz="2800" dirty="0"/>
              <a:t>+ Numpy</a:t>
            </a:r>
          </a:p>
          <a:p>
            <a:r>
              <a:rPr lang="en-IN" sz="2800" dirty="0"/>
              <a:t>+ Argparse</a:t>
            </a:r>
          </a:p>
          <a:p>
            <a:r>
              <a:rPr lang="en-IN" sz="2800" dirty="0"/>
              <a:t>+ Pickle</a:t>
            </a:r>
          </a:p>
          <a:p>
            <a:r>
              <a:rPr lang="en-IN" sz="2800" dirty="0"/>
              <a:t>+ Cv2</a:t>
            </a:r>
          </a:p>
          <a:p>
            <a:r>
              <a:rPr lang="en-IN" sz="2800" dirty="0"/>
              <a:t>+ Os</a:t>
            </a:r>
          </a:p>
          <a:p>
            <a:r>
              <a:rPr lang="en-IN" sz="2800" dirty="0"/>
              <a:t>+ Requests</a:t>
            </a:r>
          </a:p>
          <a:p>
            <a:r>
              <a:rPr lang="en-IN" sz="2800" dirty="0"/>
              <a:t>+ Sklearn</a:t>
            </a:r>
          </a:p>
        </p:txBody>
      </p:sp>
    </p:spTree>
    <p:extLst>
      <p:ext uri="{BB962C8B-B14F-4D97-AF65-F5344CB8AC3E}">
        <p14:creationId xmlns:p14="http://schemas.microsoft.com/office/powerpoint/2010/main" val="344897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EE344-EBA5-4A0F-A0E8-A0A7F1688815}"/>
              </a:ext>
            </a:extLst>
          </p:cNvPr>
          <p:cNvSpPr txBox="1"/>
          <p:nvPr/>
        </p:nvSpPr>
        <p:spPr>
          <a:xfrm>
            <a:off x="841514" y="843677"/>
            <a:ext cx="6844748" cy="4093428"/>
          </a:xfrm>
          <a:prstGeom prst="rect">
            <a:avLst/>
          </a:prstGeom>
          <a:noFill/>
        </p:spPr>
        <p:txBody>
          <a:bodyPr wrap="square" rtlCol="0">
            <a:spAutoFit/>
          </a:bodyPr>
          <a:lstStyle/>
          <a:p>
            <a:r>
              <a:rPr lang="en-IN" sz="3600" b="1" dirty="0">
                <a:solidFill>
                  <a:schemeClr val="accent1"/>
                </a:solidFill>
              </a:rPr>
              <a:t>AREAS INCLUDED :</a:t>
            </a:r>
          </a:p>
          <a:p>
            <a:r>
              <a:rPr lang="en-IN" sz="2800" dirty="0"/>
              <a:t>	</a:t>
            </a:r>
          </a:p>
          <a:p>
            <a:endParaRPr lang="en-IN" sz="2800" dirty="0"/>
          </a:p>
          <a:p>
            <a:r>
              <a:rPr lang="en-IN" sz="2800" dirty="0"/>
              <a:t>	+ Machine learning.</a:t>
            </a:r>
          </a:p>
          <a:p>
            <a:r>
              <a:rPr lang="en-IN" sz="2800" dirty="0"/>
              <a:t>	 </a:t>
            </a:r>
          </a:p>
          <a:p>
            <a:r>
              <a:rPr lang="en-IN" sz="2800" dirty="0"/>
              <a:t>	+ Deep learning.</a:t>
            </a:r>
          </a:p>
          <a:p>
            <a:endParaRPr lang="en-IN" sz="2800" dirty="0"/>
          </a:p>
          <a:p>
            <a:r>
              <a:rPr lang="en-IN" sz="2800" dirty="0"/>
              <a:t>	+ Image processing.</a:t>
            </a:r>
          </a:p>
          <a:p>
            <a:r>
              <a:rPr lang="en-IN" sz="2800" dirty="0"/>
              <a:t> </a:t>
            </a:r>
          </a:p>
        </p:txBody>
      </p:sp>
    </p:spTree>
    <p:extLst>
      <p:ext uri="{BB962C8B-B14F-4D97-AF65-F5344CB8AC3E}">
        <p14:creationId xmlns:p14="http://schemas.microsoft.com/office/powerpoint/2010/main" val="334523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208FC5-6B59-4BCA-B5C7-683B19B0FC9D}"/>
              </a:ext>
            </a:extLst>
          </p:cNvPr>
          <p:cNvSpPr txBox="1"/>
          <p:nvPr/>
        </p:nvSpPr>
        <p:spPr>
          <a:xfrm>
            <a:off x="536712" y="788505"/>
            <a:ext cx="7984436" cy="5386090"/>
          </a:xfrm>
          <a:prstGeom prst="rect">
            <a:avLst/>
          </a:prstGeom>
          <a:noFill/>
        </p:spPr>
        <p:txBody>
          <a:bodyPr wrap="square" rtlCol="0">
            <a:spAutoFit/>
          </a:bodyPr>
          <a:lstStyle/>
          <a:p>
            <a:r>
              <a:rPr lang="en-IN" sz="3600" b="1" dirty="0">
                <a:solidFill>
                  <a:schemeClr val="accent1"/>
                </a:solidFill>
              </a:rPr>
              <a:t>Process of Implementation:</a:t>
            </a:r>
          </a:p>
          <a:p>
            <a:endParaRPr lang="en-IN" sz="2800" dirty="0"/>
          </a:p>
          <a:p>
            <a:r>
              <a:rPr lang="en-IN" sz="2800" dirty="0"/>
              <a:t>	+ Detecting the face</a:t>
            </a:r>
          </a:p>
          <a:p>
            <a:endParaRPr lang="en-IN" sz="2800" dirty="0"/>
          </a:p>
          <a:p>
            <a:r>
              <a:rPr lang="en-IN" sz="2800" dirty="0"/>
              <a:t>	+ Encoding the Face</a:t>
            </a:r>
          </a:p>
          <a:p>
            <a:endParaRPr lang="en-IN" sz="2800" dirty="0"/>
          </a:p>
          <a:p>
            <a:r>
              <a:rPr lang="en-IN" sz="2800" dirty="0"/>
              <a:t>	+ Training the model</a:t>
            </a:r>
          </a:p>
          <a:p>
            <a:r>
              <a:rPr lang="en-IN" sz="2800" dirty="0"/>
              <a:t>	</a:t>
            </a:r>
          </a:p>
          <a:p>
            <a:r>
              <a:rPr lang="en-IN" sz="2800" dirty="0"/>
              <a:t>	+ Recognizing the face.</a:t>
            </a:r>
          </a:p>
          <a:p>
            <a:endParaRPr lang="en-IN" sz="2800" dirty="0"/>
          </a:p>
          <a:p>
            <a:r>
              <a:rPr lang="en-IN" sz="2800" dirty="0"/>
              <a:t>	+ Labelling  the persons. </a:t>
            </a:r>
          </a:p>
          <a:p>
            <a:endParaRPr lang="en-IN" sz="2800" dirty="0"/>
          </a:p>
        </p:txBody>
      </p:sp>
    </p:spTree>
    <p:extLst>
      <p:ext uri="{BB962C8B-B14F-4D97-AF65-F5344CB8AC3E}">
        <p14:creationId xmlns:p14="http://schemas.microsoft.com/office/powerpoint/2010/main" val="2985294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AAAF3E-F966-4755-A764-29B1C865AEC0}"/>
              </a:ext>
            </a:extLst>
          </p:cNvPr>
          <p:cNvSpPr txBox="1"/>
          <p:nvPr/>
        </p:nvSpPr>
        <p:spPr>
          <a:xfrm>
            <a:off x="841513" y="536713"/>
            <a:ext cx="2590800" cy="738664"/>
          </a:xfrm>
          <a:prstGeom prst="rect">
            <a:avLst/>
          </a:prstGeom>
          <a:noFill/>
        </p:spPr>
        <p:txBody>
          <a:bodyPr wrap="square" rtlCol="0">
            <a:spAutoFit/>
          </a:bodyPr>
          <a:lstStyle/>
          <a:p>
            <a:r>
              <a:rPr lang="en-IN" sz="2400" dirty="0">
                <a:solidFill>
                  <a:schemeClr val="accent1"/>
                </a:solidFill>
                <a:latin typeface="Adobe Fan Heiti Std B" panose="020B0700000000000000" pitchFamily="34" charset="-128"/>
                <a:ea typeface="Adobe Fan Heiti Std B" panose="020B0700000000000000" pitchFamily="34" charset="-128"/>
              </a:rPr>
              <a:t>ALGORITHM:</a:t>
            </a:r>
          </a:p>
          <a:p>
            <a:endParaRPr lang="en-IN" dirty="0">
              <a:solidFill>
                <a:schemeClr val="accent1"/>
              </a:solidFill>
              <a:latin typeface="Adobe Fan Heiti Std B" panose="020B0700000000000000" pitchFamily="34" charset="-128"/>
              <a:ea typeface="Adobe Fan Heiti Std B" panose="020B0700000000000000" pitchFamily="34" charset="-128"/>
            </a:endParaRPr>
          </a:p>
        </p:txBody>
      </p:sp>
      <p:sp>
        <p:nvSpPr>
          <p:cNvPr id="3" name="Oval 2">
            <a:extLst>
              <a:ext uri="{FF2B5EF4-FFF2-40B4-BE49-F238E27FC236}">
                <a16:creationId xmlns:a16="http://schemas.microsoft.com/office/drawing/2014/main" id="{368ACFEB-1E9A-43C3-8A7D-14AC693E38F1}"/>
              </a:ext>
            </a:extLst>
          </p:cNvPr>
          <p:cNvSpPr/>
          <p:nvPr/>
        </p:nvSpPr>
        <p:spPr>
          <a:xfrm>
            <a:off x="4651513" y="1183044"/>
            <a:ext cx="2279374" cy="64633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FACE DETECTION</a:t>
            </a:r>
          </a:p>
        </p:txBody>
      </p:sp>
      <p:sp>
        <p:nvSpPr>
          <p:cNvPr id="5" name="Oval 4">
            <a:extLst>
              <a:ext uri="{FF2B5EF4-FFF2-40B4-BE49-F238E27FC236}">
                <a16:creationId xmlns:a16="http://schemas.microsoft.com/office/drawing/2014/main" id="{2303BC76-3CC0-4530-BF5B-504FCAFFC068}"/>
              </a:ext>
            </a:extLst>
          </p:cNvPr>
          <p:cNvSpPr/>
          <p:nvPr/>
        </p:nvSpPr>
        <p:spPr>
          <a:xfrm>
            <a:off x="4651513" y="2342609"/>
            <a:ext cx="2279374" cy="64633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Encoding into 128D vector</a:t>
            </a:r>
          </a:p>
        </p:txBody>
      </p:sp>
      <p:sp>
        <p:nvSpPr>
          <p:cNvPr id="6" name="Oval 5">
            <a:extLst>
              <a:ext uri="{FF2B5EF4-FFF2-40B4-BE49-F238E27FC236}">
                <a16:creationId xmlns:a16="http://schemas.microsoft.com/office/drawing/2014/main" id="{F51493E2-65E7-4E0A-B3A5-BF944CF53126}"/>
              </a:ext>
            </a:extLst>
          </p:cNvPr>
          <p:cNvSpPr/>
          <p:nvPr/>
        </p:nvSpPr>
        <p:spPr>
          <a:xfrm>
            <a:off x="4651513" y="3545895"/>
            <a:ext cx="2279374" cy="64633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 model</a:t>
            </a:r>
          </a:p>
        </p:txBody>
      </p:sp>
      <p:sp>
        <p:nvSpPr>
          <p:cNvPr id="7" name="Oval 6">
            <a:extLst>
              <a:ext uri="{FF2B5EF4-FFF2-40B4-BE49-F238E27FC236}">
                <a16:creationId xmlns:a16="http://schemas.microsoft.com/office/drawing/2014/main" id="{5F2F1473-F3A5-42ED-962C-E75F6A2EEBE3}"/>
              </a:ext>
            </a:extLst>
          </p:cNvPr>
          <p:cNvSpPr/>
          <p:nvPr/>
        </p:nvSpPr>
        <p:spPr>
          <a:xfrm>
            <a:off x="4651513" y="4749181"/>
            <a:ext cx="2279374" cy="64633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Recognize the faces</a:t>
            </a:r>
          </a:p>
        </p:txBody>
      </p:sp>
      <p:sp>
        <p:nvSpPr>
          <p:cNvPr id="8" name="Oval 7">
            <a:extLst>
              <a:ext uri="{FF2B5EF4-FFF2-40B4-BE49-F238E27FC236}">
                <a16:creationId xmlns:a16="http://schemas.microsoft.com/office/drawing/2014/main" id="{8C97E084-431E-466A-92B6-D29437E85F6E}"/>
              </a:ext>
            </a:extLst>
          </p:cNvPr>
          <p:cNvSpPr/>
          <p:nvPr/>
        </p:nvSpPr>
        <p:spPr>
          <a:xfrm>
            <a:off x="4651513" y="5841183"/>
            <a:ext cx="2279374" cy="64633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Label person</a:t>
            </a:r>
          </a:p>
        </p:txBody>
      </p:sp>
      <p:sp>
        <p:nvSpPr>
          <p:cNvPr id="9" name="Arrow: Down 8">
            <a:extLst>
              <a:ext uri="{FF2B5EF4-FFF2-40B4-BE49-F238E27FC236}">
                <a16:creationId xmlns:a16="http://schemas.microsoft.com/office/drawing/2014/main" id="{DA68E91B-0D87-41E8-BDC7-4E7E933A136E}"/>
              </a:ext>
            </a:extLst>
          </p:cNvPr>
          <p:cNvSpPr/>
          <p:nvPr/>
        </p:nvSpPr>
        <p:spPr>
          <a:xfrm>
            <a:off x="5764696" y="1829375"/>
            <a:ext cx="132521" cy="513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278C079D-A2CC-4DB9-AC93-5CE4D86D91EE}"/>
              </a:ext>
            </a:extLst>
          </p:cNvPr>
          <p:cNvSpPr/>
          <p:nvPr/>
        </p:nvSpPr>
        <p:spPr>
          <a:xfrm>
            <a:off x="5764695" y="3010800"/>
            <a:ext cx="132521" cy="513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8AB90ECE-7207-426B-9EDE-CF916DD5386E}"/>
              </a:ext>
            </a:extLst>
          </p:cNvPr>
          <p:cNvSpPr/>
          <p:nvPr/>
        </p:nvSpPr>
        <p:spPr>
          <a:xfrm>
            <a:off x="5764695" y="4235947"/>
            <a:ext cx="132521" cy="513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254F997F-EFEF-4197-A508-FFF2A4C125BA}"/>
              </a:ext>
            </a:extLst>
          </p:cNvPr>
          <p:cNvSpPr/>
          <p:nvPr/>
        </p:nvSpPr>
        <p:spPr>
          <a:xfrm>
            <a:off x="5764694" y="5363350"/>
            <a:ext cx="132521" cy="513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185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94D351-D07C-40F5-91D8-213723B91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39" y="582913"/>
            <a:ext cx="8032752" cy="5692174"/>
          </a:xfrm>
          <a:prstGeom prst="rect">
            <a:avLst/>
          </a:prstGeom>
        </p:spPr>
      </p:pic>
    </p:spTree>
    <p:extLst>
      <p:ext uri="{BB962C8B-B14F-4D97-AF65-F5344CB8AC3E}">
        <p14:creationId xmlns:p14="http://schemas.microsoft.com/office/powerpoint/2010/main" val="28196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935A6-9817-4084-A996-C83387180F99}"/>
              </a:ext>
            </a:extLst>
          </p:cNvPr>
          <p:cNvSpPr txBox="1"/>
          <p:nvPr/>
        </p:nvSpPr>
        <p:spPr>
          <a:xfrm>
            <a:off x="646043" y="2190554"/>
            <a:ext cx="8656983" cy="1938992"/>
          </a:xfrm>
          <a:prstGeom prst="rect">
            <a:avLst/>
          </a:prstGeom>
          <a:noFill/>
        </p:spPr>
        <p:txBody>
          <a:bodyPr wrap="square" rtlCol="0">
            <a:spAutoFit/>
          </a:bodyPr>
          <a:lstStyle/>
          <a:p>
            <a:r>
              <a:rPr lang="en-US" sz="2400" dirty="0"/>
              <a:t>Training a new deep convolution neural network (CNN) for face recognition is extremely difficult because of the complexity of the data set and the enormous requirement of computing power. Hence we are using pretrained models for real-time face detection.</a:t>
            </a:r>
            <a:endParaRPr lang="en-IN" sz="2400" dirty="0"/>
          </a:p>
        </p:txBody>
      </p:sp>
      <p:sp>
        <p:nvSpPr>
          <p:cNvPr id="3" name="TextBox 2">
            <a:extLst>
              <a:ext uri="{FF2B5EF4-FFF2-40B4-BE49-F238E27FC236}">
                <a16:creationId xmlns:a16="http://schemas.microsoft.com/office/drawing/2014/main" id="{1DF17899-D29A-488C-897F-3E1F728AA4D9}"/>
              </a:ext>
            </a:extLst>
          </p:cNvPr>
          <p:cNvSpPr txBox="1"/>
          <p:nvPr/>
        </p:nvSpPr>
        <p:spPr>
          <a:xfrm>
            <a:off x="646042" y="1229772"/>
            <a:ext cx="8656983" cy="523220"/>
          </a:xfrm>
          <a:prstGeom prst="rect">
            <a:avLst/>
          </a:prstGeom>
          <a:noFill/>
        </p:spPr>
        <p:txBody>
          <a:bodyPr wrap="square" rtlCol="0">
            <a:spAutoFit/>
          </a:bodyPr>
          <a:lstStyle/>
          <a:p>
            <a:r>
              <a:rPr lang="en-IN" sz="2800" b="1" dirty="0">
                <a:solidFill>
                  <a:schemeClr val="accent1"/>
                </a:solidFill>
              </a:rPr>
              <a:t>Why Pre-trained Model?</a:t>
            </a:r>
          </a:p>
        </p:txBody>
      </p:sp>
    </p:spTree>
    <p:extLst>
      <p:ext uri="{BB962C8B-B14F-4D97-AF65-F5344CB8AC3E}">
        <p14:creationId xmlns:p14="http://schemas.microsoft.com/office/powerpoint/2010/main" val="74279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935A6-9817-4084-A996-C83387180F99}"/>
              </a:ext>
            </a:extLst>
          </p:cNvPr>
          <p:cNvSpPr txBox="1"/>
          <p:nvPr/>
        </p:nvSpPr>
        <p:spPr>
          <a:xfrm>
            <a:off x="606287" y="255736"/>
            <a:ext cx="8656983" cy="6278642"/>
          </a:xfrm>
          <a:prstGeom prst="rect">
            <a:avLst/>
          </a:prstGeom>
          <a:noFill/>
        </p:spPr>
        <p:txBody>
          <a:bodyPr wrap="square" rtlCol="0">
            <a:spAutoFit/>
          </a:bodyPr>
          <a:lstStyle/>
          <a:p>
            <a:r>
              <a:rPr lang="en-IN" sz="2400" dirty="0">
                <a:solidFill>
                  <a:schemeClr val="accent1"/>
                </a:solidFill>
              </a:rPr>
              <a:t>Face Detection – CAFE model :</a:t>
            </a:r>
          </a:p>
          <a:p>
            <a:endParaRPr lang="en-IN" dirty="0"/>
          </a:p>
          <a:p>
            <a:r>
              <a:rPr lang="en-US" dirty="0"/>
              <a:t>Caffe is a deep learning framework made with expression, speed, and modularity in mind. It is developed by Berkeley AI Research (BAIR) and by community contributors. Yangqing Jia created the project during his PhD at UC Berkeley. Caffe is released under the BSD 2-Clause license.</a:t>
            </a:r>
          </a:p>
          <a:p>
            <a:endParaRPr lang="en-US" dirty="0"/>
          </a:p>
          <a:p>
            <a:pPr fontAlgn="base"/>
            <a:r>
              <a:rPr lang="en-US" dirty="0">
                <a:solidFill>
                  <a:schemeClr val="accent1"/>
                </a:solidFill>
              </a:rPr>
              <a:t>Why Caffe?</a:t>
            </a:r>
          </a:p>
          <a:p>
            <a:pPr fontAlgn="base"/>
            <a:r>
              <a:rPr lang="en-US" dirty="0"/>
              <a:t>Expressive architecture encourages application and innovation. Models and optimization are defined by configuration without hard-coding. Switch between CPU and GPU by setting a single flag to train on a GPU machine then deploy to commodity clusters or mobile devices.</a:t>
            </a:r>
          </a:p>
          <a:p>
            <a:pPr fontAlgn="base"/>
            <a:r>
              <a:rPr lang="en-US" dirty="0"/>
              <a:t>Extensible code fosters active development. In Caffe’s first year, it has been forked by over 1,000 developers and had many significant changes contributed back. Thanks to these contributors the framework tracks the state-of-the-art in both code and models.</a:t>
            </a:r>
          </a:p>
          <a:p>
            <a:pPr fontAlgn="base"/>
            <a:r>
              <a:rPr lang="en-US" dirty="0"/>
              <a:t>Speed makes Caffe perfect for research experiments and industry deployment. Caffe can process over 60M images per day with a single NVIDIA K40 GPU*. That’s 1 </a:t>
            </a:r>
            <a:r>
              <a:rPr lang="en-US" dirty="0" err="1"/>
              <a:t>ms</a:t>
            </a:r>
            <a:r>
              <a:rPr lang="en-US" dirty="0"/>
              <a:t>/image for inference and 4 </a:t>
            </a:r>
            <a:r>
              <a:rPr lang="en-US" dirty="0" err="1"/>
              <a:t>ms</a:t>
            </a:r>
            <a:r>
              <a:rPr lang="en-US" dirty="0"/>
              <a:t>/image for learning and more recent library versions and hardware are faster still. We believe that Caffe is among the fastest convnet implementations available.</a:t>
            </a:r>
          </a:p>
          <a:p>
            <a:endParaRPr lang="en-IN" dirty="0"/>
          </a:p>
        </p:txBody>
      </p:sp>
    </p:spTree>
    <p:extLst>
      <p:ext uri="{BB962C8B-B14F-4D97-AF65-F5344CB8AC3E}">
        <p14:creationId xmlns:p14="http://schemas.microsoft.com/office/powerpoint/2010/main" val="28683087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133</TotalTime>
  <Words>164</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Adobe Fan Heiti Std B</vt:lpstr>
      <vt:lpstr>Arial</vt:lpstr>
      <vt:lpstr>Trebuchet MS</vt:lpstr>
      <vt:lpstr>Wingdings 3</vt:lpstr>
      <vt:lpstr>Facet</vt:lpstr>
      <vt:lpstr>Face recognition with deep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with open cv deep learning models </dc:title>
  <dc:creator>Krushnapavan Musale</dc:creator>
  <cp:lastModifiedBy>Krushnapavan Musale</cp:lastModifiedBy>
  <cp:revision>21</cp:revision>
  <dcterms:created xsi:type="dcterms:W3CDTF">2019-04-30T05:53:06Z</dcterms:created>
  <dcterms:modified xsi:type="dcterms:W3CDTF">2019-05-04T07:50:19Z</dcterms:modified>
</cp:coreProperties>
</file>