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71" r:id="rId4"/>
    <p:sldId id="258" r:id="rId5"/>
    <p:sldId id="270" r:id="rId6"/>
    <p:sldId id="272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0" r:id="rId16"/>
    <p:sldId id="273" r:id="rId17"/>
    <p:sldId id="274" r:id="rId18"/>
    <p:sldId id="275" r:id="rId19"/>
    <p:sldId id="277" r:id="rId20"/>
    <p:sldId id="268" r:id="rId21"/>
    <p:sldId id="276" r:id="rId22"/>
    <p:sldId id="26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deb00f1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6bdeb00f1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deb00f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bdeb00f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deb00f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6bdeb00f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deb00f1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6bdeb00f1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deb00f1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6bdeb00f1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409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33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363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30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deb00f1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6bdeb00f1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54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deb00f1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6bdeb00f1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17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deb00f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6bdeb00f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deb00f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6bdeb00f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81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deb00f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6bdeb00f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46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deb00f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bdeb00f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deb00f1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6bdeb00f1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machine-learning-101/chapter-2-svm-support-vector-machine-theory-f0812effc7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1307079" y="2347171"/>
            <a:ext cx="81898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Heart Disease Prediction</a:t>
            </a:r>
            <a:endParaRPr b="1" dirty="0"/>
          </a:p>
        </p:txBody>
      </p:sp>
      <p:sp>
        <p:nvSpPr>
          <p:cNvPr id="144" name="Google Shape;144;p18"/>
          <p:cNvSpPr txBox="1"/>
          <p:nvPr/>
        </p:nvSpPr>
        <p:spPr>
          <a:xfrm>
            <a:off x="1807706" y="4084768"/>
            <a:ext cx="7188590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Musale Krushna Pavan (CSE/16159/0000150)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Sanath Singavarapu (CSE/16033/0000188)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354501" y="5634884"/>
            <a:ext cx="4002156" cy="69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supervision of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Bhaskar Biswas</a:t>
            </a:r>
            <a:endParaRPr dirty="0"/>
          </a:p>
        </p:txBody>
      </p:sp>
      <p:sp>
        <p:nvSpPr>
          <p:cNvPr id="5" name="Google Shape;144;p18">
            <a:extLst>
              <a:ext uri="{FF2B5EF4-FFF2-40B4-BE49-F238E27FC236}">
                <a16:creationId xmlns:a16="http://schemas.microsoft.com/office/drawing/2014/main" id="{4D699648-6177-45F2-B40E-9DE9831066E8}"/>
              </a:ext>
            </a:extLst>
          </p:cNvPr>
          <p:cNvSpPr txBox="1"/>
          <p:nvPr/>
        </p:nvSpPr>
        <p:spPr>
          <a:xfrm>
            <a:off x="2522961" y="782985"/>
            <a:ext cx="6635107" cy="92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IN" sz="40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Semester Project (CS-721)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1465197" y="333227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1338575" y="4990675"/>
            <a:ext cx="70233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this model: </a:t>
            </a:r>
            <a:r>
              <a:rPr lang="en-I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84%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659" y="1772542"/>
            <a:ext cx="7164900" cy="32181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5591C1-AC8E-4210-B139-6E780883443D}"/>
              </a:ext>
            </a:extLst>
          </p:cNvPr>
          <p:cNvSpPr txBox="1"/>
          <p:nvPr/>
        </p:nvSpPr>
        <p:spPr>
          <a:xfrm>
            <a:off x="1338575" y="6001553"/>
            <a:ext cx="653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 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https://medium.com/machine-learning-101/chapter-2-svm-support-vector-machine-theory-f0812effc72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1441462" y="362852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338575" y="4990675"/>
            <a:ext cx="70233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this model: </a:t>
            </a:r>
            <a:r>
              <a:rPr lang="en-I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84%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25" y="1406769"/>
            <a:ext cx="4868752" cy="358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1708087" y="303577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1636025" y="5531925"/>
            <a:ext cx="70233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this model: </a:t>
            </a:r>
            <a:r>
              <a:rPr lang="en-I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84%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l="-9200" r="9200"/>
          <a:stretch/>
        </p:blipFill>
        <p:spPr>
          <a:xfrm>
            <a:off x="1883913" y="1347887"/>
            <a:ext cx="6176825" cy="41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1279437" y="1279177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Algorithms: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350225" y="2736975"/>
            <a:ext cx="7023300" cy="25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The fundamental principle of the ensemble model is that a group of weak learners come together to form a strong learner, which increases the accuracy of the model. </a:t>
            </a:r>
            <a:endParaRPr sz="2400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1300837" y="362827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Voting Classifier: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371625" y="5304775"/>
            <a:ext cx="70233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this model: </a:t>
            </a:r>
            <a:r>
              <a:rPr lang="en-I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87%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675" y="1366075"/>
            <a:ext cx="4526875" cy="41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1202809" y="152672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rebuchet MS"/>
                <a:sym typeface="Trebuchet MS"/>
              </a:rPr>
              <a:t>Methodology:</a:t>
            </a:r>
            <a:endParaRPr sz="4000" b="1" dirty="0"/>
          </a:p>
        </p:txBody>
      </p:sp>
      <p:sp>
        <p:nvSpPr>
          <p:cNvPr id="169" name="Google Shape;169;p22"/>
          <p:cNvSpPr txBox="1"/>
          <p:nvPr/>
        </p:nvSpPr>
        <p:spPr>
          <a:xfrm>
            <a:off x="1202809" y="2014322"/>
            <a:ext cx="71649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Cleveland Heart Disease dataset taken from the UCI repository.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Parameters: Age , Sex , Chest-Pain , Resting-Blood Pressure , Serum Cholesterol , Fasting Blood Sugar, Resting ECG, Max Heart Rate Achieved , Exercise Induced Angina, ST Depression , Peak Exercise ST segment , No of major vessels </a:t>
            </a:r>
            <a:r>
              <a:rPr lang="en-IN" sz="2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colored</a:t>
            </a:r>
            <a: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by fluoroscopy, </a:t>
            </a:r>
            <a:r>
              <a:rPr lang="en-IN" sz="2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Thal</a:t>
            </a:r>
            <a: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68;p22">
            <a:extLst>
              <a:ext uri="{FF2B5EF4-FFF2-40B4-BE49-F238E27FC236}">
                <a16:creationId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1202809" y="1131552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About the Dataset:</a:t>
            </a:r>
            <a:endParaRPr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1202809" y="1986188"/>
            <a:ext cx="7702040" cy="348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 an ML model involves providing an ML algorithm with training data to learn from.</a:t>
            </a:r>
          </a:p>
          <a:p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 must contain the correct answer, which is known as a target or target attribute.</a:t>
            </a:r>
          </a:p>
          <a:p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algorithm finds patterns in the training data that map the input data attributes to the target and it outputs.</a:t>
            </a:r>
          </a:p>
        </p:txBody>
      </p:sp>
      <p:sp>
        <p:nvSpPr>
          <p:cNvPr id="4" name="Google Shape;168;p22">
            <a:extLst>
              <a:ext uri="{FF2B5EF4-FFF2-40B4-BE49-F238E27FC236}">
                <a16:creationId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1202808" y="410089"/>
            <a:ext cx="7702039" cy="49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Training a ML model: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6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2">
            <a:extLst>
              <a:ext uri="{FF2B5EF4-FFF2-40B4-BE49-F238E27FC236}">
                <a16:creationId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1202808" y="761761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Results: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8BD32-B4CD-4B17-819D-A12DAC770870}"/>
              </a:ext>
            </a:extLst>
          </p:cNvPr>
          <p:cNvSpPr txBox="1"/>
          <p:nvPr/>
        </p:nvSpPr>
        <p:spPr>
          <a:xfrm>
            <a:off x="1202809" y="1823514"/>
            <a:ext cx="3439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cross validation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98C003E-587C-4251-8BF7-16256973B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83397"/>
              </p:ext>
            </p:extLst>
          </p:nvPr>
        </p:nvGraphicFramePr>
        <p:xfrm>
          <a:off x="1202809" y="2900733"/>
          <a:ext cx="34395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775">
                  <a:extLst>
                    <a:ext uri="{9D8B030D-6E8A-4147-A177-3AD203B41FA5}">
                      <a16:colId xmlns:a16="http://schemas.microsoft.com/office/drawing/2014/main" val="3599854754"/>
                    </a:ext>
                  </a:extLst>
                </a:gridCol>
                <a:gridCol w="1719775">
                  <a:extLst>
                    <a:ext uri="{9D8B030D-6E8A-4147-A177-3AD203B41FA5}">
                      <a16:colId xmlns:a16="http://schemas.microsoft.com/office/drawing/2014/main" val="2294941123"/>
                    </a:ext>
                  </a:extLst>
                </a:gridCol>
              </a:tblGrid>
              <a:tr h="28702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094558"/>
                  </a:ext>
                </a:extLst>
              </a:tr>
              <a:tr h="28702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9855"/>
                  </a:ext>
                </a:extLst>
              </a:tr>
              <a:tr h="28702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57787"/>
                  </a:ext>
                </a:extLst>
              </a:tr>
              <a:tr h="28702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47690"/>
                  </a:ext>
                </a:extLst>
              </a:tr>
              <a:tr h="28702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81469"/>
                  </a:ext>
                </a:extLst>
              </a:tr>
              <a:tr h="28702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89087"/>
                  </a:ext>
                </a:extLst>
              </a:tr>
              <a:tr h="28702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179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672BFE-121F-477B-84D6-7243A954C50A}"/>
              </a:ext>
            </a:extLst>
          </p:cNvPr>
          <p:cNvSpPr txBox="1"/>
          <p:nvPr/>
        </p:nvSpPr>
        <p:spPr>
          <a:xfrm>
            <a:off x="1202808" y="5206823"/>
            <a:ext cx="377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Cross Validation for the best of k=8: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79.828%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F2D06-753B-44DA-B80D-9FD4CC9AC328}"/>
              </a:ext>
            </a:extLst>
          </p:cNvPr>
          <p:cNvSpPr txBox="1"/>
          <p:nvPr/>
        </p:nvSpPr>
        <p:spPr>
          <a:xfrm>
            <a:off x="5722407" y="1823514"/>
            <a:ext cx="34395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cross validation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7AA18B-0BAB-4129-86AB-C4FB51910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03918"/>
              </p:ext>
            </p:extLst>
          </p:nvPr>
        </p:nvGraphicFramePr>
        <p:xfrm>
          <a:off x="5866228" y="2900733"/>
          <a:ext cx="329572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64">
                  <a:extLst>
                    <a:ext uri="{9D8B030D-6E8A-4147-A177-3AD203B41FA5}">
                      <a16:colId xmlns:a16="http://schemas.microsoft.com/office/drawing/2014/main" val="127650525"/>
                    </a:ext>
                  </a:extLst>
                </a:gridCol>
                <a:gridCol w="1647864">
                  <a:extLst>
                    <a:ext uri="{9D8B030D-6E8A-4147-A177-3AD203B41FA5}">
                      <a16:colId xmlns:a16="http://schemas.microsoft.com/office/drawing/2014/main" val="334016167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29376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7408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89111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Rpf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83432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2994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A3CACA3-8BC8-447A-BBD5-80D9AB19DAAD}"/>
              </a:ext>
            </a:extLst>
          </p:cNvPr>
          <p:cNvSpPr txBox="1"/>
          <p:nvPr/>
        </p:nvSpPr>
        <p:spPr>
          <a:xfrm>
            <a:off x="5866228" y="5206823"/>
            <a:ext cx="32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cross validation for best of kernel = linear: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80.450%</a:t>
            </a:r>
          </a:p>
        </p:txBody>
      </p:sp>
    </p:spTree>
    <p:extLst>
      <p:ext uri="{BB962C8B-B14F-4D97-AF65-F5344CB8AC3E}">
        <p14:creationId xmlns:p14="http://schemas.microsoft.com/office/powerpoint/2010/main" val="350313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2">
            <a:extLst>
              <a:ext uri="{FF2B5EF4-FFF2-40B4-BE49-F238E27FC236}">
                <a16:creationId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1188741" y="818053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Results: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3034-389B-4B78-8C36-10FE28051202}"/>
              </a:ext>
            </a:extLst>
          </p:cNvPr>
          <p:cNvSpPr txBox="1"/>
          <p:nvPr/>
        </p:nvSpPr>
        <p:spPr>
          <a:xfrm>
            <a:off x="5276556" y="1828800"/>
            <a:ext cx="214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126A3-78E6-4799-8F0D-F242E827436F}"/>
              </a:ext>
            </a:extLst>
          </p:cNvPr>
          <p:cNvSpPr txBox="1"/>
          <p:nvPr/>
        </p:nvSpPr>
        <p:spPr>
          <a:xfrm>
            <a:off x="1216877" y="1835834"/>
            <a:ext cx="284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Cross validation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050627-FABA-4DD3-B1A2-AB3EADD4E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74957"/>
              </p:ext>
            </p:extLst>
          </p:nvPr>
        </p:nvGraphicFramePr>
        <p:xfrm>
          <a:off x="1216877" y="2851497"/>
          <a:ext cx="31167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88">
                  <a:extLst>
                    <a:ext uri="{9D8B030D-6E8A-4147-A177-3AD203B41FA5}">
                      <a16:colId xmlns:a16="http://schemas.microsoft.com/office/drawing/2014/main" val="610096321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1585185959"/>
                    </a:ext>
                  </a:extLst>
                </a:gridCol>
              </a:tblGrid>
              <a:tr h="23422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057123"/>
                  </a:ext>
                </a:extLst>
              </a:tr>
              <a:tr h="23422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438929"/>
                  </a:ext>
                </a:extLst>
              </a:tr>
              <a:tr h="23422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99169"/>
                  </a:ext>
                </a:extLst>
              </a:tr>
              <a:tr h="23422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03302"/>
                  </a:ext>
                </a:extLst>
              </a:tr>
              <a:tr h="23422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514770"/>
                  </a:ext>
                </a:extLst>
              </a:tr>
              <a:tr h="23422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4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07EEA8-6653-487D-BA71-BEA56B811741}"/>
              </a:ext>
            </a:extLst>
          </p:cNvPr>
          <p:cNvSpPr txBox="1"/>
          <p:nvPr/>
        </p:nvSpPr>
        <p:spPr>
          <a:xfrm>
            <a:off x="1179361" y="4928712"/>
            <a:ext cx="353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cross Validation for the best resulted max features: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69.8%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A118D-77EC-4A9C-9B51-6EDC630E5A51}"/>
              </a:ext>
            </a:extLst>
          </p:cNvPr>
          <p:cNvSpPr txBox="1"/>
          <p:nvPr/>
        </p:nvSpPr>
        <p:spPr>
          <a:xfrm>
            <a:off x="5276556" y="2439069"/>
            <a:ext cx="270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cross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2E564-ACEF-4437-881C-0F128D5DC6B6}"/>
              </a:ext>
            </a:extLst>
          </p:cNvPr>
          <p:cNvSpPr txBox="1"/>
          <p:nvPr/>
        </p:nvSpPr>
        <p:spPr>
          <a:xfrm>
            <a:off x="5276556" y="4928711"/>
            <a:ext cx="353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cross Validation for the best resulted max: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78.156%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BE83FC2-D3AC-40A5-A541-43F05731C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68194"/>
              </p:ext>
            </p:extLst>
          </p:nvPr>
        </p:nvGraphicFramePr>
        <p:xfrm>
          <a:off x="5276556" y="2868353"/>
          <a:ext cx="3116776" cy="181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88">
                  <a:extLst>
                    <a:ext uri="{9D8B030D-6E8A-4147-A177-3AD203B41FA5}">
                      <a16:colId xmlns:a16="http://schemas.microsoft.com/office/drawing/2014/main" val="412653132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3964882000"/>
                    </a:ext>
                  </a:extLst>
                </a:gridCol>
              </a:tblGrid>
              <a:tr h="3623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Estimators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58361"/>
                  </a:ext>
                </a:extLst>
              </a:tr>
              <a:tr h="3623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49083"/>
                  </a:ext>
                </a:extLst>
              </a:tr>
              <a:tr h="3623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310914"/>
                  </a:ext>
                </a:extLst>
              </a:tr>
              <a:tr h="3623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350509"/>
                  </a:ext>
                </a:extLst>
              </a:tr>
              <a:tr h="3623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72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59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2">
            <a:extLst>
              <a:ext uri="{FF2B5EF4-FFF2-40B4-BE49-F238E27FC236}">
                <a16:creationId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1188741" y="818053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Results: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2E564-ACEF-4437-881C-0F128D5DC6B6}"/>
              </a:ext>
            </a:extLst>
          </p:cNvPr>
          <p:cNvSpPr txBox="1"/>
          <p:nvPr/>
        </p:nvSpPr>
        <p:spPr>
          <a:xfrm>
            <a:off x="1188740" y="2899183"/>
            <a:ext cx="494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cross Validation 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80.485%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5F1B9-37DB-4950-BC09-93E4B4FBF39B}"/>
              </a:ext>
            </a:extLst>
          </p:cNvPr>
          <p:cNvSpPr txBox="1"/>
          <p:nvPr/>
        </p:nvSpPr>
        <p:spPr>
          <a:xfrm>
            <a:off x="1188741" y="1698456"/>
            <a:ext cx="267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44F09-8F34-4D9F-A0E2-D800918B54A7}"/>
              </a:ext>
            </a:extLst>
          </p:cNvPr>
          <p:cNvSpPr txBox="1"/>
          <p:nvPr/>
        </p:nvSpPr>
        <p:spPr>
          <a:xfrm>
            <a:off x="1188740" y="2271158"/>
            <a:ext cx="419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Cross validation: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87%</a:t>
            </a:r>
          </a:p>
        </p:txBody>
      </p:sp>
    </p:spTree>
    <p:extLst>
      <p:ext uri="{BB962C8B-B14F-4D97-AF65-F5344CB8AC3E}">
        <p14:creationId xmlns:p14="http://schemas.microsoft.com/office/powerpoint/2010/main" val="6704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660801" y="943323"/>
            <a:ext cx="816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Heart Disease Prediction?</a:t>
            </a:r>
            <a:endParaRPr b="1"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660801" y="2263777"/>
            <a:ext cx="718267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heart disease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some specific health conditions of a human using machine learning approach.</a:t>
            </a:r>
            <a:r>
              <a:rPr lang="en-US" dirty="0"/>
              <a:t> 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different medical parameters such as age, sex, blood pressure, cholesterol, and obesity for prediction.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804537" y="348027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804525" y="1502825"/>
            <a:ext cx="95187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Networks: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25" y="2613425"/>
            <a:ext cx="2136700" cy="26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3466800" y="2470637"/>
            <a:ext cx="5395846" cy="288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a set of algorithms, modelled loosely after the human brain, that are designed to recognize patterns.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gathered an enough data for training of neural network . The model will better learn the pattern of the data.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2">
            <a:extLst>
              <a:ext uri="{FF2B5EF4-FFF2-40B4-BE49-F238E27FC236}">
                <a16:creationId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1202809" y="410089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Conclusion: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9;p22">
            <a:extLst>
              <a:ext uri="{FF2B5EF4-FFF2-40B4-BE49-F238E27FC236}">
                <a16:creationId xmlns:a16="http://schemas.microsoft.com/office/drawing/2014/main" id="{2E102ED1-8E35-4A68-8673-CACDA214DFDA}"/>
              </a:ext>
            </a:extLst>
          </p:cNvPr>
          <p:cNvSpPr txBox="1"/>
          <p:nvPr/>
        </p:nvSpPr>
        <p:spPr>
          <a:xfrm>
            <a:off x="1202809" y="2267542"/>
            <a:ext cx="7702040" cy="348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algorithms that we have used to train and predict , Voting Classifier gave us the best results of all .</a:t>
            </a:r>
          </a:p>
          <a:p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Heart Disease Prediction Model can now be used for predicting any new data entry.</a:t>
            </a:r>
          </a:p>
          <a:p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2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2408190" y="2346470"/>
            <a:ext cx="61827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598837" y="780437"/>
            <a:ext cx="816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Heart Disease Prediction?</a:t>
            </a:r>
            <a:endParaRPr b="1"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711379" y="2024625"/>
            <a:ext cx="718267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affects human life very badly.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its cause and occurrence is a major challenge nowadays.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has anticipated that 12 million people die every year because of heart diseases.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require various medical tests and time consuming and involves our physical presence.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8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1888941" y="1261157"/>
            <a:ext cx="6143711" cy="52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Machine Learning Approach: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015550" y="3219122"/>
            <a:ext cx="7182600" cy="24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is the scientific study of algorithms and statistical models that computer systems use to perform a specific task without using explicit instructions, relying on patterns and inference instead.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56;p20">
            <a:extLst>
              <a:ext uri="{FF2B5EF4-FFF2-40B4-BE49-F238E27FC236}">
                <a16:creationId xmlns:a16="http://schemas.microsoft.com/office/drawing/2014/main" id="{6DFB20A7-B2B6-46EE-A91E-64F1704C0D63}"/>
              </a:ext>
            </a:extLst>
          </p:cNvPr>
          <p:cNvSpPr txBox="1"/>
          <p:nvPr/>
        </p:nvSpPr>
        <p:spPr>
          <a:xfrm>
            <a:off x="1888941" y="888363"/>
            <a:ext cx="5250414" cy="7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 we solve this 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1776399" y="2206247"/>
            <a:ext cx="7182600" cy="392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Aim:	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The main task is to figure out whether a person 	with some specific characteristics can be effected 	by heart disease or not.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Age ,Sex , Chest Pain, Blood Pressure and some 	other health conditions.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Constraints: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Less resources for data.</a:t>
            </a:r>
            <a:endParaRPr lang="en-IN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56;p20">
            <a:extLst>
              <a:ext uri="{FF2B5EF4-FFF2-40B4-BE49-F238E27FC236}">
                <a16:creationId xmlns:a16="http://schemas.microsoft.com/office/drawing/2014/main" id="{6DFB20A7-B2B6-46EE-A91E-64F1704C0D63}"/>
              </a:ext>
            </a:extLst>
          </p:cNvPr>
          <p:cNvSpPr txBox="1"/>
          <p:nvPr/>
        </p:nvSpPr>
        <p:spPr>
          <a:xfrm>
            <a:off x="1621655" y="-354000"/>
            <a:ext cx="816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403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1776399" y="2206248"/>
            <a:ext cx="7182600" cy="287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Appling different machine learning algorithms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Tuning with different parameters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Comparison between the different matrix and algorithms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Considering the one having the best results</a:t>
            </a:r>
          </a:p>
        </p:txBody>
      </p:sp>
      <p:sp>
        <p:nvSpPr>
          <p:cNvPr id="4" name="Google Shape;156;p20">
            <a:extLst>
              <a:ext uri="{FF2B5EF4-FFF2-40B4-BE49-F238E27FC236}">
                <a16:creationId xmlns:a16="http://schemas.microsoft.com/office/drawing/2014/main" id="{6DFB20A7-B2B6-46EE-A91E-64F1704C0D63}"/>
              </a:ext>
            </a:extLst>
          </p:cNvPr>
          <p:cNvSpPr txBox="1"/>
          <p:nvPr/>
        </p:nvSpPr>
        <p:spPr>
          <a:xfrm>
            <a:off x="1776399" y="855822"/>
            <a:ext cx="3119158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606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1062131" y="854368"/>
            <a:ext cx="7687973" cy="39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Steps followed in ML Approach: 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062131" y="2104616"/>
            <a:ext cx="8532035" cy="325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Set up training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Set up the testing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Set up model parameters.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Train the model.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Predict the test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Evaluation.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1868734" y="811528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Algorithms and Models: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868734" y="1659307"/>
            <a:ext cx="71649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K Neighbors Classifier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Support Vector Machine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Decision Tree Classifier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Random Forest Classifier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Voting Classifier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1454187" y="333252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Neighbors Classifier: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025" y="1867325"/>
            <a:ext cx="3158975" cy="28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1338575" y="4990675"/>
            <a:ext cx="70233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this model: </a:t>
            </a:r>
            <a:r>
              <a:rPr lang="en-I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87%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4BC246-373A-4F85-AD27-FBECD04BE8D7}"/>
              </a:ext>
            </a:extLst>
          </p:cNvPr>
          <p:cNvSpPr/>
          <p:nvPr/>
        </p:nvSpPr>
        <p:spPr>
          <a:xfrm>
            <a:off x="1338575" y="600152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Ref 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u="sng" dirty="0">
                <a:solidFill>
                  <a:schemeClr val="tx1"/>
                </a:solidFill>
              </a:rPr>
              <a:t>https://medium.com/@srishtisawla/k-nearest-neighbors-f77f6ee6b7f5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809</Words>
  <Application>Microsoft Office PowerPoint</Application>
  <PresentationFormat>Widescreen</PresentationFormat>
  <Paragraphs>161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Noto Sans Symbols</vt:lpstr>
      <vt:lpstr>Times New Roman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Krushnapavan Musale</cp:lastModifiedBy>
  <cp:revision>29</cp:revision>
  <dcterms:modified xsi:type="dcterms:W3CDTF">2019-12-04T05:02:55Z</dcterms:modified>
</cp:coreProperties>
</file>