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62" r:id="rId5"/>
    <p:sldId id="261" r:id="rId6"/>
    <p:sldId id="260" r:id="rId7"/>
    <p:sldId id="263" r:id="rId8"/>
    <p:sldId id="264" r:id="rId9"/>
    <p:sldId id="259"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A476A8D-53EB-40AD-896D-5424E896096B}"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113173-AC98-4BF0-AFBF-B125137A6CC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476A8D-53EB-40AD-896D-5424E896096B}"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113173-AC98-4BF0-AFBF-B125137A6CC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476A8D-53EB-40AD-896D-5424E896096B}"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113173-AC98-4BF0-AFBF-B125137A6CC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476A8D-53EB-40AD-896D-5424E896096B}"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113173-AC98-4BF0-AFBF-B125137A6CC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476A8D-53EB-40AD-896D-5424E896096B}"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113173-AC98-4BF0-AFBF-B125137A6CC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A476A8D-53EB-40AD-896D-5424E896096B}" type="datetimeFigureOut">
              <a:rPr lang="en-US" smtClean="0"/>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113173-AC98-4BF0-AFBF-B125137A6CC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A476A8D-53EB-40AD-896D-5424E896096B}" type="datetimeFigureOut">
              <a:rPr lang="en-US" smtClean="0"/>
              <a:t>12/3/2019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113173-AC98-4BF0-AFBF-B125137A6CC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476A8D-53EB-40AD-896D-5424E896096B}" type="datetimeFigureOut">
              <a:rPr lang="en-US" smtClean="0"/>
              <a:t>12/3/2019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113173-AC98-4BF0-AFBF-B125137A6CC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476A8D-53EB-40AD-896D-5424E896096B}" type="datetimeFigureOut">
              <a:rPr lang="en-US" smtClean="0"/>
              <a:t>12/3/2019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113173-AC98-4BF0-AFBF-B125137A6CC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476A8D-53EB-40AD-896D-5424E896096B}" type="datetimeFigureOut">
              <a:rPr lang="en-US" smtClean="0"/>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113173-AC98-4BF0-AFBF-B125137A6CC5}"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A476A8D-53EB-40AD-896D-5424E896096B}" type="datetimeFigureOut">
              <a:rPr lang="en-US" smtClean="0"/>
              <a:t>12/3/2019</a:t>
            </a:fld>
            <a:endParaRPr lang="en-US"/>
          </a:p>
        </p:txBody>
      </p:sp>
      <p:sp>
        <p:nvSpPr>
          <p:cNvPr id="9" name="Slide Number Placeholder 8"/>
          <p:cNvSpPr>
            <a:spLocks noGrp="1"/>
          </p:cNvSpPr>
          <p:nvPr>
            <p:ph type="sldNum" sz="quarter" idx="11"/>
          </p:nvPr>
        </p:nvSpPr>
        <p:spPr/>
        <p:txBody>
          <a:bodyPr/>
          <a:lstStyle/>
          <a:p>
            <a:fld id="{DF113173-AC98-4BF0-AFBF-B125137A6CC5}"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DF113173-AC98-4BF0-AFBF-B125137A6CC5}"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5A476A8D-53EB-40AD-896D-5424E896096B}" type="datetimeFigureOut">
              <a:rPr lang="en-US" smtClean="0"/>
              <a:t>12/3/2019</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53000" y="1752600"/>
            <a:ext cx="1981200" cy="1193310"/>
          </a:xfrm>
          <a:prstGeom prst="rect">
            <a:avLst/>
          </a:prstGeom>
        </p:spPr>
      </p:pic>
      <p:sp>
        <p:nvSpPr>
          <p:cNvPr id="6" name="TextBox 5"/>
          <p:cNvSpPr txBox="1"/>
          <p:nvPr/>
        </p:nvSpPr>
        <p:spPr>
          <a:xfrm>
            <a:off x="1828800" y="830351"/>
            <a:ext cx="7620000" cy="646331"/>
          </a:xfrm>
          <a:prstGeom prst="rect">
            <a:avLst/>
          </a:prstGeom>
          <a:noFill/>
        </p:spPr>
        <p:txBody>
          <a:bodyPr wrap="square" rtlCol="0">
            <a:spAutoFit/>
          </a:bodyPr>
          <a:lstStyle/>
          <a:p>
            <a:r>
              <a:rPr lang="en-US" sz="3600" b="1" dirty="0" smtClean="0">
                <a:latin typeface="Times New Roman" panose="02020603050405020304" pitchFamily="18" charset="0"/>
                <a:cs typeface="Times New Roman" panose="02020603050405020304" pitchFamily="18" charset="0"/>
              </a:rPr>
              <a:t>     </a:t>
            </a:r>
            <a:r>
              <a:rPr lang="en-US" sz="3600" b="1" dirty="0" smtClean="0">
                <a:latin typeface="Times New Roman" panose="02020603050405020304" pitchFamily="18" charset="0"/>
                <a:cs typeface="Times New Roman" panose="02020603050405020304" pitchFamily="18" charset="0"/>
              </a:rPr>
              <a:t>Language Generation </a:t>
            </a:r>
            <a:endParaRPr lang="en-US" sz="3600"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3200400" y="3124200"/>
            <a:ext cx="3052439" cy="646331"/>
          </a:xfrm>
          <a:prstGeom prst="rect">
            <a:avLst/>
          </a:prstGeom>
          <a:noFill/>
        </p:spPr>
        <p:txBody>
          <a:bodyPr wrap="none" rtlCol="0">
            <a:spAutoFit/>
          </a:bodyPr>
          <a:lstStyle/>
          <a:p>
            <a:r>
              <a:rPr lang="en-US" b="1" dirty="0" smtClean="0">
                <a:solidFill>
                  <a:schemeClr val="accent6">
                    <a:lumMod val="50000"/>
                  </a:schemeClr>
                </a:solidFill>
                <a:latin typeface="Times New Roman"/>
                <a:cs typeface="Calibri"/>
              </a:rPr>
              <a:t>Project  Faculty Coordinator</a:t>
            </a:r>
          </a:p>
          <a:p>
            <a:r>
              <a:rPr lang="en-US" b="1" dirty="0" smtClean="0">
                <a:solidFill>
                  <a:schemeClr val="accent6">
                    <a:lumMod val="50000"/>
                  </a:schemeClr>
                </a:solidFill>
                <a:latin typeface="Times New Roman"/>
                <a:cs typeface="Calibri"/>
              </a:rPr>
              <a:t>         </a:t>
            </a:r>
            <a:r>
              <a:rPr lang="en-US" dirty="0" smtClean="0">
                <a:latin typeface="Times New Roman"/>
                <a:cs typeface="Calibri"/>
              </a:rPr>
              <a:t>Tirthankara Dasgupta</a:t>
            </a:r>
            <a:endParaRPr lang="en-US" dirty="0"/>
          </a:p>
        </p:txBody>
      </p:sp>
      <p:sp>
        <p:nvSpPr>
          <p:cNvPr id="9" name="TextBox 8"/>
          <p:cNvSpPr txBox="1"/>
          <p:nvPr/>
        </p:nvSpPr>
        <p:spPr>
          <a:xfrm>
            <a:off x="2438400" y="3934691"/>
            <a:ext cx="5202935" cy="1754326"/>
          </a:xfrm>
          <a:prstGeom prst="rect">
            <a:avLst/>
          </a:prstGeom>
          <a:noFill/>
        </p:spPr>
        <p:txBody>
          <a:bodyPr wrap="square" rtlCol="0">
            <a:spAutoFit/>
          </a:bodyPr>
          <a:lstStyle/>
          <a:p>
            <a:r>
              <a:rPr lang="en-US" b="1" dirty="0" smtClean="0">
                <a:solidFill>
                  <a:schemeClr val="accent6">
                    <a:lumMod val="50000"/>
                  </a:schemeClr>
                </a:solidFill>
                <a:latin typeface="Times New Roman"/>
                <a:cs typeface="Calibri"/>
              </a:rPr>
              <a:t>     </a:t>
            </a:r>
            <a:r>
              <a:rPr lang="en-US" b="1" dirty="0" smtClean="0">
                <a:solidFill>
                  <a:schemeClr val="accent6">
                    <a:lumMod val="50000"/>
                  </a:schemeClr>
                </a:solidFill>
                <a:latin typeface="Times New Roman"/>
                <a:cs typeface="Calibri"/>
              </a:rPr>
              <a:t>                  Project   </a:t>
            </a:r>
            <a:r>
              <a:rPr lang="en-US" b="1" dirty="0" smtClean="0">
                <a:solidFill>
                  <a:schemeClr val="accent6">
                    <a:lumMod val="50000"/>
                  </a:schemeClr>
                </a:solidFill>
                <a:latin typeface="Times New Roman"/>
                <a:cs typeface="Calibri"/>
              </a:rPr>
              <a:t>Member </a:t>
            </a:r>
            <a:r>
              <a:rPr lang="en-US" b="1" dirty="0" smtClean="0">
                <a:solidFill>
                  <a:schemeClr val="accent6">
                    <a:lumMod val="50000"/>
                  </a:schemeClr>
                </a:solidFill>
                <a:latin typeface="Times New Roman"/>
                <a:cs typeface="Calibri"/>
              </a:rPr>
              <a:t>s</a:t>
            </a:r>
          </a:p>
          <a:p>
            <a:r>
              <a:rPr lang="en-US" b="1" dirty="0">
                <a:solidFill>
                  <a:schemeClr val="accent6">
                    <a:lumMod val="50000"/>
                  </a:schemeClr>
                </a:solidFill>
                <a:latin typeface="Times New Roman"/>
                <a:cs typeface="Calibri"/>
              </a:rPr>
              <a:t> </a:t>
            </a:r>
            <a:r>
              <a:rPr lang="en-US" b="1" dirty="0" smtClean="0">
                <a:solidFill>
                  <a:schemeClr val="accent6">
                    <a:lumMod val="50000"/>
                  </a:schemeClr>
                </a:solidFill>
                <a:latin typeface="Times New Roman"/>
                <a:cs typeface="Calibri"/>
              </a:rPr>
              <a:t>        </a:t>
            </a:r>
            <a:r>
              <a:rPr lang="en-US" dirty="0" smtClean="0">
                <a:latin typeface="Times New Roman"/>
                <a:cs typeface="Calibri"/>
              </a:rPr>
              <a:t>Abijit Pual                     (0000158</a:t>
            </a:r>
            <a:r>
              <a:rPr lang="en-US" dirty="0">
                <a:latin typeface="Times New Roman"/>
                <a:cs typeface="Calibri"/>
              </a:rPr>
              <a:t>)</a:t>
            </a:r>
            <a:endParaRPr lang="en-US" dirty="0"/>
          </a:p>
          <a:p>
            <a:r>
              <a:rPr lang="en-US" dirty="0" smtClean="0">
                <a:latin typeface="Times New Roman"/>
                <a:cs typeface="Calibri"/>
              </a:rPr>
              <a:t>         Sanath Singavarapu       (0000188</a:t>
            </a:r>
            <a:r>
              <a:rPr lang="en-US" dirty="0">
                <a:latin typeface="Times New Roman"/>
                <a:cs typeface="Calibri"/>
              </a:rPr>
              <a:t>)</a:t>
            </a:r>
            <a:endParaRPr lang="en-US" dirty="0"/>
          </a:p>
          <a:p>
            <a:r>
              <a:rPr lang="en-US" dirty="0" smtClean="0">
                <a:latin typeface="Times New Roman"/>
                <a:cs typeface="Calibri"/>
              </a:rPr>
              <a:t>         Musale Krushna Pavan  (0000150)</a:t>
            </a:r>
            <a:endParaRPr lang="en-US" dirty="0"/>
          </a:p>
          <a:p>
            <a:r>
              <a:rPr lang="en-US" dirty="0" smtClean="0">
                <a:latin typeface="Times New Roman"/>
                <a:cs typeface="Calibri"/>
              </a:rPr>
              <a:t>        Drona Sai Trinath            (0000169)</a:t>
            </a:r>
            <a:endParaRPr lang="en-US" b="1" dirty="0" smtClean="0">
              <a:solidFill>
                <a:schemeClr val="accent6">
                  <a:lumMod val="50000"/>
                </a:schemeClr>
              </a:solidFill>
              <a:latin typeface="Times New Roman"/>
              <a:cs typeface="Calibri"/>
            </a:endParaRPr>
          </a:p>
          <a:p>
            <a:r>
              <a:rPr lang="en-US" b="1" dirty="0" smtClean="0">
                <a:solidFill>
                  <a:schemeClr val="accent6">
                    <a:lumMod val="50000"/>
                  </a:schemeClr>
                </a:solidFill>
                <a:latin typeface="Times New Roman"/>
                <a:cs typeface="Calibri"/>
              </a:rPr>
              <a:t>        </a:t>
            </a:r>
            <a:r>
              <a:rPr lang="en-US" dirty="0" smtClean="0">
                <a:latin typeface="Times New Roman"/>
                <a:cs typeface="Calibri"/>
              </a:rPr>
              <a:t>Yelleti Varshith                (0000198</a:t>
            </a:r>
            <a:r>
              <a:rPr lang="en-US" dirty="0" smtClean="0">
                <a:latin typeface="Times New Roman"/>
                <a:cs typeface="Calibri"/>
              </a:rPr>
              <a:t>)</a:t>
            </a:r>
            <a:endParaRPr lang="en-US" dirty="0"/>
          </a:p>
        </p:txBody>
      </p:sp>
    </p:spTree>
    <p:extLst>
      <p:ext uri="{BB962C8B-B14F-4D97-AF65-F5344CB8AC3E}">
        <p14:creationId xmlns:p14="http://schemas.microsoft.com/office/powerpoint/2010/main" val="37855213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92382" y="685800"/>
            <a:ext cx="6629400" cy="5755422"/>
          </a:xfrm>
          <a:prstGeom prst="rect">
            <a:avLst/>
          </a:prstGeom>
          <a:noFill/>
        </p:spPr>
        <p:txBody>
          <a:bodyPr wrap="square" rtlCol="0">
            <a:spAutoFit/>
          </a:bodyPr>
          <a:lstStyle/>
          <a:p>
            <a:r>
              <a:rPr lang="en-US" sz="4800" b="1" dirty="0" smtClean="0">
                <a:latin typeface="Times New Roman" panose="02020603050405020304" pitchFamily="18" charset="0"/>
                <a:cs typeface="Times New Roman" panose="02020603050405020304" pitchFamily="18" charset="0"/>
              </a:rPr>
              <a:t>Contents: </a:t>
            </a:r>
          </a:p>
          <a:p>
            <a:pPr lvl="2"/>
            <a:endParaRPr lang="en-US" sz="2400" dirty="0" smtClean="0">
              <a:latin typeface="Times New Roman" panose="02020603050405020304" pitchFamily="18" charset="0"/>
              <a:cs typeface="Times New Roman" panose="02020603050405020304" pitchFamily="18" charset="0"/>
            </a:endParaRPr>
          </a:p>
          <a:p>
            <a:pPr lvl="2"/>
            <a:r>
              <a:rPr lang="en-US" sz="2800"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What Is </a:t>
            </a:r>
            <a:r>
              <a:rPr lang="en-US" sz="2800" dirty="0" smtClean="0">
                <a:latin typeface="Times New Roman" panose="02020603050405020304" pitchFamily="18" charset="0"/>
                <a:cs typeface="Times New Roman" panose="02020603050405020304" pitchFamily="18" charset="0"/>
              </a:rPr>
              <a:t>Language Generation</a:t>
            </a:r>
            <a:r>
              <a:rPr lang="en-US" sz="2800" dirty="0" smtClean="0">
                <a:latin typeface="Times New Roman" panose="02020603050405020304" pitchFamily="18" charset="0"/>
                <a:cs typeface="Times New Roman" panose="02020603050405020304" pitchFamily="18" charset="0"/>
              </a:rPr>
              <a:t>? </a:t>
            </a:r>
            <a:endParaRPr lang="en-US" sz="2800" dirty="0" smtClean="0">
              <a:latin typeface="Times New Roman" panose="02020603050405020304" pitchFamily="18" charset="0"/>
              <a:cs typeface="Times New Roman" panose="02020603050405020304" pitchFamily="18" charset="0"/>
            </a:endParaRPr>
          </a:p>
          <a:p>
            <a:pPr lvl="2"/>
            <a:r>
              <a:rPr lang="en-US" sz="2800"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Experimental Data</a:t>
            </a:r>
            <a:endParaRPr lang="en-US" sz="2800" dirty="0" smtClean="0">
              <a:latin typeface="Times New Roman" panose="02020603050405020304" pitchFamily="18" charset="0"/>
              <a:cs typeface="Times New Roman" panose="02020603050405020304" pitchFamily="18" charset="0"/>
            </a:endParaRPr>
          </a:p>
          <a:p>
            <a:pPr lvl="2"/>
            <a:r>
              <a:rPr lang="en-US" sz="2800"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Data Pre Processing</a:t>
            </a:r>
            <a:endParaRPr lang="en-US" sz="2800" dirty="0" smtClean="0">
              <a:latin typeface="Times New Roman" panose="02020603050405020304" pitchFamily="18" charset="0"/>
              <a:cs typeface="Times New Roman" panose="02020603050405020304" pitchFamily="18" charset="0"/>
            </a:endParaRPr>
          </a:p>
          <a:p>
            <a:pPr lvl="2"/>
            <a:r>
              <a:rPr lang="en-US" sz="2800"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Modelling</a:t>
            </a:r>
          </a:p>
          <a:p>
            <a:pPr lvl="2"/>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Results</a:t>
            </a:r>
          </a:p>
          <a:p>
            <a:pPr lvl="2"/>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Conclusioin</a:t>
            </a:r>
            <a:endParaRPr lang="en-US" sz="2800" dirty="0">
              <a:latin typeface="Times New Roman" panose="02020603050405020304" pitchFamily="18" charset="0"/>
              <a:cs typeface="Times New Roman" panose="02020603050405020304" pitchFamily="18" charset="0"/>
            </a:endParaRPr>
          </a:p>
          <a:p>
            <a:pPr lvl="2"/>
            <a:endParaRPr lang="en-US" sz="2800" dirty="0">
              <a:latin typeface="Times New Roman" panose="02020603050405020304" pitchFamily="18" charset="0"/>
              <a:cs typeface="Times New Roman" panose="02020603050405020304" pitchFamily="18" charset="0"/>
            </a:endParaRPr>
          </a:p>
          <a:p>
            <a:pPr lvl="2"/>
            <a:endParaRPr lang="en-US" sz="2800" dirty="0" smtClean="0">
              <a:latin typeface="Times New Roman" panose="02020603050405020304" pitchFamily="18" charset="0"/>
              <a:cs typeface="Times New Roman" panose="02020603050405020304" pitchFamily="18" charset="0"/>
            </a:endParaRPr>
          </a:p>
          <a:p>
            <a:pPr lvl="1"/>
            <a:endParaRPr lang="en-US" sz="2400" dirty="0">
              <a:latin typeface="Times New Roman" panose="02020603050405020304" pitchFamily="18" charset="0"/>
              <a:cs typeface="Times New Roman" panose="02020603050405020304" pitchFamily="18" charset="0"/>
            </a:endParaRPr>
          </a:p>
          <a:p>
            <a:pPr lvl="1"/>
            <a:endParaRPr lang="en-US" sz="2400" dirty="0" smtClean="0">
              <a:latin typeface="Times New Roman" panose="02020603050405020304" pitchFamily="18" charset="0"/>
              <a:cs typeface="Times New Roman" panose="02020603050405020304" pitchFamily="18" charset="0"/>
            </a:endParaRPr>
          </a:p>
          <a:p>
            <a:pPr lvl="1"/>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74599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5800" y="533400"/>
            <a:ext cx="6122189" cy="646331"/>
          </a:xfrm>
          <a:prstGeom prst="rect">
            <a:avLst/>
          </a:prstGeom>
          <a:noFill/>
        </p:spPr>
        <p:txBody>
          <a:bodyPr wrap="none" rtlCol="0">
            <a:spAutoFit/>
          </a:bodyPr>
          <a:lstStyle/>
          <a:p>
            <a:r>
              <a:rPr lang="en-US" sz="3600" b="1" dirty="0" smtClean="0">
                <a:latin typeface="Times New Roman" panose="02020603050405020304" pitchFamily="18" charset="0"/>
                <a:cs typeface="Times New Roman" panose="02020603050405020304" pitchFamily="18" charset="0"/>
              </a:rPr>
              <a:t>What is Language Generation</a:t>
            </a:r>
            <a:endParaRPr lang="en-US" sz="36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371600" y="1676400"/>
            <a:ext cx="6262255"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a:t>The aim of a typical </a:t>
            </a:r>
            <a:r>
              <a:rPr lang="en-US" sz="2400" dirty="0" smtClean="0"/>
              <a:t>Language </a:t>
            </a:r>
            <a:r>
              <a:rPr lang="en-US" sz="2400" dirty="0"/>
              <a:t>generation system is to produce a text which satisfies some set of pre-stated goals. Such systems are provided with a knowledge base -- which contains information to be expressed -- and a set of goals. The system then </a:t>
            </a:r>
            <a:r>
              <a:rPr lang="en-US" sz="2400" dirty="0" smtClean="0"/>
              <a:t>organizes </a:t>
            </a:r>
            <a:r>
              <a:rPr lang="en-US" sz="2400" dirty="0"/>
              <a:t>this information into sentence-length chunks, realises these chunks as </a:t>
            </a:r>
            <a:r>
              <a:rPr lang="en-US" sz="2400" dirty="0" smtClean="0"/>
              <a:t>sentences.</a:t>
            </a:r>
            <a:endParaRPr lang="en-US" sz="2400" dirty="0"/>
          </a:p>
        </p:txBody>
      </p:sp>
    </p:spTree>
    <p:extLst>
      <p:ext uri="{BB962C8B-B14F-4D97-AF65-F5344CB8AC3E}">
        <p14:creationId xmlns:p14="http://schemas.microsoft.com/office/powerpoint/2010/main" val="24635763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5800" y="533400"/>
            <a:ext cx="3942105" cy="646331"/>
          </a:xfrm>
          <a:prstGeom prst="rect">
            <a:avLst/>
          </a:prstGeom>
          <a:noFill/>
        </p:spPr>
        <p:txBody>
          <a:bodyPr wrap="none" rtlCol="0">
            <a:spAutoFit/>
          </a:bodyPr>
          <a:lstStyle/>
          <a:p>
            <a:r>
              <a:rPr lang="en-US" sz="3600" b="1" dirty="0" smtClean="0">
                <a:latin typeface="Times New Roman" panose="02020603050405020304" pitchFamily="18" charset="0"/>
                <a:cs typeface="Times New Roman" panose="02020603050405020304" pitchFamily="18" charset="0"/>
              </a:rPr>
              <a:t>Experimental Data</a:t>
            </a:r>
            <a:endParaRPr lang="en-US" sz="36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281545" y="1524000"/>
            <a:ext cx="6262255"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We have used the Flickr8k dataset for our Language Generation model.</a:t>
            </a:r>
          </a:p>
          <a:p>
            <a:endParaRPr lang="en-US" sz="2400" dirty="0" smtClean="0"/>
          </a:p>
          <a:p>
            <a:pPr marL="285750" indent="-285750">
              <a:buFont typeface="Arial" panose="020B0604020202020204" pitchFamily="34" charset="0"/>
              <a:buChar char="•"/>
            </a:pPr>
            <a:r>
              <a:rPr lang="en-US" sz="2400" dirty="0" smtClean="0"/>
              <a:t>About </a:t>
            </a:r>
            <a:r>
              <a:rPr lang="en-US" sz="2400" dirty="0"/>
              <a:t>the Flickr8K dataset comprised of more than 8,000 photos and up to 5 captions for each </a:t>
            </a:r>
            <a:r>
              <a:rPr lang="en-US" sz="2400" dirty="0" smtClean="0"/>
              <a:t>photo and also the tokenized descriptions of the image </a:t>
            </a:r>
            <a:endParaRPr lang="en-US" sz="2400" dirty="0"/>
          </a:p>
        </p:txBody>
      </p:sp>
      <p:sp>
        <p:nvSpPr>
          <p:cNvPr id="5" name="Rectangle 4"/>
          <p:cNvSpPr/>
          <p:nvPr/>
        </p:nvSpPr>
        <p:spPr>
          <a:xfrm>
            <a:off x="1676400" y="4572000"/>
            <a:ext cx="8153400" cy="1754326"/>
          </a:xfrm>
          <a:prstGeom prst="rect">
            <a:avLst/>
          </a:prstGeom>
        </p:spPr>
        <p:txBody>
          <a:bodyPr wrap="square">
            <a:spAutoFit/>
          </a:bodyPr>
          <a:lstStyle/>
          <a:p>
            <a:r>
              <a:rPr lang="en-US" b="1" dirty="0" smtClean="0"/>
              <a:t>1305564994_00513f9a5b.jpg#1 </a:t>
            </a:r>
          </a:p>
          <a:p>
            <a:r>
              <a:rPr lang="en-US" dirty="0" smtClean="0"/>
              <a:t>Two </a:t>
            </a:r>
            <a:r>
              <a:rPr lang="en-US" dirty="0"/>
              <a:t>racer drive a white bike down a road .</a:t>
            </a:r>
          </a:p>
          <a:p>
            <a:r>
              <a:rPr lang="en-US" b="1" dirty="0" smtClean="0"/>
              <a:t>1305564994_00513f9a5b.jpg#3</a:t>
            </a:r>
          </a:p>
          <a:p>
            <a:r>
              <a:rPr lang="en-US" dirty="0" smtClean="0"/>
              <a:t> </a:t>
            </a:r>
            <a:r>
              <a:rPr lang="en-US" dirty="0"/>
              <a:t>Two person be in a small race car drive by a green hill </a:t>
            </a:r>
          </a:p>
          <a:p>
            <a:r>
              <a:rPr lang="en-US" b="1" dirty="0" smtClean="0"/>
              <a:t>1305564994_00513f9a5b.jpg#4</a:t>
            </a:r>
          </a:p>
          <a:p>
            <a:r>
              <a:rPr lang="en-US" dirty="0" smtClean="0"/>
              <a:t> </a:t>
            </a:r>
            <a:r>
              <a:rPr lang="en-US" dirty="0"/>
              <a:t>Two person in race uniform in a street car .</a:t>
            </a:r>
          </a:p>
        </p:txBody>
      </p:sp>
    </p:spTree>
    <p:extLst>
      <p:ext uri="{BB962C8B-B14F-4D97-AF65-F5344CB8AC3E}">
        <p14:creationId xmlns:p14="http://schemas.microsoft.com/office/powerpoint/2010/main" val="16998165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5800" y="533400"/>
            <a:ext cx="4117794" cy="646331"/>
          </a:xfrm>
          <a:prstGeom prst="rect">
            <a:avLst/>
          </a:prstGeom>
          <a:noFill/>
        </p:spPr>
        <p:txBody>
          <a:bodyPr wrap="none" rtlCol="0">
            <a:spAutoFit/>
          </a:bodyPr>
          <a:lstStyle/>
          <a:p>
            <a:r>
              <a:rPr lang="en-US" sz="3600" b="1" dirty="0" smtClean="0">
                <a:latin typeface="Times New Roman" panose="02020603050405020304" pitchFamily="18" charset="0"/>
                <a:cs typeface="Times New Roman" panose="02020603050405020304" pitchFamily="18" charset="0"/>
              </a:rPr>
              <a:t>Data Pre processing</a:t>
            </a:r>
            <a:endParaRPr lang="en-US" sz="36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281544" y="1752600"/>
            <a:ext cx="6262255" cy="3785652"/>
          </a:xfrm>
          <a:prstGeom prst="rect">
            <a:avLst/>
          </a:prstGeom>
          <a:noFill/>
        </p:spPr>
        <p:txBody>
          <a:bodyPr wrap="square" rtlCol="0">
            <a:spAutoFit/>
          </a:bodyPr>
          <a:lstStyle/>
          <a:p>
            <a:pPr marL="342900" indent="-342900">
              <a:buFont typeface="+mj-lt"/>
              <a:buAutoNum type="arabicPeriod"/>
            </a:pPr>
            <a:r>
              <a:rPr lang="en-US" sz="2400" dirty="0" smtClean="0">
                <a:latin typeface="Times New Roman" panose="02020603050405020304" pitchFamily="18" charset="0"/>
                <a:cs typeface="Times New Roman" panose="02020603050405020304" pitchFamily="18" charset="0"/>
              </a:rPr>
              <a:t>Retrieve the Sentences from the Dataset </a:t>
            </a:r>
          </a:p>
          <a:p>
            <a:pPr marL="342900" indent="-342900">
              <a:buFont typeface="+mj-lt"/>
              <a:buAutoNum type="arabicPeriod"/>
            </a:pPr>
            <a:r>
              <a:rPr lang="en-US" sz="2400" dirty="0" smtClean="0">
                <a:latin typeface="Times New Roman" panose="02020603050405020304" pitchFamily="18" charset="0"/>
                <a:cs typeface="Times New Roman" panose="02020603050405020304" pitchFamily="18" charset="0"/>
              </a:rPr>
              <a:t>Converted the Sentences into Individual words obtained from step1 </a:t>
            </a:r>
          </a:p>
          <a:p>
            <a:pPr marL="342900" indent="-342900">
              <a:buFont typeface="+mj-lt"/>
              <a:buAutoNum type="arabicPeriod"/>
            </a:pPr>
            <a:r>
              <a:rPr lang="en-US" sz="2400" dirty="0" smtClean="0">
                <a:latin typeface="Times New Roman" panose="02020603050405020304" pitchFamily="18" charset="0"/>
                <a:cs typeface="Times New Roman" panose="02020603050405020304" pitchFamily="18" charset="0"/>
              </a:rPr>
              <a:t>Created a set of unique words from the list of words obtained from step 2</a:t>
            </a:r>
          </a:p>
          <a:p>
            <a:pPr marL="342900" indent="-342900">
              <a:buFont typeface="+mj-lt"/>
              <a:buAutoNum type="arabicPeriod"/>
            </a:pPr>
            <a:r>
              <a:rPr lang="en-US" sz="2400" dirty="0" smtClean="0">
                <a:latin typeface="Times New Roman" panose="02020603050405020304" pitchFamily="18" charset="0"/>
                <a:cs typeface="Times New Roman" panose="02020603050405020304" pitchFamily="18" charset="0"/>
              </a:rPr>
              <a:t>Created a Dictionary(word2num) by mapping a numerical value to each word obtained from step 3</a:t>
            </a:r>
          </a:p>
          <a:p>
            <a:pPr marL="342900" indent="-342900">
              <a:buFont typeface="+mj-lt"/>
              <a:buAutoNum type="arabicPeriod"/>
            </a:pPr>
            <a:r>
              <a:rPr lang="en-US" sz="2400" dirty="0" smtClean="0">
                <a:latin typeface="Times New Roman" panose="02020603050405020304" pitchFamily="18" charset="0"/>
                <a:cs typeface="Times New Roman" panose="02020603050405020304" pitchFamily="18" charset="0"/>
              </a:rPr>
              <a:t>Created a Dictionary(num2word)  from the set of words obtained from step 3</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90305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9200" y="1672166"/>
            <a:ext cx="6934200"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 </a:t>
            </a:r>
            <a:r>
              <a:rPr lang="en-US" sz="2400" dirty="0" smtClean="0">
                <a:latin typeface="Times New Roman" panose="02020603050405020304" pitchFamily="18" charset="0"/>
                <a:cs typeface="Times New Roman" panose="02020603050405020304" pitchFamily="18" charset="0"/>
              </a:rPr>
              <a:t>have built a </a:t>
            </a:r>
            <a:r>
              <a:rPr lang="en-US" sz="2400" dirty="0">
                <a:latin typeface="Times New Roman" panose="02020603050405020304" pitchFamily="18" charset="0"/>
                <a:cs typeface="Times New Roman" panose="02020603050405020304" pitchFamily="18" charset="0"/>
              </a:rPr>
              <a:t>sequential model </a:t>
            </a:r>
            <a:r>
              <a:rPr lang="en-US" sz="2400" dirty="0" smtClean="0">
                <a:latin typeface="Times New Roman" panose="02020603050405020304" pitchFamily="18" charset="0"/>
                <a:cs typeface="Times New Roman" panose="02020603050405020304" pitchFamily="18" charset="0"/>
              </a:rPr>
              <a:t>with three  </a:t>
            </a:r>
            <a:r>
              <a:rPr lang="en-US" sz="2400" b="1" dirty="0" smtClean="0">
                <a:latin typeface="Times New Roman" panose="02020603050405020304" pitchFamily="18" charset="0"/>
                <a:cs typeface="Times New Roman" panose="02020603050405020304" pitchFamily="18" charset="0"/>
              </a:rPr>
              <a:t>Long short term memory(LSTM) </a:t>
            </a:r>
            <a:r>
              <a:rPr lang="en-US" sz="2400" dirty="0">
                <a:latin typeface="Times New Roman" panose="02020603050405020304" pitchFamily="18" charset="0"/>
                <a:cs typeface="Times New Roman" panose="02020603050405020304" pitchFamily="18" charset="0"/>
              </a:rPr>
              <a:t>layers having 400 units each. The first layer needs to be fed in with the input shape. In order for the next LSTM layer to be able to process the same sequences, </a:t>
            </a:r>
            <a:r>
              <a:rPr lang="en-US" sz="2400" dirty="0" smtClean="0">
                <a:latin typeface="Times New Roman" panose="02020603050405020304" pitchFamily="18" charset="0"/>
                <a:cs typeface="Times New Roman" panose="02020603050405020304" pitchFamily="18" charset="0"/>
              </a:rPr>
              <a:t>we enter the</a:t>
            </a:r>
            <a:r>
              <a:rPr lang="en-US" sz="2400" dirty="0">
                <a:latin typeface="Times New Roman" panose="02020603050405020304" pitchFamily="18" charset="0"/>
                <a:cs typeface="Times New Roman" panose="02020603050405020304" pitchFamily="18" charset="0"/>
              </a:rPr>
              <a:t> </a:t>
            </a:r>
            <a:r>
              <a:rPr lang="en-US" sz="2400" i="1" dirty="0" smtClean="0">
                <a:latin typeface="Times New Roman" panose="02020603050405020304" pitchFamily="18" charset="0"/>
                <a:cs typeface="Times New Roman" panose="02020603050405020304" pitchFamily="18" charset="0"/>
              </a:rPr>
              <a:t>return sequences</a:t>
            </a:r>
            <a:r>
              <a:rPr lang="en-US" sz="2400" i="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parameter as </a:t>
            </a:r>
            <a:r>
              <a:rPr lang="en-US" sz="2400" i="1" dirty="0">
                <a:latin typeface="Times New Roman" panose="02020603050405020304" pitchFamily="18" charset="0"/>
                <a:cs typeface="Times New Roman" panose="02020603050405020304" pitchFamily="18" charset="0"/>
              </a:rPr>
              <a:t>True</a:t>
            </a:r>
            <a:r>
              <a:rPr lang="en-US" sz="2400" i="1"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The dropout </a:t>
            </a:r>
            <a:r>
              <a:rPr lang="en-US" sz="2400" dirty="0">
                <a:latin typeface="Times New Roman" panose="02020603050405020304" pitchFamily="18" charset="0"/>
                <a:cs typeface="Times New Roman" panose="02020603050405020304" pitchFamily="18" charset="0"/>
              </a:rPr>
              <a:t>layers with a 20% dropout have been added to check for over-fitting. The last layer outputs a one hot encoded vector which gives the character output.</a:t>
            </a:r>
          </a:p>
        </p:txBody>
      </p:sp>
      <p:sp>
        <p:nvSpPr>
          <p:cNvPr id="3" name="TextBox 2"/>
          <p:cNvSpPr txBox="1"/>
          <p:nvPr/>
        </p:nvSpPr>
        <p:spPr>
          <a:xfrm>
            <a:off x="685800" y="533400"/>
            <a:ext cx="2300630" cy="646331"/>
          </a:xfrm>
          <a:prstGeom prst="rect">
            <a:avLst/>
          </a:prstGeom>
          <a:noFill/>
        </p:spPr>
        <p:txBody>
          <a:bodyPr wrap="none" rtlCol="0">
            <a:spAutoFit/>
          </a:bodyPr>
          <a:lstStyle/>
          <a:p>
            <a:r>
              <a:rPr lang="en-US" sz="3600" b="1" dirty="0" smtClean="0">
                <a:latin typeface="Times New Roman" panose="02020603050405020304" pitchFamily="18" charset="0"/>
                <a:cs typeface="Times New Roman" panose="02020603050405020304" pitchFamily="18" charset="0"/>
              </a:rPr>
              <a:t>Modelling </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61117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79022" y="2514600"/>
            <a:ext cx="6934200" cy="1938992"/>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Epochs              :       </a:t>
            </a:r>
            <a:r>
              <a:rPr lang="en-US" sz="2400" dirty="0" smtClean="0">
                <a:latin typeface="Times New Roman" panose="02020603050405020304" pitchFamily="18" charset="0"/>
                <a:cs typeface="Times New Roman" panose="02020603050405020304" pitchFamily="18" charset="0"/>
              </a:rPr>
              <a:t>100</a:t>
            </a:r>
          </a:p>
          <a:p>
            <a:pPr marL="285750" indent="-285750">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Batch size           :      </a:t>
            </a:r>
            <a:r>
              <a:rPr lang="en-US" sz="2400" dirty="0" smtClean="0">
                <a:latin typeface="Times New Roman" panose="02020603050405020304" pitchFamily="18" charset="0"/>
                <a:cs typeface="Times New Roman" panose="02020603050405020304" pitchFamily="18" charset="0"/>
              </a:rPr>
              <a:t>64</a:t>
            </a:r>
          </a:p>
          <a:p>
            <a:pPr marL="285750" indent="-285750">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Model Loss         :     </a:t>
            </a:r>
            <a:r>
              <a:rPr lang="en-US" sz="2400" dirty="0" smtClean="0">
                <a:latin typeface="Times New Roman" panose="02020603050405020304" pitchFamily="18" charset="0"/>
                <a:cs typeface="Times New Roman" panose="02020603050405020304" pitchFamily="18" charset="0"/>
              </a:rPr>
              <a:t>2.05</a:t>
            </a:r>
          </a:p>
          <a:p>
            <a:pPr marL="285750" indent="-285750">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Validation Loss  :     </a:t>
            </a:r>
            <a:r>
              <a:rPr lang="en-US" sz="2400" dirty="0" smtClean="0">
                <a:latin typeface="Times New Roman" panose="02020603050405020304" pitchFamily="18" charset="0"/>
                <a:cs typeface="Times New Roman" panose="02020603050405020304" pitchFamily="18" charset="0"/>
              </a:rPr>
              <a:t>5.9</a:t>
            </a:r>
          </a:p>
          <a:p>
            <a:pPr marL="285750" indent="-285750">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Accuracy            :    </a:t>
            </a:r>
            <a:endParaRPr lang="en-US" sz="24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685800" y="533400"/>
            <a:ext cx="1736373" cy="646331"/>
          </a:xfrm>
          <a:prstGeom prst="rect">
            <a:avLst/>
          </a:prstGeom>
          <a:noFill/>
        </p:spPr>
        <p:txBody>
          <a:bodyPr wrap="none" rtlCol="0">
            <a:spAutoFit/>
          </a:bodyPr>
          <a:lstStyle/>
          <a:p>
            <a:r>
              <a:rPr lang="en-US" sz="3600" b="1" dirty="0" smtClean="0">
                <a:latin typeface="Times New Roman" panose="02020603050405020304" pitchFamily="18" charset="0"/>
                <a:cs typeface="Times New Roman" panose="02020603050405020304" pitchFamily="18" charset="0"/>
              </a:rPr>
              <a:t>Results </a:t>
            </a:r>
            <a:endParaRPr lang="en-US" sz="36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62891" y="4800600"/>
            <a:ext cx="7391400" cy="156966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Sample Input/output of Model </a:t>
            </a:r>
            <a:endParaRPr lang="en-US" sz="2400" b="1" dirty="0">
              <a:latin typeface="Times New Roman" panose="02020603050405020304" pitchFamily="18" charset="0"/>
              <a:cs typeface="Times New Roman" panose="02020603050405020304" pitchFamily="18" charset="0"/>
            </a:endParaRPr>
          </a:p>
          <a:p>
            <a:r>
              <a:rPr lang="en-US" sz="2400" b="1" dirty="0" smtClean="0">
                <a:latin typeface="Times New Roman" panose="02020603050405020304" pitchFamily="18" charset="0"/>
                <a:cs typeface="Times New Roman" panose="02020603050405020304" pitchFamily="18" charset="0"/>
              </a:rPr>
              <a:t>          Input    : </a:t>
            </a:r>
            <a:r>
              <a:rPr lang="en-US" sz="2400" dirty="0" smtClean="0">
                <a:latin typeface="Times New Roman" panose="02020603050405020304" pitchFamily="18" charset="0"/>
                <a:cs typeface="Times New Roman" panose="02020603050405020304" pitchFamily="18" charset="0"/>
              </a:rPr>
              <a:t>A man in Street racer</a:t>
            </a:r>
          </a:p>
          <a:p>
            <a:r>
              <a:rPr lang="en-US" sz="2400" b="1" dirty="0" smtClean="0">
                <a:latin typeface="Times New Roman" panose="02020603050405020304" pitchFamily="18" charset="0"/>
                <a:cs typeface="Times New Roman" panose="02020603050405020304" pitchFamily="18" charset="0"/>
              </a:rPr>
              <a:t>          Output : </a:t>
            </a:r>
            <a:r>
              <a:rPr lang="en-US" sz="2400" dirty="0" smtClean="0">
                <a:latin typeface="Times New Roman" panose="02020603050405020304" pitchFamily="18" charset="0"/>
                <a:cs typeface="Times New Roman" panose="02020603050405020304" pitchFamily="18" charset="0"/>
              </a:rPr>
              <a:t>A man in Street racer </a:t>
            </a:r>
            <a:r>
              <a:rPr lang="en-US" sz="2400" dirty="0" err="1" smtClean="0">
                <a:latin typeface="Times New Roman" panose="02020603050405020304" pitchFamily="18" charset="0"/>
                <a:cs typeface="Times New Roman" panose="02020603050405020304" pitchFamily="18" charset="0"/>
              </a:rPr>
              <a:t>armour</a:t>
            </a:r>
            <a:r>
              <a:rPr lang="en-US" sz="2400" dirty="0" smtClean="0">
                <a:latin typeface="Times New Roman" panose="02020603050405020304" pitchFamily="18" charset="0"/>
                <a:cs typeface="Times New Roman" panose="02020603050405020304" pitchFamily="18" charset="0"/>
              </a:rPr>
              <a:t> be examine                 	              the </a:t>
            </a:r>
            <a:r>
              <a:rPr lang="en-US" sz="2400" dirty="0" err="1" smtClean="0">
                <a:latin typeface="Times New Roman" panose="02020603050405020304" pitchFamily="18" charset="0"/>
                <a:cs typeface="Times New Roman" panose="02020603050405020304" pitchFamily="18" charset="0"/>
              </a:rPr>
              <a:t>tyre</a:t>
            </a:r>
            <a:r>
              <a:rPr lang="en-US" sz="2400" dirty="0" smtClean="0">
                <a:latin typeface="Times New Roman" panose="02020603050405020304" pitchFamily="18" charset="0"/>
                <a:cs typeface="Times New Roman" panose="02020603050405020304" pitchFamily="18" charset="0"/>
              </a:rPr>
              <a:t> of another racer.</a:t>
            </a:r>
            <a:endParaRPr lang="en-US" sz="24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962891" y="1676400"/>
            <a:ext cx="6934200" cy="461665"/>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For this results we have considered 3000 sentences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51180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9200" y="1672166"/>
            <a:ext cx="6934200" cy="2431435"/>
          </a:xfrm>
          <a:prstGeom prst="rect">
            <a:avLst/>
          </a:prstGeom>
          <a:noFill/>
        </p:spPr>
        <p:txBody>
          <a:bodyPr wrap="square" rtlCol="0">
            <a:spAutoFit/>
          </a:bodyPr>
          <a:lstStyle/>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From the pre conditions i.e. words given by the user we are able generate the sentences with the proposed model.</a:t>
            </a:r>
          </a:p>
          <a:p>
            <a:endParaRPr lang="en-US" sz="2800" dirty="0" smtClean="0">
              <a:latin typeface="Times New Roman" panose="02020603050405020304" pitchFamily="18" charset="0"/>
              <a:cs typeface="Times New Roman" panose="02020603050405020304" pitchFamily="18" charset="0"/>
            </a:endParaRPr>
          </a:p>
          <a:p>
            <a:endParaRPr lang="en-US" sz="2000" dirty="0" smtClean="0"/>
          </a:p>
          <a:p>
            <a:endParaRPr lang="en-US" sz="2000" dirty="0"/>
          </a:p>
        </p:txBody>
      </p:sp>
      <p:sp>
        <p:nvSpPr>
          <p:cNvPr id="3" name="TextBox 2"/>
          <p:cNvSpPr txBox="1"/>
          <p:nvPr/>
        </p:nvSpPr>
        <p:spPr>
          <a:xfrm>
            <a:off x="685800" y="533400"/>
            <a:ext cx="2505814" cy="646331"/>
          </a:xfrm>
          <a:prstGeom prst="rect">
            <a:avLst/>
          </a:prstGeom>
          <a:noFill/>
        </p:spPr>
        <p:txBody>
          <a:bodyPr wrap="none" rtlCol="0">
            <a:spAutoFit/>
          </a:bodyPr>
          <a:lstStyle/>
          <a:p>
            <a:r>
              <a:rPr lang="en-US" sz="3600" b="1" dirty="0" smtClean="0">
                <a:latin typeface="Times New Roman" panose="02020603050405020304" pitchFamily="18" charset="0"/>
                <a:cs typeface="Times New Roman" panose="02020603050405020304" pitchFamily="18" charset="0"/>
              </a:rPr>
              <a:t>Conclusion </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40051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09800" y="2840182"/>
            <a:ext cx="4410118" cy="923330"/>
          </a:xfrm>
          <a:prstGeom prst="rect">
            <a:avLst/>
          </a:prstGeom>
          <a:noFill/>
        </p:spPr>
        <p:txBody>
          <a:bodyPr wrap="none" rtlCol="0">
            <a:spAutoFit/>
          </a:bodyPr>
          <a:lstStyle/>
          <a:p>
            <a:r>
              <a:rPr lang="en-US" sz="5400" b="1" dirty="0" smtClean="0">
                <a:latin typeface="Times New Roman" panose="02020603050405020304" pitchFamily="18" charset="0"/>
                <a:cs typeface="Times New Roman" panose="02020603050405020304" pitchFamily="18" charset="0"/>
              </a:rPr>
              <a:t>THANK YOU</a:t>
            </a:r>
            <a:endParaRPr lang="en-US" sz="5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709097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334</TotalTime>
  <Words>395</Words>
  <Application>Microsoft Office PowerPoint</Application>
  <PresentationFormat>On-screen Show (4:3)</PresentationFormat>
  <Paragraphs>56</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Adjacency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varshith yelleti</dc:creator>
  <cp:lastModifiedBy>varshith yelleti</cp:lastModifiedBy>
  <cp:revision>29</cp:revision>
  <dcterms:created xsi:type="dcterms:W3CDTF">2019-12-02T17:05:57Z</dcterms:created>
  <dcterms:modified xsi:type="dcterms:W3CDTF">2019-12-03T04:28:14Z</dcterms:modified>
</cp:coreProperties>
</file>