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71" r:id="rId4"/>
    <p:sldId id="278" r:id="rId5"/>
    <p:sldId id="270" r:id="rId6"/>
    <p:sldId id="258" r:id="rId7"/>
    <p:sldId id="279" r:id="rId8"/>
    <p:sldId id="260" r:id="rId9"/>
    <p:sldId id="272" r:id="rId10"/>
    <p:sldId id="280" r:id="rId11"/>
    <p:sldId id="281" r:id="rId12"/>
    <p:sldId id="259" r:id="rId13"/>
    <p:sldId id="261" r:id="rId14"/>
    <p:sldId id="262" r:id="rId15"/>
    <p:sldId id="263" r:id="rId16"/>
    <p:sldId id="264" r:id="rId17"/>
    <p:sldId id="265" r:id="rId18"/>
    <p:sldId id="282" r:id="rId19"/>
    <p:sldId id="273" r:id="rId20"/>
    <p:sldId id="274" r:id="rId21"/>
    <p:sldId id="283" r:id="rId22"/>
    <p:sldId id="276" r:id="rId23"/>
    <p:sldId id="26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46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373869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8888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deb00f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bdeb00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deb00f1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6bdeb00f1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deb00f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6bdeb00f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deb00f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bdeb00f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deb00f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bdeb00f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deb00f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bdeb00f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15699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9740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14133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14133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84543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deb00f1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6bdeb00f1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50017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1062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eb00f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bdeb00f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34681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eb00f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bdeb00f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eb00f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bdeb00f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5606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f34f8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bdf34f8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deb00f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bdeb00f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73646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machine-learning-101/chapter-2-svm-support-vector-machine-theory-f0812effc7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951382" y="2587942"/>
            <a:ext cx="97782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Ticket Classification</a:t>
            </a:r>
            <a:endParaRPr b="1" dirty="0"/>
          </a:p>
        </p:txBody>
      </p:sp>
      <p:sp>
        <p:nvSpPr>
          <p:cNvPr id="144" name="Google Shape;144;p18"/>
          <p:cNvSpPr txBox="1"/>
          <p:nvPr/>
        </p:nvSpPr>
        <p:spPr>
          <a:xfrm>
            <a:off x="1807706" y="4084768"/>
            <a:ext cx="7188590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Musale Krushna Pavan (CSE/16159/0000150)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Sanath Singavarapu (CSE/16033/0000188)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354501" y="5634884"/>
            <a:ext cx="4002156" cy="69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supervision of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Bhaskar Biswas</a:t>
            </a:r>
            <a:endParaRPr dirty="0"/>
          </a:p>
        </p:txBody>
      </p:sp>
      <p:sp>
        <p:nvSpPr>
          <p:cNvPr id="5" name="Google Shape;144;p18">
            <a:extLst>
              <a:ext uri="{FF2B5EF4-FFF2-40B4-BE49-F238E27FC236}">
                <a16:creationId xmlns="" xmlns:a16="http://schemas.microsoft.com/office/drawing/2014/main" id="{4D699648-6177-45F2-B40E-9DE9831066E8}"/>
              </a:ext>
            </a:extLst>
          </p:cNvPr>
          <p:cNvSpPr txBox="1"/>
          <p:nvPr/>
        </p:nvSpPr>
        <p:spPr>
          <a:xfrm>
            <a:off x="2522961" y="782985"/>
            <a:ext cx="6635107" cy="92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IN" sz="32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Project (CS-812)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062131" y="854368"/>
            <a:ext cx="8813389" cy="104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Pre-Processing the text data: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935131" y="1899137"/>
            <a:ext cx="8532035" cy="343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>
              <a:buAutoNum type="arabicPeriod"/>
            </a:pPr>
            <a:r>
              <a:rPr lang="en-IN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-IN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can have many irrelevant and missing parts. To handle this part, data cleaning is done. It involves handling missing data, noisy data etc.</a:t>
            </a:r>
          </a:p>
          <a:p>
            <a:pPr lvl="0"/>
            <a:endParaRPr lang="en-I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to lower case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labelled data consisting of ticket and its category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the contracted words ( isn’t 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is not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punctuations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special characters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unnecessary digits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6" indent="-342900"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66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889001" y="347931"/>
            <a:ext cx="8813389" cy="104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Pre-Processing the text data: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889001" y="1392701"/>
            <a:ext cx="8705166" cy="47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Data Transformation</a:t>
            </a: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step is taken in order to transform the data in appropriate forms suitable for the mining process. This step involves normalization, attribute selection etc.</a:t>
            </a:r>
          </a:p>
          <a:p>
            <a:pPr lvl="0"/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selection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/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3. Data Reduction:</a:t>
            </a:r>
            <a:r>
              <a:rPr lang="en-IN" sz="2400" b="1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</a:rPr>
              <a:t>It entails reducing the various inflected forms of a word into a single form for easy analysis.</a:t>
            </a:r>
          </a:p>
          <a:p>
            <a:endParaRPr lang="en-IN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Stemming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Stop word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Vectorizing </a:t>
            </a:r>
          </a:p>
        </p:txBody>
      </p:sp>
    </p:spTree>
    <p:extLst>
      <p:ext uri="{BB962C8B-B14F-4D97-AF65-F5344CB8AC3E}">
        <p14:creationId xmlns="" xmlns:p14="http://schemas.microsoft.com/office/powerpoint/2010/main" val="416538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062131" y="854368"/>
            <a:ext cx="8813389" cy="104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Steps followed in ML &amp; DL Approach: 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062131" y="2104616"/>
            <a:ext cx="8532035" cy="325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Pre-processing the text data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Set up training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Set up the testing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Set up model parameters(ML) / create the model(DL).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Train the model.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Predict the test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Evaluation.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1868734" y="811528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ML Algorithms and Models: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868734" y="1659307"/>
            <a:ext cx="71649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Naive Bayes Classifier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Support Vector Machine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Logistic Regression Classifier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Random Forest Classifier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1454187" y="333252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Classifier: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338574" y="4494732"/>
            <a:ext cx="8834125" cy="118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gaussian Naive Bayes: 69.77%.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multinomial Naive Bayes: 74.4%.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44BC246-373A-4F85-AD27-FBECD04BE8D7}"/>
              </a:ext>
            </a:extLst>
          </p:cNvPr>
          <p:cNvSpPr/>
          <p:nvPr/>
        </p:nvSpPr>
        <p:spPr>
          <a:xfrm>
            <a:off x="1338575" y="60015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Ref 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u="sng" dirty="0">
                <a:solidFill>
                  <a:schemeClr val="tx1"/>
                </a:solidFill>
              </a:rPr>
              <a:t>https://towardsdatascience.com/introduction-to-na%C3%AFve-bayes-classifier-fa59e3e24aaf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 descr="An Introduction to Naïve Bayes Classifier - Towards Data Science">
            <a:extLst>
              <a:ext uri="{FF2B5EF4-FFF2-40B4-BE49-F238E27FC236}">
                <a16:creationId xmlns="" xmlns:a16="http://schemas.microsoft.com/office/drawing/2014/main" id="{59187B30-0BA9-4875-8AD0-545F9CA1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87" y="1415963"/>
            <a:ext cx="5849625" cy="2927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1465197" y="333227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1338575" y="4990675"/>
            <a:ext cx="7023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84%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59" y="1772542"/>
            <a:ext cx="7164900" cy="32181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5591C1-AC8E-4210-B139-6E780883443D}"/>
              </a:ext>
            </a:extLst>
          </p:cNvPr>
          <p:cNvSpPr txBox="1"/>
          <p:nvPr/>
        </p:nvSpPr>
        <p:spPr>
          <a:xfrm>
            <a:off x="1338575" y="6001553"/>
            <a:ext cx="653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 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https://medium.com/machine-learning-101/chapter-2-svm-support-vector-machine-theory-f0812effc72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1441462" y="362852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338574" y="4990675"/>
            <a:ext cx="7754625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74.74%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Why Logistic Regression should be the last thing you learn when ...">
            <a:extLst>
              <a:ext uri="{FF2B5EF4-FFF2-40B4-BE49-F238E27FC236}">
                <a16:creationId xmlns="" xmlns:a16="http://schemas.microsoft.com/office/drawing/2014/main" id="{CDBC1392-9384-4C3C-8002-F7183618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99" y="1466850"/>
            <a:ext cx="4619625" cy="3695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1708087" y="303577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1636025" y="5531925"/>
            <a:ext cx="7023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71.34%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l="-9200" r="9200"/>
          <a:stretch/>
        </p:blipFill>
        <p:spPr>
          <a:xfrm>
            <a:off x="1308100" y="1471300"/>
            <a:ext cx="6079538" cy="41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596738" y="364953"/>
            <a:ext cx="9208444" cy="99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Deep Learning model: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596738" y="5502339"/>
            <a:ext cx="70233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that we get using this model: </a:t>
            </a:r>
            <a:r>
              <a:rPr lang="en-IN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70.7%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9BFD96-C73C-4D2A-87D8-0746808487FD}"/>
              </a:ext>
            </a:extLst>
          </p:cNvPr>
          <p:cNvSpPr txBox="1"/>
          <p:nvPr/>
        </p:nvSpPr>
        <p:spPr>
          <a:xfrm>
            <a:off x="596738" y="1793631"/>
            <a:ext cx="920844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dk1"/>
                </a:solidFill>
                <a:latin typeface="Times New Roman"/>
                <a:cs typeface="Times New Roman"/>
              </a:rPr>
              <a:t>Consists of following 4 layers</a:t>
            </a:r>
          </a:p>
          <a:p>
            <a:pPr marL="457200" indent="-457200">
              <a:buAutoNum type="arabicPeriod"/>
            </a:pPr>
            <a:r>
              <a:rPr lang="en-IN" sz="2500" dirty="0">
                <a:solidFill>
                  <a:schemeClr val="dk1"/>
                </a:solidFill>
                <a:latin typeface="Times New Roman"/>
                <a:cs typeface="Times New Roman"/>
              </a:rPr>
              <a:t>Embedding Layer: </a:t>
            </a: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The Embedding layer is initialized with random weights and will learn an embedding for all of the words in the training dataset</a:t>
            </a:r>
            <a:r>
              <a:rPr lang="en-US" sz="2500" dirty="0">
                <a:solidFill>
                  <a:schemeClr val="dk1"/>
                </a:solidFill>
                <a:latin typeface="Times New Roman"/>
                <a:cs typeface="Times New Roman"/>
              </a:rPr>
              <a:t>. </a:t>
            </a:r>
          </a:p>
          <a:p>
            <a:pPr marL="457200" indent="-457200">
              <a:buAutoNum type="arabicPeriod"/>
            </a:pPr>
            <a:endParaRPr lang="en-IN" sz="25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r>
              <a:rPr lang="en-IN" sz="2500" dirty="0">
                <a:solidFill>
                  <a:schemeClr val="dk1"/>
                </a:solidFill>
                <a:latin typeface="Times New Roman"/>
                <a:cs typeface="Times New Roman"/>
              </a:rPr>
              <a:t>2. Drop-Out Layer: </a:t>
            </a: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randomly selected neurons are ignored during training. </a:t>
            </a:r>
          </a:p>
          <a:p>
            <a:endParaRPr lang="en-IN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r>
              <a:rPr lang="en-IN" sz="2500" dirty="0">
                <a:solidFill>
                  <a:schemeClr val="dk1"/>
                </a:solidFill>
                <a:latin typeface="Times New Roman"/>
                <a:cs typeface="Times New Roman"/>
              </a:rPr>
              <a:t>3. LSTM Cells</a:t>
            </a: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: Artificial recurrent neural network (RNN) architecture</a:t>
            </a:r>
          </a:p>
          <a:p>
            <a:endParaRPr lang="en-IN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r>
              <a:rPr lang="en-IN" sz="2500" dirty="0">
                <a:solidFill>
                  <a:schemeClr val="dk1"/>
                </a:solidFill>
                <a:latin typeface="Times New Roman"/>
                <a:cs typeface="Times New Roman"/>
              </a:rPr>
              <a:t>4. Dense Layer: </a:t>
            </a: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A dense layer represents a matrix vector multiplication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297737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1202809" y="1986188"/>
            <a:ext cx="7702040" cy="348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 an ML model involves providing an ML algorithm with training data to learn from.</a:t>
            </a:r>
          </a:p>
          <a:p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must contain the correct answer, which is known as a target or target attribute.</a:t>
            </a:r>
          </a:p>
          <a:p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algorithm finds patterns in the training data that map the input data attributes to the target and it outputs.</a:t>
            </a:r>
          </a:p>
        </p:txBody>
      </p:sp>
      <p:sp>
        <p:nvSpPr>
          <p:cNvPr id="4" name="Google Shape;168;p22">
            <a:extLst>
              <a:ext uri="{FF2B5EF4-FFF2-40B4-BE49-F238E27FC236}">
                <a16:creationId xmlns=""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202808" y="410089"/>
            <a:ext cx="7702039" cy="49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Training a ML model: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2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084026" y="1112136"/>
            <a:ext cx="907284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Support Ticket?</a:t>
            </a:r>
            <a:endParaRPr b="1"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660801" y="2263777"/>
            <a:ext cx="718267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Ticket: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 ticket that is raised regarding a particular issue at industry which need to be attended by the support team to resolve the issue.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tickets mainly can be divided into following based on its content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'Application’, 'Database’, 'Network’, ‘User Maintenance’, ‘Security'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52CA074-D3D2-4293-9FC9-16952C26EC58}"/>
              </a:ext>
            </a:extLst>
          </p:cNvPr>
          <p:cNvPicPr/>
          <p:nvPr/>
        </p:nvPicPr>
        <p:blipFill rotWithShape="1">
          <a:blip r:embed="rId3"/>
          <a:srcRect l="8227" t="1190" r="9504" b="4762"/>
          <a:stretch/>
        </p:blipFill>
        <p:spPr>
          <a:xfrm>
            <a:off x="719696" y="682284"/>
            <a:ext cx="8159262" cy="4445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BBED5D-796B-431A-B7B6-AE9206090236}"/>
              </a:ext>
            </a:extLst>
          </p:cNvPr>
          <p:cNvSpPr txBox="1"/>
          <p:nvPr/>
        </p:nvSpPr>
        <p:spPr>
          <a:xfrm>
            <a:off x="1132448" y="5479366"/>
            <a:ext cx="7983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dk1"/>
                </a:solidFill>
                <a:latin typeface="Times New Roman"/>
                <a:cs typeface="Times New Roman"/>
              </a:rPr>
              <a:t>Logistic regression is giving highest accuracy of 74.74% over cross fold validation.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0313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535" y="1291590"/>
            <a:ext cx="871410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168;p22">
            <a:extLst>
              <a:ext uri="{FF2B5EF4-FFF2-40B4-BE49-F238E27FC236}">
                <a16:creationId xmlns=""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379848" y="562489"/>
            <a:ext cx="7702039" cy="49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568" y="4144010"/>
            <a:ext cx="8748712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0313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2">
            <a:extLst>
              <a:ext uri="{FF2B5EF4-FFF2-40B4-BE49-F238E27FC236}">
                <a16:creationId xmlns=""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202809" y="410089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Conclusion: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9;p22">
            <a:extLst>
              <a:ext uri="{FF2B5EF4-FFF2-40B4-BE49-F238E27FC236}">
                <a16:creationId xmlns="" xmlns:a16="http://schemas.microsoft.com/office/drawing/2014/main" id="{2E102ED1-8E35-4A68-8673-CACDA214DFDA}"/>
              </a:ext>
            </a:extLst>
          </p:cNvPr>
          <p:cNvSpPr txBox="1"/>
          <p:nvPr/>
        </p:nvSpPr>
        <p:spPr>
          <a:xfrm>
            <a:off x="1202809" y="2267542"/>
            <a:ext cx="7702040" cy="348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algorithms that we have used to train and predict , Logistic Regression gave us the best results of all .</a:t>
            </a:r>
          </a:p>
          <a:p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Support ticket classification Model </a:t>
            </a:r>
            <a:r>
              <a:rPr lang="en-US" sz="2400" dirty="0" smtClean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will automatically classify the new tickets into their respective sections. </a:t>
            </a: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992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2408190" y="2346470"/>
            <a:ext cx="61827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944172" y="932874"/>
            <a:ext cx="9550325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Support Ticket Classification?</a:t>
            </a:r>
            <a:endParaRPr lang="en-IN" sz="4000" b="1"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711379" y="2024625"/>
            <a:ext cx="718267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Support tickets that are received need to be classified So that they can be assigned to that department to resolve.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Generally the following ways are in practice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1. Human intervention to manually classify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2. Manually assigned by the ticket raising user.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68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944172" y="932874"/>
            <a:ext cx="9550325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4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Support </a:t>
            </a: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Ticket Classification?</a:t>
            </a:r>
            <a:endParaRPr lang="en-IN" sz="4000" b="1"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711379" y="2024625"/>
            <a:ext cx="718267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There is manual intervention in the both  the ways.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0"/>
            <a:r>
              <a:rPr lang="en-IN" sz="2400" dirty="0" smtClean="0">
                <a:latin typeface="Times New Roman"/>
                <a:cs typeface="Times New Roman"/>
                <a:sym typeface="Times New Roman"/>
              </a:rPr>
              <a:t>There goes lot of effort to look into the ticket context and classify the ticket accordingly.</a:t>
            </a:r>
          </a:p>
          <a:p>
            <a:pPr lvl="0"/>
            <a:endParaRPr lang="en-IN" sz="2400" dirty="0">
              <a:latin typeface="Times New Roman"/>
              <a:cs typeface="Times New Roman"/>
              <a:sym typeface="Times New Roman"/>
            </a:endParaRPr>
          </a:p>
          <a:p>
            <a:pPr lvl="0"/>
            <a:r>
              <a:rPr lang="en-IN" sz="2400" b="1" dirty="0">
                <a:latin typeface="Times New Roman"/>
                <a:cs typeface="Times New Roman"/>
                <a:sym typeface="Times New Roman"/>
              </a:rPr>
              <a:t>Solution: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use machine learning and deep learning algorithms to automate the process of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and to reduce human involvement.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27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1776398" y="2206247"/>
            <a:ext cx="7297263" cy="392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Aim:	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The main task is to classify the support tickets based on its text content.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The support ticket containing the text description of the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problem.</a:t>
            </a: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Category to which the support ticket belongs to.</a:t>
            </a:r>
            <a:endParaRPr lang="en-IN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56;p20">
            <a:extLst>
              <a:ext uri="{FF2B5EF4-FFF2-40B4-BE49-F238E27FC236}">
                <a16:creationId xmlns="" xmlns:a16="http://schemas.microsoft.com/office/drawing/2014/main" id="{6DFB20A7-B2B6-46EE-A91E-64F1704C0D63}"/>
              </a:ext>
            </a:extLst>
          </p:cNvPr>
          <p:cNvSpPr txBox="1"/>
          <p:nvPr/>
        </p:nvSpPr>
        <p:spPr>
          <a:xfrm>
            <a:off x="1621655" y="-354000"/>
            <a:ext cx="816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403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1888941" y="1261157"/>
            <a:ext cx="6143711" cy="52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Machine Learning: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015550" y="3219122"/>
            <a:ext cx="7182600" cy="24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is the scientific study of algorithms and statistical models that computer systems use to perform a specific task without using explicit instructions, relying on patterns and inference instead.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56;p20">
            <a:extLst>
              <a:ext uri="{FF2B5EF4-FFF2-40B4-BE49-F238E27FC236}">
                <a16:creationId xmlns="" xmlns:a16="http://schemas.microsoft.com/office/drawing/2014/main" id="{6DFB20A7-B2B6-46EE-A91E-64F1704C0D63}"/>
              </a:ext>
            </a:extLst>
          </p:cNvPr>
          <p:cNvSpPr txBox="1"/>
          <p:nvPr/>
        </p:nvSpPr>
        <p:spPr>
          <a:xfrm>
            <a:off x="1888941" y="888363"/>
            <a:ext cx="5250414" cy="7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we solve this 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2015550" y="3219122"/>
            <a:ext cx="7182600" cy="24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is part of a broader family of machine learning methods based on artificial neural networks. Learning can be supervised, semi-supervised or unsupervised.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56;p20">
            <a:extLst>
              <a:ext uri="{FF2B5EF4-FFF2-40B4-BE49-F238E27FC236}">
                <a16:creationId xmlns="" xmlns:a16="http://schemas.microsoft.com/office/drawing/2014/main" id="{6DFB20A7-B2B6-46EE-A91E-64F1704C0D63}"/>
              </a:ext>
            </a:extLst>
          </p:cNvPr>
          <p:cNvSpPr txBox="1"/>
          <p:nvPr/>
        </p:nvSpPr>
        <p:spPr>
          <a:xfrm>
            <a:off x="1790467" y="853784"/>
            <a:ext cx="5250414" cy="7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we solve this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8B8A28-6038-404F-AD66-DB30B3D835CE}"/>
              </a:ext>
            </a:extLst>
          </p:cNvPr>
          <p:cNvSpPr txBox="1"/>
          <p:nvPr/>
        </p:nvSpPr>
        <p:spPr>
          <a:xfrm>
            <a:off x="2015550" y="2572008"/>
            <a:ext cx="446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222222"/>
                </a:solidFill>
                <a:latin typeface="Times New Roman"/>
                <a:cs typeface="Times New Roman"/>
              </a:rPr>
              <a:t>Deep Learning: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07605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1202809" y="152672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Trebuchet MS"/>
                <a:sym typeface="Trebuchet MS"/>
              </a:rPr>
              <a:t>Methodology:</a:t>
            </a:r>
            <a:endParaRPr sz="4000" b="1" dirty="0"/>
          </a:p>
        </p:txBody>
      </p:sp>
      <p:sp>
        <p:nvSpPr>
          <p:cNvPr id="169" name="Google Shape;169;p22"/>
          <p:cNvSpPr txBox="1"/>
          <p:nvPr/>
        </p:nvSpPr>
        <p:spPr>
          <a:xfrm>
            <a:off x="1202809" y="2014322"/>
            <a:ext cx="71649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 ticket classification dataset taken from the UCI repository.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 set mainly contains</a:t>
            </a:r>
            <a:b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Support ticket with text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Category of the ticket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68;p22">
            <a:extLst>
              <a:ext uri="{FF2B5EF4-FFF2-40B4-BE49-F238E27FC236}">
                <a16:creationId xmlns="" xmlns:a16="http://schemas.microsoft.com/office/drawing/2014/main" id="{FB05F876-58E5-4562-AA5E-4D5637787A81}"/>
              </a:ext>
            </a:extLst>
          </p:cNvPr>
          <p:cNvSpPr txBox="1"/>
          <p:nvPr/>
        </p:nvSpPr>
        <p:spPr>
          <a:xfrm>
            <a:off x="1202809" y="1131552"/>
            <a:ext cx="716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About the Dataset:</a:t>
            </a:r>
            <a:endParaRPr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1199622" y="2065571"/>
            <a:ext cx="8647761" cy="34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Pre-processing </a:t>
            </a: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text to fit in model and for better </a:t>
            </a: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results.</a:t>
            </a:r>
            <a:endParaRPr lang="en-IN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Appling different machine learning algorithms and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Tuning with different parameters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Comparison between the different matrix and algorithms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Considering the one having the best results</a:t>
            </a:r>
          </a:p>
        </p:txBody>
      </p:sp>
      <p:sp>
        <p:nvSpPr>
          <p:cNvPr id="4" name="Google Shape;156;p20">
            <a:extLst>
              <a:ext uri="{FF2B5EF4-FFF2-40B4-BE49-F238E27FC236}">
                <a16:creationId xmlns="" xmlns:a16="http://schemas.microsoft.com/office/drawing/2014/main" id="{6DFB20A7-B2B6-46EE-A91E-64F1704C0D63}"/>
              </a:ext>
            </a:extLst>
          </p:cNvPr>
          <p:cNvSpPr txBox="1"/>
          <p:nvPr/>
        </p:nvSpPr>
        <p:spPr>
          <a:xfrm>
            <a:off x="1776399" y="855822"/>
            <a:ext cx="311915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6068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810</Words>
  <Application>Microsoft Office PowerPoint</Application>
  <PresentationFormat>Custom</PresentationFormat>
  <Paragraphs>130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Sanath Singavarapu</cp:lastModifiedBy>
  <cp:revision>58</cp:revision>
  <dcterms:modified xsi:type="dcterms:W3CDTF">2020-06-20T04:22:39Z</dcterms:modified>
</cp:coreProperties>
</file>