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8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7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71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0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F5AC-90C2-4AD9-944E-7475B816755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64509A-5D81-45DF-A3BE-7D66D32D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F9B6D1-827E-376D-DBAC-F22F859E76F8}"/>
              </a:ext>
            </a:extLst>
          </p:cNvPr>
          <p:cNvSpPr txBox="1"/>
          <p:nvPr/>
        </p:nvSpPr>
        <p:spPr>
          <a:xfrm>
            <a:off x="1119674" y="594441"/>
            <a:ext cx="6652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 Store Analysis</a:t>
            </a: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- 4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43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40E2F-0C44-F324-2335-02F7BBB7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" y="914400"/>
            <a:ext cx="8304246" cy="5689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0395F3-A264-DFC8-60DF-DE72201BFDA5}"/>
              </a:ext>
            </a:extLst>
          </p:cNvPr>
          <p:cNvSpPr/>
          <p:nvPr/>
        </p:nvSpPr>
        <p:spPr>
          <a:xfrm>
            <a:off x="0" y="0"/>
            <a:ext cx="12186354" cy="7368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39295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7FB731-776C-4530-9F53-A0B585E6B170}"/>
              </a:ext>
            </a:extLst>
          </p:cNvPr>
          <p:cNvSpPr/>
          <p:nvPr/>
        </p:nvSpPr>
        <p:spPr>
          <a:xfrm>
            <a:off x="0" y="0"/>
            <a:ext cx="12192000" cy="6863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09108-644D-A182-F467-BF67298F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" t="19820" r="37397" b="18091"/>
          <a:stretch/>
        </p:blipFill>
        <p:spPr>
          <a:xfrm>
            <a:off x="475861" y="1082350"/>
            <a:ext cx="8948057" cy="54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22591-3CD4-502C-1A3E-385F7386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7" y="1012371"/>
            <a:ext cx="8699170" cy="5341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43D468-17A5-890A-92D0-F8A5395EB658}"/>
              </a:ext>
            </a:extLst>
          </p:cNvPr>
          <p:cNvSpPr/>
          <p:nvPr/>
        </p:nvSpPr>
        <p:spPr>
          <a:xfrm>
            <a:off x="-5646" y="0"/>
            <a:ext cx="12192000" cy="6835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6034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6F52F-2385-CF25-3B99-5D52002C61BB}"/>
              </a:ext>
            </a:extLst>
          </p:cNvPr>
          <p:cNvSpPr txBox="1"/>
          <p:nvPr/>
        </p:nvSpPr>
        <p:spPr>
          <a:xfrm>
            <a:off x="1291201" y="1456687"/>
            <a:ext cx="7768823" cy="476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15199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US"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99,440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orders.</a:t>
            </a:r>
          </a:p>
          <a:p>
            <a:pPr marL="355600" marR="5080" indent="-342900">
              <a:lnSpc>
                <a:spcPct val="115199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89,940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delivered,</a:t>
            </a:r>
            <a:r>
              <a:rPr lang="en-US"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</a:p>
          <a:p>
            <a:pPr marL="355600" marR="5080" indent="-342900">
              <a:lnSpc>
                <a:spcPct val="115199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4.09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stars,</a:t>
            </a:r>
            <a:r>
              <a:rPr lang="en-US" sz="24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4.67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stars.</a:t>
            </a:r>
            <a:r>
              <a:rPr lang="en-US"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marR="5080" indent="-342900">
              <a:lnSpc>
                <a:spcPct val="115199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74809-71E8-7173-590E-60BE4CA13BA2}"/>
              </a:ext>
            </a:extLst>
          </p:cNvPr>
          <p:cNvSpPr/>
          <p:nvPr/>
        </p:nvSpPr>
        <p:spPr>
          <a:xfrm>
            <a:off x="2443578" y="225623"/>
            <a:ext cx="4463249" cy="4793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7718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A9D6B-10D3-B688-C73A-7A9DBE8DE220}"/>
              </a:ext>
            </a:extLst>
          </p:cNvPr>
          <p:cNvSpPr txBox="1"/>
          <p:nvPr/>
        </p:nvSpPr>
        <p:spPr>
          <a:xfrm>
            <a:off x="1092452" y="1597729"/>
            <a:ext cx="800489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4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4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b="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400" b="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4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24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  <a:r>
              <a:rPr lang="en-US" sz="2400" b="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lang="en-US"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b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24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400" b="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2400" b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en-US" sz="2400" b="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US"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undelivered</a:t>
            </a:r>
            <a:r>
              <a:rPr lang="en-US"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orders. Analyzing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demographics,</a:t>
            </a:r>
            <a:r>
              <a:rPr lang="en-US"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accessibility,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optimization.</a:t>
            </a:r>
            <a:r>
              <a:rPr lang="en-US"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C7692B-6BE5-D0FF-3430-D6B04489669F}"/>
              </a:ext>
            </a:extLst>
          </p:cNvPr>
          <p:cNvSpPr/>
          <p:nvPr/>
        </p:nvSpPr>
        <p:spPr>
          <a:xfrm>
            <a:off x="1908699" y="159798"/>
            <a:ext cx="5335480" cy="5326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281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3195B-6122-DEEE-62B3-C0FAF5370117}"/>
              </a:ext>
            </a:extLst>
          </p:cNvPr>
          <p:cNvSpPr txBox="1"/>
          <p:nvPr/>
        </p:nvSpPr>
        <p:spPr>
          <a:xfrm>
            <a:off x="1360504" y="1874728"/>
            <a:ext cx="6165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  <a:r>
              <a:rPr lang="en-US"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reviews,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fleet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</a:t>
            </a:r>
            <a:r>
              <a:rPr lang="en-US" sz="24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sz="24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en-US"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Olist's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with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D8578D-2133-E6D1-C40D-6FB597D24DC3}"/>
              </a:ext>
            </a:extLst>
          </p:cNvPr>
          <p:cNvSpPr/>
          <p:nvPr/>
        </p:nvSpPr>
        <p:spPr>
          <a:xfrm>
            <a:off x="1464906" y="727969"/>
            <a:ext cx="4341090" cy="5997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0994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65A2A6-E0E5-99C6-0F6D-2889B7F2F102}"/>
              </a:ext>
            </a:extLst>
          </p:cNvPr>
          <p:cNvSpPr txBox="1"/>
          <p:nvPr/>
        </p:nvSpPr>
        <p:spPr>
          <a:xfrm>
            <a:off x="1662343" y="1686692"/>
            <a:ext cx="7528309" cy="37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statistics.</a:t>
            </a:r>
            <a:r>
              <a:rPr lang="en-US"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US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campaigns.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marR="5080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analyst,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visualizations.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56FF2D-DD9C-994B-FC34-B94362E08305}"/>
              </a:ext>
            </a:extLst>
          </p:cNvPr>
          <p:cNvSpPr/>
          <p:nvPr/>
        </p:nvSpPr>
        <p:spPr>
          <a:xfrm>
            <a:off x="2521258" y="452761"/>
            <a:ext cx="3574742" cy="5149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497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04FEC-E565-2103-3AC1-0D991A1AD436}"/>
              </a:ext>
            </a:extLst>
          </p:cNvPr>
          <p:cNvSpPr txBox="1"/>
          <p:nvPr/>
        </p:nvSpPr>
        <p:spPr>
          <a:xfrm>
            <a:off x="2777260" y="2343253"/>
            <a:ext cx="576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50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55FBE5-CBFC-AC4E-1A8F-A2EA11B6FCAC}"/>
              </a:ext>
            </a:extLst>
          </p:cNvPr>
          <p:cNvSpPr txBox="1"/>
          <p:nvPr/>
        </p:nvSpPr>
        <p:spPr>
          <a:xfrm>
            <a:off x="2008573" y="1610899"/>
            <a:ext cx="516666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Onkar Jegarkallu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Gokhale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Sanskruti Gavand</a:t>
            </a:r>
          </a:p>
          <a:p>
            <a:pPr algn="just"/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Krushnapriya Bodhankar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Bhagyashri Ghonmode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A4F3DE-DE34-AAB5-A58B-3BE3D83E4D99}"/>
              </a:ext>
            </a:extLst>
          </p:cNvPr>
          <p:cNvSpPr/>
          <p:nvPr/>
        </p:nvSpPr>
        <p:spPr>
          <a:xfrm>
            <a:off x="1784412" y="506027"/>
            <a:ext cx="5246703" cy="6569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8756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11F8C-A167-E4D6-EB4B-87BC65B71B3C}"/>
              </a:ext>
            </a:extLst>
          </p:cNvPr>
          <p:cNvSpPr txBox="1"/>
          <p:nvPr/>
        </p:nvSpPr>
        <p:spPr>
          <a:xfrm>
            <a:off x="1367223" y="1703724"/>
            <a:ext cx="73102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en-US"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platform,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Olist.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400" b="1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create several kpi’s and create a dashboard to analyze the olist store based on the available data.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AC5AE-0CE8-AD4C-0C04-A4E144FCEE60}"/>
              </a:ext>
            </a:extLst>
          </p:cNvPr>
          <p:cNvSpPr/>
          <p:nvPr/>
        </p:nvSpPr>
        <p:spPr>
          <a:xfrm>
            <a:off x="1819922" y="401216"/>
            <a:ext cx="7230772" cy="104502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Business Objective</a:t>
            </a:r>
          </a:p>
        </p:txBody>
      </p:sp>
    </p:spTree>
    <p:extLst>
      <p:ext uri="{BB962C8B-B14F-4D97-AF65-F5344CB8AC3E}">
        <p14:creationId xmlns:p14="http://schemas.microsoft.com/office/powerpoint/2010/main" val="32669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57FDDA-A23A-D1DA-6445-CB44AC4BB34C}"/>
              </a:ext>
            </a:extLst>
          </p:cNvPr>
          <p:cNvSpPr/>
          <p:nvPr/>
        </p:nvSpPr>
        <p:spPr>
          <a:xfrm>
            <a:off x="0" y="-3144"/>
            <a:ext cx="12192000" cy="77235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CA5545-429D-8BE4-F4F7-0621A62254BA}"/>
              </a:ext>
            </a:extLst>
          </p:cNvPr>
          <p:cNvSpPr/>
          <p:nvPr/>
        </p:nvSpPr>
        <p:spPr>
          <a:xfrm>
            <a:off x="1170440" y="1745202"/>
            <a:ext cx="1677880" cy="11274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Sorting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C2A99B-466D-0721-3866-62DC0B4F8764}"/>
              </a:ext>
            </a:extLst>
          </p:cNvPr>
          <p:cNvSpPr/>
          <p:nvPr/>
        </p:nvSpPr>
        <p:spPr>
          <a:xfrm>
            <a:off x="3440198" y="2379955"/>
            <a:ext cx="1677880" cy="11274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KPI’s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470A65-9231-45AD-018F-28185CB23378}"/>
              </a:ext>
            </a:extLst>
          </p:cNvPr>
          <p:cNvSpPr/>
          <p:nvPr/>
        </p:nvSpPr>
        <p:spPr>
          <a:xfrm>
            <a:off x="5705518" y="4549066"/>
            <a:ext cx="1677880" cy="11274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PowerBi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704F95-65D0-F887-27D9-A21C57E17FD6}"/>
              </a:ext>
            </a:extLst>
          </p:cNvPr>
          <p:cNvSpPr/>
          <p:nvPr/>
        </p:nvSpPr>
        <p:spPr>
          <a:xfrm>
            <a:off x="5705518" y="1693785"/>
            <a:ext cx="1677880" cy="11274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35BE26-4106-55BC-8CB0-549438AE55F8}"/>
              </a:ext>
            </a:extLst>
          </p:cNvPr>
          <p:cNvSpPr/>
          <p:nvPr/>
        </p:nvSpPr>
        <p:spPr>
          <a:xfrm>
            <a:off x="3440198" y="3985334"/>
            <a:ext cx="1677880" cy="11274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0306C-FF43-FB0D-D7BF-7053ED8459D7}"/>
              </a:ext>
            </a:extLst>
          </p:cNvPr>
          <p:cNvSpPr/>
          <p:nvPr/>
        </p:nvSpPr>
        <p:spPr>
          <a:xfrm>
            <a:off x="1174879" y="4549066"/>
            <a:ext cx="1677880" cy="11274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SQL-Queries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ACA7A6A-5154-59C9-8D5D-4920A5C4B5CA}"/>
              </a:ext>
            </a:extLst>
          </p:cNvPr>
          <p:cNvCxnSpPr/>
          <p:nvPr/>
        </p:nvCxnSpPr>
        <p:spPr>
          <a:xfrm>
            <a:off x="2907439" y="2384394"/>
            <a:ext cx="528322" cy="488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8356AA0-716B-80C0-0F05-0A0F990EAD20}"/>
              </a:ext>
            </a:extLst>
          </p:cNvPr>
          <p:cNvCxnSpPr>
            <a:cxnSpLocks/>
          </p:cNvCxnSpPr>
          <p:nvPr/>
        </p:nvCxnSpPr>
        <p:spPr>
          <a:xfrm flipV="1">
            <a:off x="5113640" y="2416575"/>
            <a:ext cx="532759" cy="527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E9C1007-6C02-8DD8-B43D-5818BCBCCF31}"/>
              </a:ext>
            </a:extLst>
          </p:cNvPr>
          <p:cNvCxnSpPr>
            <a:stCxn id="7" idx="2"/>
          </p:cNvCxnSpPr>
          <p:nvPr/>
        </p:nvCxnSpPr>
        <p:spPr>
          <a:xfrm rot="5400000">
            <a:off x="5582088" y="3586695"/>
            <a:ext cx="1727817" cy="196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C86A834-B4C2-47CB-8CA0-8B911F39A4E8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5118079" y="4549066"/>
            <a:ext cx="587443" cy="386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9236AD7-545C-6A27-FC0D-0450F67EE6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0044" y="4584207"/>
            <a:ext cx="555719" cy="351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DB996C-A45A-753F-130E-6BD71CBDC9C0}"/>
              </a:ext>
            </a:extLst>
          </p:cNvPr>
          <p:cNvSpPr txBox="1"/>
          <p:nvPr/>
        </p:nvSpPr>
        <p:spPr>
          <a:xfrm>
            <a:off x="1206774" y="1458701"/>
            <a:ext cx="61655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it is very evident that weekdays seems to days where the business is best.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showcases that maximum people offer shopping on weekdays instead of weekend.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share on weekdays:74.29K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share on weekends:22.19k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7A44A2-F3AA-06D2-2192-3E893792F198}"/>
              </a:ext>
            </a:extLst>
          </p:cNvPr>
          <p:cNvSpPr/>
          <p:nvPr/>
        </p:nvSpPr>
        <p:spPr>
          <a:xfrm>
            <a:off x="1246425" y="722031"/>
            <a:ext cx="6656032" cy="44388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1: Weekday Vs Weekend payment statistics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6ED93-97FA-97DB-974F-6C328DBEF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" t="38547" r="78112" b="41717"/>
          <a:stretch/>
        </p:blipFill>
        <p:spPr>
          <a:xfrm>
            <a:off x="7902457" y="1539552"/>
            <a:ext cx="3788800" cy="3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C31B4-E704-5351-F4C2-0085DD196388}"/>
              </a:ext>
            </a:extLst>
          </p:cNvPr>
          <p:cNvSpPr txBox="1"/>
          <p:nvPr/>
        </p:nvSpPr>
        <p:spPr>
          <a:xfrm>
            <a:off x="1262849" y="1859339"/>
            <a:ext cx="61655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review score of 5 and payment type as a credit card, We received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orders.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orders have been placed via Credit card payment than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oleto, Voucher, and Debit card.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cards are the most preferred mode of payment in market.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should encourage the use of credit cards to increase the number of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amount of discounts or no-cost EMI’s on credit card payments.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C487AF-01A9-7BF7-46CE-976747D920DE}"/>
              </a:ext>
            </a:extLst>
          </p:cNvPr>
          <p:cNvSpPr/>
          <p:nvPr/>
        </p:nvSpPr>
        <p:spPr>
          <a:xfrm>
            <a:off x="1100831" y="481347"/>
            <a:ext cx="7093259" cy="8966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KPI2: Number of Orders with review score 5 and payment type as Credit card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7196E-09BF-784A-E980-B07B2A09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1" t="38836" r="58062" b="40708"/>
          <a:stretch/>
        </p:blipFill>
        <p:spPr>
          <a:xfrm>
            <a:off x="8416211" y="1702836"/>
            <a:ext cx="3144417" cy="28038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416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3CA87E-50D6-D598-EFFC-DAE9B502947F}"/>
              </a:ext>
            </a:extLst>
          </p:cNvPr>
          <p:cNvSpPr txBox="1"/>
          <p:nvPr/>
        </p:nvSpPr>
        <p:spPr>
          <a:xfrm>
            <a:off x="852438" y="1701182"/>
            <a:ext cx="6705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410"/>
              </a:spcBef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sz="28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US" sz="28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800" b="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2800" b="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order_delivered_customer_date</a:t>
            </a:r>
            <a:r>
              <a:rPr lang="en-US" sz="2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pet_shop.</a:t>
            </a:r>
            <a:r>
              <a:rPr lang="en-US" sz="2800" b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2800"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800" b="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sz="28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28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8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b="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sz="2800" b="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12454C-A0B1-04F5-4645-F7D6D207EDB0}"/>
              </a:ext>
            </a:extLst>
          </p:cNvPr>
          <p:cNvSpPr/>
          <p:nvPr/>
        </p:nvSpPr>
        <p:spPr>
          <a:xfrm>
            <a:off x="665826" y="120732"/>
            <a:ext cx="7153227" cy="8806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3:Average number of days taken for order delivered for pet shop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37698-EA9B-C3C0-1C1A-F33940324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8" t="39271" r="37760" b="41535"/>
          <a:stretch/>
        </p:blipFill>
        <p:spPr>
          <a:xfrm>
            <a:off x="7987004" y="1614196"/>
            <a:ext cx="3788229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65951A-EB81-D5CF-B81C-E9FD18B2DE98}"/>
              </a:ext>
            </a:extLst>
          </p:cNvPr>
          <p:cNvSpPr/>
          <p:nvPr/>
        </p:nvSpPr>
        <p:spPr>
          <a:xfrm>
            <a:off x="933061" y="270587"/>
            <a:ext cx="6363478" cy="8957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KPI4:Average Payment &amp; Price Of City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2D52B7-4819-70A7-7A05-D7A50F0F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494"/>
            <a:ext cx="6363478" cy="3144415"/>
          </a:xfrm>
        </p:spPr>
        <p:txBody>
          <a:bodyPr>
            <a:normAutofit fontScale="25000" lnSpcReduction="20000"/>
          </a:bodyPr>
          <a:lstStyle/>
          <a:p>
            <a:r>
              <a:rPr lang="en-US" sz="9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9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9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9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9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9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en-US" sz="9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sz="9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96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96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6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96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96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600"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96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6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96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6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96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en-US" sz="96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9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96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96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96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en-US" sz="96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96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6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9600" b="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9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r>
              <a:rPr lang="en-US" sz="9600" b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96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9600" b="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96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96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9600"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sz="9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customers</a:t>
            </a:r>
            <a:r>
              <a:rPr lang="en-US" sz="9600" b="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6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96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campaigns.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810316-A526-AC07-D1B0-D08718CC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" t="60876" r="78265" b="18811"/>
          <a:stretch/>
        </p:blipFill>
        <p:spPr>
          <a:xfrm>
            <a:off x="7613780" y="1735494"/>
            <a:ext cx="3816220" cy="28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5477-BD77-0FA3-181E-87141F25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40707" cy="3880773"/>
          </a:xfrm>
        </p:spPr>
        <p:txBody>
          <a:bodyPr>
            <a:normAutofit lnSpcReduction="10000"/>
          </a:bodyPr>
          <a:lstStyle/>
          <a:p>
            <a:pPr marL="12700" marR="669925">
              <a:lnSpc>
                <a:spcPct val="100000"/>
              </a:lnSpc>
              <a:spcBef>
                <a:spcPts val="12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(order_delivered_customer_date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order_purchase_timestamp)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  <a:p>
            <a:pPr marL="12700" marR="5080">
              <a:lnSpc>
                <a:spcPct val="100000"/>
              </a:lnSpc>
              <a:spcBef>
                <a:spcPts val="2415"/>
              </a:spcBef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sz="24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US" sz="24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4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24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24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scores.</a:t>
            </a:r>
            <a:r>
              <a:rPr lang="en-US" sz="24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24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b="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400" b="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b="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  <a:r>
              <a:rPr lang="en-US"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en-US" sz="24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US" sz="2400" b="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400" b="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  <a:r>
              <a:rPr lang="en-US"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62451-6050-7C98-9C92-2229B243F984}"/>
              </a:ext>
            </a:extLst>
          </p:cNvPr>
          <p:cNvSpPr/>
          <p:nvPr/>
        </p:nvSpPr>
        <p:spPr>
          <a:xfrm>
            <a:off x="1017037" y="531845"/>
            <a:ext cx="6568751" cy="8210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KPI5:Average Shipping Days VS Review Score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27566-9E7C-4602-A957-2749078A9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1" t="60300" r="57985" b="19388"/>
          <a:stretch/>
        </p:blipFill>
        <p:spPr>
          <a:xfrm>
            <a:off x="7661123" y="2071395"/>
            <a:ext cx="3853543" cy="31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24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342</TotalTime>
  <Words>707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ONKAR JEGARKALLU</dc:creator>
  <cp:lastModifiedBy>Shubham Raina</cp:lastModifiedBy>
  <cp:revision>13</cp:revision>
  <dcterms:created xsi:type="dcterms:W3CDTF">2024-03-15T09:14:55Z</dcterms:created>
  <dcterms:modified xsi:type="dcterms:W3CDTF">2024-03-16T09:49:00Z</dcterms:modified>
</cp:coreProperties>
</file>