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264" r:id="rId2"/>
    <p:sldId id="273" r:id="rId3"/>
    <p:sldId id="272" r:id="rId4"/>
    <p:sldId id="270" r:id="rId5"/>
    <p:sldId id="271" r:id="rId6"/>
    <p:sldId id="260" r:id="rId7"/>
    <p:sldId id="261" r:id="rId8"/>
    <p:sldId id="267" r:id="rId9"/>
    <p:sldId id="274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24BEB-4EC7-4828-B6D1-3004B4A73FDD}" v="5" dt="2024-03-04T12:41:3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2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0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88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64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60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55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9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6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3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4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3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15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2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8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5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99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CFB8-FFA8-41FF-A4EE-6FF7BACCD227}" type="datetimeFigureOut">
              <a:rPr lang="en-IN" smtClean="0"/>
              <a:t>17-06-2024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C650AE-348F-4EFE-920D-DC2A2F568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5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32E6-BC12-8D59-C085-4607BB8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452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  <a:highlight>
                  <a:srgbClr val="000080"/>
                </a:highlight>
              </a:rPr>
              <a:t>Zomato analysis</a:t>
            </a:r>
            <a:r>
              <a:rPr lang="en-IN" sz="3600" dirty="0">
                <a:highlight>
                  <a:srgbClr val="000080"/>
                </a:highlight>
              </a:rPr>
              <a:t/>
            </a:r>
            <a:br>
              <a:rPr lang="en-IN" sz="3600" dirty="0">
                <a:highlight>
                  <a:srgbClr val="000080"/>
                </a:highlight>
              </a:rPr>
            </a:br>
            <a:r>
              <a:rPr lang="en-IN" sz="3600" dirty="0">
                <a:highlight>
                  <a:srgbClr val="000080"/>
                </a:highlight>
              </a:rPr>
              <a:t/>
            </a:r>
            <a:br>
              <a:rPr lang="en-IN" sz="3600" dirty="0">
                <a:highlight>
                  <a:srgbClr val="000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FF0000"/>
                </a:highlight>
              </a:rPr>
              <a:t>Group 2</a:t>
            </a: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/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/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>Krushnapriya</a:t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/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>Rakshitha</a:t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/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>Shravani</a:t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/>
            </a:r>
            <a:b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IN" sz="3600" dirty="0" smtClean="0">
                <a:solidFill>
                  <a:schemeClr val="tx1"/>
                </a:solidFill>
                <a:highlight>
                  <a:srgbClr val="008080"/>
                </a:highlight>
              </a:rPr>
              <a:t>Shwet </a:t>
            </a:r>
            <a:r>
              <a:rPr lang="en-IN" sz="3600" dirty="0">
                <a:solidFill>
                  <a:schemeClr val="tx1"/>
                </a:solidFill>
                <a:highlight>
                  <a:srgbClr val="008080"/>
                </a:highlight>
              </a:rPr>
              <a:t>Kamal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B55165-EB4A-09F8-72CD-ACB39E41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086612"/>
            <a:ext cx="5471160" cy="3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8A5A-544A-5D3B-EB24-FB6D30D1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20" y="2863766"/>
            <a:ext cx="4051300" cy="129302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99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EF4915-982D-38BF-F901-A0B0FE768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101600"/>
            <a:ext cx="9836332" cy="637757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highlight>
                  <a:srgbClr val="FF0000"/>
                </a:highlight>
              </a:rPr>
              <a:t>Objective</a:t>
            </a:r>
          </a:p>
          <a:p>
            <a:endParaRPr lang="en-IN" dirty="0">
              <a:highlight>
                <a:srgbClr val="FF0000"/>
              </a:highlight>
            </a:endParaRPr>
          </a:p>
          <a:p>
            <a:endParaRPr lang="en-US" b="0" i="0" dirty="0">
              <a:effectLst/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Inter"/>
              </a:rPr>
              <a:t>The Zomato analysis project analyzed the growth of restaurants over several years based on a dataset containing 9.5k rows</a:t>
            </a:r>
            <a:endParaRPr lang="en-US" sz="2000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highlight>
                  <a:srgbClr val="FF0000"/>
                </a:highlight>
                <a:latin typeface="Inter"/>
              </a:rPr>
              <a:t>Data cleaning and analysis</a:t>
            </a:r>
            <a:r>
              <a:rPr lang="en-IN" sz="2000" dirty="0">
                <a:latin typeface="Inter"/>
              </a:rPr>
              <a:t>: Excel and MySQL were used to clean the data, Perform analysis, and remove duplicates from the data sets.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highlight>
                  <a:srgbClr val="FF0000"/>
                </a:highlight>
                <a:latin typeface="Inter"/>
              </a:rPr>
              <a:t> Dashboard creation</a:t>
            </a:r>
            <a:r>
              <a:rPr lang="en-IN" sz="2000" dirty="0">
                <a:latin typeface="Inter"/>
              </a:rPr>
              <a:t>: Tableau and Power BI were employed to create interactive dashboards. These tools facilitated calculations, merging of datasets, and visualization of key metrics related to restaurant growth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Inter"/>
              </a:rPr>
              <a:t>overall, the project aimed to provide insights  into Zomato </a:t>
            </a:r>
            <a:r>
              <a:rPr lang="en-US" sz="2000" dirty="0" smtClean="0">
                <a:latin typeface="Inter"/>
              </a:rPr>
              <a:t>Analysis </a:t>
            </a:r>
            <a:r>
              <a:rPr lang="en-US" sz="2000" dirty="0">
                <a:latin typeface="Inter"/>
              </a:rPr>
              <a:t>and track its growth over time through the creation of a visually appealing and informative dashboard</a:t>
            </a:r>
            <a:endParaRPr lang="en-IN" sz="20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443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E0B7-57AC-8924-332F-616BB4B2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080" y="172720"/>
            <a:ext cx="4114800" cy="1600200"/>
          </a:xfrm>
        </p:spPr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KPI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07824-A3F1-4CF3-A506-22E8D6F86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9079" y="1990490"/>
            <a:ext cx="4810161" cy="4379830"/>
          </a:xfrm>
        </p:spPr>
        <p:txBody>
          <a:bodyPr>
            <a:normAutofit/>
          </a:bodyPr>
          <a:lstStyle/>
          <a:p>
            <a:r>
              <a:rPr lang="en-IN" sz="2000" dirty="0"/>
              <a:t>The given country Map Table shows the,</a:t>
            </a:r>
          </a:p>
          <a:p>
            <a:r>
              <a:rPr lang="en-IN" sz="2000" dirty="0">
                <a:highlight>
                  <a:srgbClr val="FF0000"/>
                </a:highlight>
              </a:rPr>
              <a:t>Country Name and Country ID.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AF5CB-68D3-F7A3-A2A5-408372BE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08" y="1772920"/>
            <a:ext cx="2941371" cy="41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26F5-0162-2449-2294-93D5EC16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891" y="223520"/>
            <a:ext cx="3549121" cy="1371600"/>
          </a:xfrm>
        </p:spPr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KPI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4934DC-F9ED-6359-375A-E90B4D41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1678571"/>
            <a:ext cx="5827971" cy="35857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16C50-CEBC-A719-BCD0-CD6261F1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7331" y="1788160"/>
            <a:ext cx="5449041" cy="4714240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Table columns for the date key include year, month number and name, quarter, year-month, weekday, and financial period.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658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1B51-6065-73AF-357F-A4DC633D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10" y="121920"/>
            <a:ext cx="7127241" cy="1600200"/>
          </a:xfrm>
        </p:spPr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KPI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21BC17-31CA-FEAA-BC5A-3AC656EA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178560"/>
            <a:ext cx="3656357" cy="5019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9D2E0-2CD8-9347-700A-BADB7AD0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2310" y="1803399"/>
            <a:ext cx="6783769" cy="115316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The table displays the number of restaurants in each city and country, a total of 9551 restaurants.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567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9E32-C3CA-366F-A98B-C82595AF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64" y="213360"/>
            <a:ext cx="3549121" cy="1371600"/>
          </a:xfrm>
        </p:spPr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KPI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AC1B37-7F22-6EF9-9D14-C4417D05D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38946"/>
            <a:ext cx="5943600" cy="37388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E1263-2041-F071-EFB6-FA76B352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1" y="1686560"/>
            <a:ext cx="5821680" cy="4470400"/>
          </a:xfrm>
        </p:spPr>
        <p:txBody>
          <a:bodyPr anchor="t">
            <a:normAutofit fontScale="62500" lnSpcReduction="20000"/>
          </a:bodyPr>
          <a:lstStyle/>
          <a:p>
            <a:r>
              <a:rPr lang="en-IN" sz="2600" dirty="0">
                <a:highlight>
                  <a:srgbClr val="FF0000"/>
                </a:highlight>
              </a:rPr>
              <a:t>The Number of restaurants by bucket ratings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US" sz="2800" dirty="0">
                <a:latin typeface="Inter"/>
              </a:rPr>
              <a:t>We</a:t>
            </a:r>
            <a:r>
              <a:rPr lang="en-US" sz="2800" b="0" i="0" dirty="0">
                <a:effectLst/>
                <a:latin typeface="Inter"/>
              </a:rPr>
              <a:t> found some information about the Bucket rating system. According to sources, currently, </a:t>
            </a:r>
          </a:p>
          <a:p>
            <a:endParaRPr lang="en-US" sz="2800" b="0" i="0" dirty="0">
              <a:effectLst/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nter"/>
              </a:rPr>
              <a:t>6790 restaurants have been rated with a score of 4-5</a:t>
            </a:r>
            <a:r>
              <a:rPr lang="en-US" sz="2800" dirty="0">
                <a:latin typeface="Inter"/>
              </a:rPr>
              <a:t>.</a:t>
            </a:r>
            <a:endParaRPr lang="en-US" sz="2800" b="0" i="0" dirty="0">
              <a:effectLst/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nter"/>
              </a:rPr>
              <a:t>1338 restaurants have been rated with a score of 3-4</a:t>
            </a:r>
            <a:r>
              <a:rPr lang="en-US" sz="2800" dirty="0">
                <a:latin typeface="Inter"/>
              </a:rPr>
              <a:t>.</a:t>
            </a:r>
            <a:endParaRPr lang="en-US" sz="2800" b="0" i="0" dirty="0">
              <a:effectLst/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nter"/>
              </a:rPr>
              <a:t>691 restaurants have been rated with a score of 1-2.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nter"/>
              </a:rPr>
              <a:t>685 restaurants have been rated with a score of 2-3 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nter"/>
              </a:rPr>
              <a:t> 42 restaurants have been rated with a score of 0-1 on the Bucket rating system.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712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BBE7-702A-B21F-7E6A-D46A384C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560" y="482600"/>
            <a:ext cx="3549121" cy="1143000"/>
          </a:xfrm>
        </p:spPr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KPI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107B5-32C9-730D-86D5-43B7B0CCC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1920240"/>
            <a:ext cx="5943600" cy="3332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02509-80AD-D7CB-1B22-51BEFBFB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58560" y="2306320"/>
            <a:ext cx="5781040" cy="3860800"/>
          </a:xfrm>
        </p:spPr>
        <p:txBody>
          <a:bodyPr anchor="t">
            <a:normAutofit/>
          </a:bodyPr>
          <a:lstStyle/>
          <a:p>
            <a:r>
              <a:rPr lang="en-IN" sz="1800" dirty="0">
                <a:highlight>
                  <a:srgbClr val="FF0000"/>
                </a:highlight>
              </a:rPr>
              <a:t>The percentage of restaurants based on Table Booking.</a:t>
            </a:r>
          </a:p>
          <a:p>
            <a:r>
              <a:rPr lang="en-US" sz="2000" b="0" i="0" dirty="0">
                <a:effectLst/>
                <a:latin typeface="Inter"/>
              </a:rPr>
              <a:t>After analyzing the donut chart, we found that out of the total bookings, only  12.12% were table bookings, while the remaining  87.88% had no table bookings.</a:t>
            </a:r>
          </a:p>
          <a:p>
            <a:r>
              <a:rPr lang="en-US" sz="2000" dirty="0">
                <a:latin typeface="Inter"/>
              </a:rPr>
              <a:t>T</a:t>
            </a:r>
            <a:r>
              <a:rPr lang="en-US" sz="2000" b="0" i="0" dirty="0">
                <a:effectLst/>
                <a:latin typeface="Inter"/>
              </a:rPr>
              <a:t>his indicates that restaurants not providing table booking constitute a larger portion compared to restaurants providing table booking.</a:t>
            </a:r>
          </a:p>
          <a:p>
            <a:endParaRPr lang="en-IN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3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FA53D-893D-CC88-47FF-5D264B4775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69451"/>
            <a:ext cx="4257040" cy="107529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A3D186-6ACD-C980-2331-EBA6B248C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1161" b="2529"/>
          <a:stretch/>
        </p:blipFill>
        <p:spPr>
          <a:xfrm>
            <a:off x="992778" y="1463040"/>
            <a:ext cx="10189028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3C6E-B202-1BFC-B003-6A5293FA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0" y="764372"/>
            <a:ext cx="9900920" cy="577866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 smtClean="0">
                <a:latin typeface="Inter"/>
              </a:rPr>
              <a:t/>
            </a:r>
            <a:br>
              <a:rPr lang="en-US" sz="2200" dirty="0" smtClean="0">
                <a:latin typeface="Inter"/>
              </a:rPr>
            </a:br>
            <a:r>
              <a:rPr lang="en-US" sz="2200" dirty="0" smtClean="0">
                <a:latin typeface="Inter"/>
              </a:rPr>
              <a:t/>
            </a:r>
            <a:br>
              <a:rPr lang="en-US" sz="2200" dirty="0" smtClean="0">
                <a:latin typeface="Inter"/>
              </a:rPr>
            </a:br>
            <a:r>
              <a:rPr lang="en-US" sz="2200" dirty="0" smtClean="0">
                <a:latin typeface="Inter"/>
              </a:rPr>
              <a:t>                                                 </a:t>
            </a:r>
            <a:r>
              <a:rPr lang="en-US" sz="2200" dirty="0" smtClean="0">
                <a:highlight>
                  <a:srgbClr val="FF0000"/>
                </a:highlight>
                <a:latin typeface="Inter"/>
              </a:rPr>
              <a:t>Conclusion</a:t>
            </a:r>
            <a:br>
              <a:rPr lang="en-US" sz="2200" dirty="0" smtClean="0">
                <a:highlight>
                  <a:srgbClr val="FF0000"/>
                </a:highlight>
                <a:latin typeface="Inter"/>
              </a:rPr>
            </a:br>
            <a:r>
              <a:rPr lang="en-US" sz="2200" dirty="0" smtClean="0">
                <a:latin typeface="Inter"/>
              </a:rPr>
              <a:t/>
            </a:r>
            <a:br>
              <a:rPr lang="en-US" sz="2200" dirty="0" smtClean="0">
                <a:latin typeface="Inter"/>
              </a:rPr>
            </a:br>
            <a:r>
              <a:rPr lang="en-US" sz="2200" dirty="0" smtClean="0">
                <a:latin typeface="Inter"/>
              </a:rPr>
              <a:t/>
            </a:r>
            <a:br>
              <a:rPr lang="en-US" sz="2200" dirty="0" smtClean="0">
                <a:latin typeface="Inter"/>
              </a:rPr>
            </a:br>
            <a:r>
              <a:rPr lang="en-US" sz="2000" dirty="0" smtClean="0">
                <a:latin typeface="Inter"/>
              </a:rPr>
              <a:t>Based on the analysis provided, it seems that Indian cuisine is quite popular on the Zomato platform, with a significant number of restaurants offering North Indian and Mughlai cuisines. Additionally, the majority of restaurants have an average rating between 3.1 and 3.5, indicating a generally satisfactory level of customer satisfaction. The cuisine cost is around $10, suggesting that dining at these establishments is relatively affordable. It's interesting to note that a quarter of the restaurants offer online delivery services, indicating a trend toward convenience for customers. With around 1000 new restaurants opening each year, there appears to be a dynamic and growing restaurant scene. Delhi seems to be a hotspot for restaurant openings, with around 5k restaurants operating in the city. Overall, India has a diverse culinary landscape, with a wide range of cuisines available to customers. This diversity is perhaps unmatched by any other country, including the USA.</a:t>
            </a:r>
            <a:r>
              <a:rPr lang="en-US" sz="2000" b="0" i="0" dirty="0">
                <a:effectLst/>
                <a:latin typeface="Inter"/>
              </a:rPr>
              <a:t/>
            </a:r>
            <a:br>
              <a:rPr lang="en-US" sz="2000" b="0" i="0" dirty="0">
                <a:effectLst/>
                <a:latin typeface="Inter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2961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620</TotalTime>
  <Words>317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Inter</vt:lpstr>
      <vt:lpstr>Wingdings</vt:lpstr>
      <vt:lpstr>Wingdings 3</vt:lpstr>
      <vt:lpstr>Wisp</vt:lpstr>
      <vt:lpstr>Zomato analysis  Group 2  Krushnapriya  Rakshitha  Shravani  Shwet Kamal</vt:lpstr>
      <vt:lpstr>PowerPoint Presentation</vt:lpstr>
      <vt:lpstr>KPI 1</vt:lpstr>
      <vt:lpstr>KPI 2</vt:lpstr>
      <vt:lpstr>KPI 3</vt:lpstr>
      <vt:lpstr>KPI 4</vt:lpstr>
      <vt:lpstr>KPI 5</vt:lpstr>
      <vt:lpstr>PowerPoint Presentation</vt:lpstr>
      <vt:lpstr>                                                   Conclusion   Based on the analysis provided, it seems that Indian cuisine is quite popular on the Zomato platform, with a significant number of restaurants offering North Indian and Mughlai cuisines. Additionally, the majority of restaurants have an average rating between 3.1 and 3.5, indicating a generally satisfactory level of customer satisfaction. The cuisine cost is around $10, suggesting that dining at these establishments is relatively affordable. It's interesting to note that a quarter of the restaurants offer online delivery services, indicating a trend toward convenience for customers. With around 1000 new restaurants opening each year, there appears to be a dynamic and growing restaurant scene. Delhi seems to be a hotspot for restaurant openings, with around 5k restaurants operating in the city. Overall, India has a diverse culinary landscape, with a wide range of cuisines available to customers. This diversity is perhaps unmatched by any other country, including the USA.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   Group 4  Akansha Shivani Bhuvana AMRUTHA</dc:title>
  <dc:creator>shivani saindla</dc:creator>
  <cp:lastModifiedBy>Admin</cp:lastModifiedBy>
  <cp:revision>16</cp:revision>
  <dcterms:created xsi:type="dcterms:W3CDTF">2024-03-01T10:21:56Z</dcterms:created>
  <dcterms:modified xsi:type="dcterms:W3CDTF">2024-06-17T06:03:41Z</dcterms:modified>
</cp:coreProperties>
</file>