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1"/>
  </p:notesMasterIdLst>
  <p:sldIdLst>
    <p:sldId id="256" r:id="rId2"/>
    <p:sldId id="257" r:id="rId3"/>
    <p:sldId id="263" r:id="rId4"/>
    <p:sldId id="272" r:id="rId5"/>
    <p:sldId id="288" r:id="rId6"/>
    <p:sldId id="273" r:id="rId7"/>
    <p:sldId id="271" r:id="rId8"/>
    <p:sldId id="287" r:id="rId9"/>
    <p:sldId id="270" r:id="rId10"/>
    <p:sldId id="275" r:id="rId11"/>
    <p:sldId id="292" r:id="rId12"/>
    <p:sldId id="281" r:id="rId13"/>
    <p:sldId id="278" r:id="rId14"/>
    <p:sldId id="279" r:id="rId15"/>
    <p:sldId id="280" r:id="rId16"/>
    <p:sldId id="261" r:id="rId17"/>
    <p:sldId id="258" r:id="rId18"/>
    <p:sldId id="282" r:id="rId19"/>
    <p:sldId id="284" r:id="rId20"/>
    <p:sldId id="285" r:id="rId21"/>
    <p:sldId id="286" r:id="rId22"/>
    <p:sldId id="274" r:id="rId23"/>
    <p:sldId id="262" r:id="rId24"/>
    <p:sldId id="267" r:id="rId25"/>
    <p:sldId id="268" r:id="rId26"/>
    <p:sldId id="269" r:id="rId27"/>
    <p:sldId id="265" r:id="rId28"/>
    <p:sldId id="266"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8" autoAdjust="0"/>
    <p:restoredTop sz="94671"/>
  </p:normalViewPr>
  <p:slideViewPr>
    <p:cSldViewPr snapToGrid="0">
      <p:cViewPr varScale="1">
        <p:scale>
          <a:sx n="100" d="100"/>
          <a:sy n="100" d="100"/>
        </p:scale>
        <p:origin x="19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1A184-5AB7-6243-A0F6-22EC38B5A323}" type="datetimeFigureOut">
              <a:rPr lang="en-US" smtClean="0"/>
              <a:t>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4946-8443-F04D-B8D6-26D7431290B4}" type="slidenum">
              <a:rPr lang="en-US" smtClean="0"/>
              <a:t>‹#›</a:t>
            </a:fld>
            <a:endParaRPr lang="en-US"/>
          </a:p>
        </p:txBody>
      </p:sp>
    </p:spTree>
    <p:extLst>
      <p:ext uri="{BB962C8B-B14F-4D97-AF65-F5344CB8AC3E}">
        <p14:creationId xmlns:p14="http://schemas.microsoft.com/office/powerpoint/2010/main" val="411428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244946-8443-F04D-B8D6-26D7431290B4}" type="slidenum">
              <a:rPr lang="en-US" smtClean="0"/>
              <a:t>5</a:t>
            </a:fld>
            <a:endParaRPr lang="en-US"/>
          </a:p>
        </p:txBody>
      </p:sp>
    </p:spTree>
    <p:extLst>
      <p:ext uri="{BB962C8B-B14F-4D97-AF65-F5344CB8AC3E}">
        <p14:creationId xmlns:p14="http://schemas.microsoft.com/office/powerpoint/2010/main" val="298888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slide of </a:t>
            </a:r>
            <a:r>
              <a:rPr lang="en-US" dirty="0" err="1"/>
              <a:t>Komron’s</a:t>
            </a:r>
            <a:r>
              <a:rPr lang="en-US" dirty="0"/>
              <a:t> presentation.</a:t>
            </a:r>
          </a:p>
        </p:txBody>
      </p:sp>
      <p:sp>
        <p:nvSpPr>
          <p:cNvPr id="4" name="Slide Number Placeholder 3"/>
          <p:cNvSpPr>
            <a:spLocks noGrp="1"/>
          </p:cNvSpPr>
          <p:nvPr>
            <p:ph type="sldNum" sz="quarter" idx="10"/>
          </p:nvPr>
        </p:nvSpPr>
        <p:spPr/>
        <p:txBody>
          <a:bodyPr/>
          <a:lstStyle/>
          <a:p>
            <a:fld id="{34244946-8443-F04D-B8D6-26D7431290B4}" type="slidenum">
              <a:rPr lang="en-US" smtClean="0"/>
              <a:t>11</a:t>
            </a:fld>
            <a:endParaRPr lang="en-US"/>
          </a:p>
        </p:txBody>
      </p:sp>
    </p:spTree>
    <p:extLst>
      <p:ext uri="{BB962C8B-B14F-4D97-AF65-F5344CB8AC3E}">
        <p14:creationId xmlns:p14="http://schemas.microsoft.com/office/powerpoint/2010/main" val="68031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Komron’s</a:t>
            </a:r>
            <a:r>
              <a:rPr lang="en-US" dirty="0"/>
              <a:t> presentation begins.</a:t>
            </a:r>
          </a:p>
        </p:txBody>
      </p:sp>
      <p:sp>
        <p:nvSpPr>
          <p:cNvPr id="4" name="Slide Number Placeholder 3"/>
          <p:cNvSpPr>
            <a:spLocks noGrp="1"/>
          </p:cNvSpPr>
          <p:nvPr>
            <p:ph type="sldNum" sz="quarter" idx="10"/>
          </p:nvPr>
        </p:nvSpPr>
        <p:spPr/>
        <p:txBody>
          <a:bodyPr/>
          <a:lstStyle/>
          <a:p>
            <a:fld id="{34244946-8443-F04D-B8D6-26D7431290B4}" type="slidenum">
              <a:rPr lang="en-US" smtClean="0"/>
              <a:t>17</a:t>
            </a:fld>
            <a:endParaRPr lang="en-US"/>
          </a:p>
        </p:txBody>
      </p:sp>
    </p:spTree>
    <p:extLst>
      <p:ext uri="{BB962C8B-B14F-4D97-AF65-F5344CB8AC3E}">
        <p14:creationId xmlns:p14="http://schemas.microsoft.com/office/powerpoint/2010/main" val="17140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slide of </a:t>
            </a:r>
            <a:r>
              <a:rPr lang="en-US" dirty="0" err="1"/>
              <a:t>Komron’s</a:t>
            </a:r>
            <a:r>
              <a:rPr lang="en-US" dirty="0"/>
              <a:t> presentation.</a:t>
            </a:r>
          </a:p>
        </p:txBody>
      </p:sp>
      <p:sp>
        <p:nvSpPr>
          <p:cNvPr id="4" name="Slide Number Placeholder 3"/>
          <p:cNvSpPr>
            <a:spLocks noGrp="1"/>
          </p:cNvSpPr>
          <p:nvPr>
            <p:ph type="sldNum" sz="quarter" idx="10"/>
          </p:nvPr>
        </p:nvSpPr>
        <p:spPr/>
        <p:txBody>
          <a:bodyPr/>
          <a:lstStyle/>
          <a:p>
            <a:fld id="{34244946-8443-F04D-B8D6-26D7431290B4}" type="slidenum">
              <a:rPr lang="en-US" smtClean="0"/>
              <a:t>27</a:t>
            </a:fld>
            <a:endParaRPr lang="en-US"/>
          </a:p>
        </p:txBody>
      </p:sp>
    </p:spTree>
    <p:extLst>
      <p:ext uri="{BB962C8B-B14F-4D97-AF65-F5344CB8AC3E}">
        <p14:creationId xmlns:p14="http://schemas.microsoft.com/office/powerpoint/2010/main" val="64892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6337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417538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22982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36195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77037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9626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40015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4812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417486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84371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31082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A05A4-72A4-4472-80B5-C370D9156CF3}" type="datetimeFigureOut">
              <a:rPr lang="en-US" smtClean="0"/>
              <a:t>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6785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A05A4-72A4-4472-80B5-C370D9156CF3}" type="datetimeFigureOut">
              <a:rPr lang="en-US" smtClean="0"/>
              <a:t>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1250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A05A4-72A4-4472-80B5-C370D9156CF3}" type="datetimeFigureOut">
              <a:rPr lang="en-US" smtClean="0"/>
              <a:t>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19699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A05A4-72A4-4472-80B5-C370D9156CF3}" type="datetimeFigureOut">
              <a:rPr lang="en-US" smtClean="0"/>
              <a:t>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20436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00920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86643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CA05A4-72A4-4472-80B5-C370D9156CF3}" type="datetimeFigureOut">
              <a:rPr lang="en-US" smtClean="0"/>
              <a:t>2/9/18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F77F85-9651-441D-8786-377BC9DB1E36}" type="slidenum">
              <a:rPr lang="en-US" smtClean="0"/>
              <a:t>‹#›</a:t>
            </a:fld>
            <a:endParaRPr lang="en-US"/>
          </a:p>
        </p:txBody>
      </p:sp>
    </p:spTree>
    <p:extLst>
      <p:ext uri="{BB962C8B-B14F-4D97-AF65-F5344CB8AC3E}">
        <p14:creationId xmlns:p14="http://schemas.microsoft.com/office/powerpoint/2010/main" val="787584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quotes.wsj.com/AMZ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ircuit board&#10;&#10;Description generated with high confidence">
            <a:extLst>
              <a:ext uri="{FF2B5EF4-FFF2-40B4-BE49-F238E27FC236}">
                <a16:creationId xmlns:a16="http://schemas.microsoft.com/office/drawing/2014/main" id="{29189B25-BAC5-441E-9C56-68D9A4A393B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165" b="15835"/>
          <a:stretch/>
        </p:blipFill>
        <p:spPr>
          <a:xfrm>
            <a:off x="20" y="10"/>
            <a:ext cx="12191980" cy="6857990"/>
          </a:xfrm>
          <a:prstGeom prst="rect">
            <a:avLst/>
          </a:prstGeom>
        </p:spPr>
      </p:pic>
      <p:grpSp>
        <p:nvGrpSpPr>
          <p:cNvPr id="36" name="Group 9">
            <a:extLst>
              <a:ext uri="{FF2B5EF4-FFF2-40B4-BE49-F238E27FC236}">
                <a16:creationId xmlns:a16="http://schemas.microsoft.com/office/drawing/2014/main" id="{0A3EF779-83DD-4EB0-9F4C-7304381A287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772C8C0C-10E0-4305-95B6-F0A11F0AD066}"/>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37" name="Freeform 7">
              <a:extLst>
                <a:ext uri="{FF2B5EF4-FFF2-40B4-BE49-F238E27FC236}">
                  <a16:creationId xmlns:a16="http://schemas.microsoft.com/office/drawing/2014/main" id="{ED6F480D-2F2A-4E97-B196-39B35C4BF8CB}"/>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13" name="Freeform 9">
              <a:extLst>
                <a:ext uri="{FF2B5EF4-FFF2-40B4-BE49-F238E27FC236}">
                  <a16:creationId xmlns:a16="http://schemas.microsoft.com/office/drawing/2014/main" id="{65ACA5CB-4926-4AA1-8B0D-0A8C294D3A19}"/>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38" name="Freeform 10">
              <a:extLst>
                <a:ext uri="{FF2B5EF4-FFF2-40B4-BE49-F238E27FC236}">
                  <a16:creationId xmlns:a16="http://schemas.microsoft.com/office/drawing/2014/main" id="{1FC1EC6E-AED1-4539-B157-05226499160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15" name="Freeform 11">
              <a:extLst>
                <a:ext uri="{FF2B5EF4-FFF2-40B4-BE49-F238E27FC236}">
                  <a16:creationId xmlns:a16="http://schemas.microsoft.com/office/drawing/2014/main" id="{F5C22045-92BD-4CA1-A655-5ADD0028338C}"/>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16" name="Freeform 12">
              <a:extLst>
                <a:ext uri="{FF2B5EF4-FFF2-40B4-BE49-F238E27FC236}">
                  <a16:creationId xmlns:a16="http://schemas.microsoft.com/office/drawing/2014/main" id="{F130A56D-449A-4985-94CD-B749D51FF87C}"/>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2" name="Title 1">
            <a:extLst>
              <a:ext uri="{FF2B5EF4-FFF2-40B4-BE49-F238E27FC236}">
                <a16:creationId xmlns:a16="http://schemas.microsoft.com/office/drawing/2014/main" id="{67DD37BA-81A4-4D75-84B3-E419FEDB0019}"/>
              </a:ext>
            </a:extLst>
          </p:cNvPr>
          <p:cNvSpPr>
            <a:spLocks noGrp="1"/>
          </p:cNvSpPr>
          <p:nvPr>
            <p:ph type="ctrTitle"/>
          </p:nvPr>
        </p:nvSpPr>
        <p:spPr>
          <a:xfrm>
            <a:off x="2778826" y="1380068"/>
            <a:ext cx="8724197" cy="2616199"/>
          </a:xfrm>
        </p:spPr>
        <p:txBody>
          <a:bodyPr>
            <a:normAutofit/>
          </a:bodyPr>
          <a:lstStyle/>
          <a:p>
            <a:r>
              <a:rPr lang="en-US" dirty="0"/>
              <a:t>GETTING TO KNOW THE STOCK MARKET</a:t>
            </a:r>
          </a:p>
        </p:txBody>
      </p:sp>
      <p:sp>
        <p:nvSpPr>
          <p:cNvPr id="3" name="Subtitle 2">
            <a:extLst>
              <a:ext uri="{FF2B5EF4-FFF2-40B4-BE49-F238E27FC236}">
                <a16:creationId xmlns:a16="http://schemas.microsoft.com/office/drawing/2014/main" id="{A71069AD-389E-4164-AFC3-C7966A9FCB14}"/>
              </a:ext>
            </a:extLst>
          </p:cNvPr>
          <p:cNvSpPr>
            <a:spLocks noGrp="1"/>
          </p:cNvSpPr>
          <p:nvPr>
            <p:ph type="subTitle" idx="1"/>
          </p:nvPr>
        </p:nvSpPr>
        <p:spPr>
          <a:xfrm>
            <a:off x="4515377" y="3996267"/>
            <a:ext cx="6987645" cy="1388534"/>
          </a:xfrm>
        </p:spPr>
        <p:txBody>
          <a:bodyPr>
            <a:normAutofit/>
          </a:bodyPr>
          <a:lstStyle/>
          <a:p>
            <a:r>
              <a:rPr lang="en-US" dirty="0"/>
              <a:t>Presented by </a:t>
            </a:r>
            <a:r>
              <a:rPr lang="en-US" dirty="0" err="1"/>
              <a:t>Komron</a:t>
            </a:r>
            <a:r>
              <a:rPr lang="en-US" dirty="0"/>
              <a:t>, Louis, Mark, and Mick</a:t>
            </a:r>
          </a:p>
        </p:txBody>
      </p:sp>
    </p:spTree>
    <p:extLst>
      <p:ext uri="{BB962C8B-B14F-4D97-AF65-F5344CB8AC3E}">
        <p14:creationId xmlns:p14="http://schemas.microsoft.com/office/powerpoint/2010/main" val="27661709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6CA4EC59-B8A3-489A-9FB4-AA0699200E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30BBE15-1C60-6546-983B-2B8DA99B20F7}"/>
              </a:ext>
            </a:extLst>
          </p:cNvPr>
          <p:cNvPicPr>
            <a:picLocks noChangeAspect="1"/>
          </p:cNvPicPr>
          <p:nvPr/>
        </p:nvPicPr>
        <p:blipFill rotWithShape="1">
          <a:blip r:embed="rId3">
            <a:extLst>
              <a:ext uri="{28A0092B-C50C-407E-A947-70E740481C1C}">
                <a14:useLocalDpi xmlns:a14="http://schemas.microsoft.com/office/drawing/2010/main" val="0"/>
              </a:ext>
            </a:extLst>
          </a:blip>
          <a:srcRect l="7901" r="1877" b="-1"/>
          <a:stretch/>
        </p:blipFill>
        <p:spPr>
          <a:xfrm>
            <a:off x="20" y="10"/>
            <a:ext cx="12191980" cy="6857990"/>
          </a:xfrm>
          <a:prstGeom prst="rect">
            <a:avLst/>
          </a:prstGeom>
        </p:spPr>
      </p:pic>
      <p:sp>
        <p:nvSpPr>
          <p:cNvPr id="43" name="Freeform 15">
            <a:extLst>
              <a:ext uri="{FF2B5EF4-FFF2-40B4-BE49-F238E27FC236}">
                <a16:creationId xmlns:a16="http://schemas.microsoft.com/office/drawing/2014/main" id="{1143E968-E203-496D-A1AD-2EA10AB3E7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33">
            <a:extLst>
              <a:ext uri="{FF2B5EF4-FFF2-40B4-BE49-F238E27FC236}">
                <a16:creationId xmlns:a16="http://schemas.microsoft.com/office/drawing/2014/main" id="{FBB3444A-472E-400E-81D0-7CCDEEECC9C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5" name="Freeform 6">
              <a:extLst>
                <a:ext uri="{FF2B5EF4-FFF2-40B4-BE49-F238E27FC236}">
                  <a16:creationId xmlns:a16="http://schemas.microsoft.com/office/drawing/2014/main" id="{B7E64D84-2392-46A1-99D2-C8FC063F9AAA}"/>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89352A95-1C82-4A0D-9B20-8AC7280C7AF2}"/>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id="{81B60E48-D617-4CF1-8900-497D4914242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5" name="Freeform 9">
              <a:extLst>
                <a:ext uri="{FF2B5EF4-FFF2-40B4-BE49-F238E27FC236}">
                  <a16:creationId xmlns:a16="http://schemas.microsoft.com/office/drawing/2014/main" id="{BFF6C14F-3347-46BB-A317-C1C12263E80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id="{CDD86299-6737-471C-98C5-872BDC68108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60C6C46B-7841-473B-AC3A-9A69908AB6E9}"/>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1742DEB-D748-0847-BD1D-9AF1531B7FAE}"/>
              </a:ext>
            </a:extLst>
          </p:cNvPr>
          <p:cNvSpPr>
            <a:spLocks noGrp="1"/>
          </p:cNvSpPr>
          <p:nvPr>
            <p:ph type="title"/>
          </p:nvPr>
        </p:nvSpPr>
        <p:spPr>
          <a:xfrm>
            <a:off x="3970867" y="558800"/>
            <a:ext cx="7535333" cy="1413933"/>
          </a:xfrm>
        </p:spPr>
        <p:txBody>
          <a:bodyPr>
            <a:normAutofit/>
          </a:bodyPr>
          <a:lstStyle/>
          <a:p>
            <a:r>
              <a:rPr lang="en-US" dirty="0">
                <a:solidFill>
                  <a:schemeClr val="bg1"/>
                </a:solidFill>
              </a:rPr>
              <a:t>SUMMARY</a:t>
            </a:r>
          </a:p>
        </p:txBody>
      </p:sp>
      <p:sp>
        <p:nvSpPr>
          <p:cNvPr id="3" name="Content Placeholder 2">
            <a:extLst>
              <a:ext uri="{FF2B5EF4-FFF2-40B4-BE49-F238E27FC236}">
                <a16:creationId xmlns:a16="http://schemas.microsoft.com/office/drawing/2014/main" id="{AF128BE1-8F74-4244-A6B6-5FC89CA74D76}"/>
              </a:ext>
            </a:extLst>
          </p:cNvPr>
          <p:cNvSpPr>
            <a:spLocks noGrp="1"/>
          </p:cNvSpPr>
          <p:nvPr>
            <p:ph idx="1"/>
          </p:nvPr>
        </p:nvSpPr>
        <p:spPr>
          <a:xfrm>
            <a:off x="3970867" y="2048933"/>
            <a:ext cx="7532156" cy="3742267"/>
          </a:xfrm>
        </p:spPr>
        <p:txBody>
          <a:bodyPr>
            <a:normAutofit/>
          </a:bodyPr>
          <a:lstStyle/>
          <a:p>
            <a:pPr>
              <a:lnSpc>
                <a:spcPct val="90000"/>
              </a:lnSpc>
            </a:pPr>
            <a:r>
              <a:rPr lang="en-US" sz="2000" dirty="0">
                <a:solidFill>
                  <a:schemeClr val="bg1"/>
                </a:solidFill>
              </a:rPr>
              <a:t>Pets.com file bankruptcy in November 2000. The IPO launched with $300M in investment capital. The IPO to liquidation took 268 days.</a:t>
            </a:r>
          </a:p>
          <a:p>
            <a:pPr>
              <a:lnSpc>
                <a:spcPct val="90000"/>
              </a:lnSpc>
            </a:pPr>
            <a:r>
              <a:rPr lang="en-US" sz="2000">
                <a:solidFill>
                  <a:schemeClr val="bg1"/>
                </a:solidFill>
              </a:rPr>
              <a:t>Webvan </a:t>
            </a:r>
            <a:r>
              <a:rPr lang="en-US" sz="2000" dirty="0">
                <a:solidFill>
                  <a:schemeClr val="bg1"/>
                </a:solidFill>
              </a:rPr>
              <a:t>shutdown in June of 2001.</a:t>
            </a:r>
          </a:p>
          <a:p>
            <a:pPr>
              <a:lnSpc>
                <a:spcPct val="90000"/>
              </a:lnSpc>
            </a:pPr>
            <a:r>
              <a:rPr lang="en-US" sz="2000" dirty="0">
                <a:solidFill>
                  <a:schemeClr val="bg1"/>
                </a:solidFill>
              </a:rPr>
              <a:t>Cisco stock price declined 86% during the crash.</a:t>
            </a:r>
          </a:p>
          <a:p>
            <a:pPr>
              <a:lnSpc>
                <a:spcPct val="90000"/>
              </a:lnSpc>
            </a:pPr>
            <a:r>
              <a:rPr lang="en-US" sz="2000" dirty="0">
                <a:solidFill>
                  <a:schemeClr val="bg1"/>
                </a:solidFill>
              </a:rPr>
              <a:t>EBay and Amazon survived and thrived. Amazon is currently one of the largest companies by market capitalization in the world.</a:t>
            </a:r>
          </a:p>
          <a:p>
            <a:pPr>
              <a:lnSpc>
                <a:spcPct val="90000"/>
              </a:lnSpc>
            </a:pPr>
            <a:r>
              <a:rPr lang="en-US" sz="2000" dirty="0">
                <a:solidFill>
                  <a:schemeClr val="bg1"/>
                </a:solidFill>
              </a:rPr>
              <a:t>By 2004 only 48% of the Dot-Com Companies survived.</a:t>
            </a:r>
          </a:p>
          <a:p>
            <a:pPr>
              <a:lnSpc>
                <a:spcPct val="90000"/>
              </a:lnSpc>
            </a:pPr>
            <a:r>
              <a:rPr lang="en-US" sz="2000" dirty="0">
                <a:solidFill>
                  <a:schemeClr val="bg1"/>
                </a:solidFill>
              </a:rPr>
              <a:t>IBM is a bellwether stock. As you can see, while other stocks had severe declines, IBM held its value. It did suffer through peaks and valleys but investors fled to stocks such as IBM.</a:t>
            </a:r>
          </a:p>
          <a:p>
            <a:pPr>
              <a:lnSpc>
                <a:spcPct val="90000"/>
              </a:lnSpc>
            </a:pPr>
            <a:endParaRPr lang="en-US" sz="2000" dirty="0">
              <a:solidFill>
                <a:schemeClr val="bg1"/>
              </a:solidFill>
            </a:endParaRPr>
          </a:p>
        </p:txBody>
      </p:sp>
    </p:spTree>
    <p:extLst>
      <p:ext uri="{BB962C8B-B14F-4D97-AF65-F5344CB8AC3E}">
        <p14:creationId xmlns:p14="http://schemas.microsoft.com/office/powerpoint/2010/main" val="4316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stack of flyers on a table&#10;&#10;Description generated with high confidence">
            <a:extLst>
              <a:ext uri="{FF2B5EF4-FFF2-40B4-BE49-F238E27FC236}">
                <a16:creationId xmlns:a16="http://schemas.microsoft.com/office/drawing/2014/main" id="{8B37B85C-81AF-9048-AE79-5E8F7EC81BBB}"/>
              </a:ext>
            </a:extLst>
          </p:cNvPr>
          <p:cNvPicPr>
            <a:picLocks noChangeAspect="1"/>
          </p:cNvPicPr>
          <p:nvPr/>
        </p:nvPicPr>
        <p:blipFill rotWithShape="1">
          <a:blip r:embed="rId4">
            <a:extLst>
              <a:ext uri="{28A0092B-C50C-407E-A947-70E740481C1C}">
                <a14:useLocalDpi xmlns:a14="http://schemas.microsoft.com/office/drawing/2010/main" val="0"/>
              </a:ext>
            </a:extLst>
          </a:blip>
          <a:srcRect t="10489" b="14512"/>
          <a:stretch/>
        </p:blipFill>
        <p:spPr>
          <a:xfrm>
            <a:off x="20" y="10"/>
            <a:ext cx="12191980" cy="6857990"/>
          </a:xfrm>
          <a:prstGeom prst="rect">
            <a:avLst/>
          </a:prstGeom>
        </p:spPr>
      </p:pic>
      <p:sp>
        <p:nvSpPr>
          <p:cNvPr id="63" name="Freeform 15">
            <a:extLst>
              <a:ext uri="{FF2B5EF4-FFF2-40B4-BE49-F238E27FC236}">
                <a16:creationId xmlns:a16="http://schemas.microsoft.com/office/drawing/2014/main" id="{AAAE29C6-F6DD-4D29-805A-6C214EA9C0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66"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7"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35D519F-B52D-4412-9B30-0B84E16F3A5B}"/>
              </a:ext>
            </a:extLst>
          </p:cNvPr>
          <p:cNvSpPr>
            <a:spLocks noGrp="1"/>
          </p:cNvSpPr>
          <p:nvPr>
            <p:ph type="title"/>
          </p:nvPr>
        </p:nvSpPr>
        <p:spPr>
          <a:xfrm>
            <a:off x="685800" y="685800"/>
            <a:ext cx="7391400" cy="1176867"/>
          </a:xfrm>
        </p:spPr>
        <p:txBody>
          <a:bodyPr>
            <a:normAutofit/>
          </a:bodyPr>
          <a:lstStyle/>
          <a:p>
            <a:r>
              <a:rPr lang="en-US" dirty="0">
                <a:solidFill>
                  <a:schemeClr val="bg1"/>
                </a:solidFill>
              </a:rPr>
              <a:t>BUT WHAT IF I HAD MORE TIME!?</a:t>
            </a:r>
            <a:endParaRPr lang="en-US">
              <a:solidFill>
                <a:schemeClr val="bg1"/>
              </a:solidFill>
            </a:endParaRPr>
          </a:p>
        </p:txBody>
      </p:sp>
      <p:sp>
        <p:nvSpPr>
          <p:cNvPr id="3" name="Content Placeholder 2">
            <a:extLst>
              <a:ext uri="{FF2B5EF4-FFF2-40B4-BE49-F238E27FC236}">
                <a16:creationId xmlns:a16="http://schemas.microsoft.com/office/drawing/2014/main" id="{7C691594-C4C4-416F-8190-D01B64F1CAA7}"/>
              </a:ext>
            </a:extLst>
          </p:cNvPr>
          <p:cNvSpPr>
            <a:spLocks noGrp="1"/>
          </p:cNvSpPr>
          <p:nvPr>
            <p:ph idx="1"/>
          </p:nvPr>
        </p:nvSpPr>
        <p:spPr>
          <a:xfrm>
            <a:off x="685799" y="1888067"/>
            <a:ext cx="7391401" cy="3970866"/>
          </a:xfrm>
        </p:spPr>
        <p:txBody>
          <a:bodyPr>
            <a:normAutofit/>
          </a:bodyPr>
          <a:lstStyle/>
          <a:p>
            <a:pPr lvl="0"/>
            <a:r>
              <a:rPr lang="en-US" dirty="0">
                <a:solidFill>
                  <a:schemeClr val="bg1"/>
                </a:solidFill>
              </a:rPr>
              <a:t>We would have done a comparison analysis of today’s seeming bubble versus this and other bubbles. We would be searching for indicators that told us that the crash was imminent so that we could react appropriately.</a:t>
            </a:r>
          </a:p>
          <a:p>
            <a:pPr lvl="0"/>
            <a:r>
              <a:rPr lang="en-US" dirty="0">
                <a:solidFill>
                  <a:schemeClr val="bg1"/>
                </a:solidFill>
              </a:rPr>
              <a:t>We would use sentiment analysis to predict the rise and fall of markets and specific stocks, thus acting as a leading indicator.</a:t>
            </a:r>
          </a:p>
          <a:p>
            <a:endParaRPr lang="en-US" dirty="0">
              <a:solidFill>
                <a:schemeClr val="bg1"/>
              </a:solidFill>
            </a:endParaRPr>
          </a:p>
        </p:txBody>
      </p:sp>
    </p:spTree>
    <p:extLst>
      <p:ext uri="{BB962C8B-B14F-4D97-AF65-F5344CB8AC3E}">
        <p14:creationId xmlns:p14="http://schemas.microsoft.com/office/powerpoint/2010/main" val="404461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BE3AFAC-3852-7D4E-9EFA-AB826BA6A63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r="-1" b="7954"/>
          <a:stretch/>
        </p:blipFill>
        <p:spPr>
          <a:xfrm>
            <a:off x="20" y="10"/>
            <a:ext cx="12191980" cy="6857990"/>
          </a:xfrm>
          <a:prstGeom prst="rect">
            <a:avLst/>
          </a:prstGeom>
        </p:spPr>
      </p:pic>
      <p:sp>
        <p:nvSpPr>
          <p:cNvPr id="2" name="Title 1">
            <a:extLst>
              <a:ext uri="{FF2B5EF4-FFF2-40B4-BE49-F238E27FC236}">
                <a16:creationId xmlns:a16="http://schemas.microsoft.com/office/drawing/2014/main" id="{19BB77F5-5B38-CD49-AFA0-6378DAA2D024}"/>
              </a:ext>
            </a:extLst>
          </p:cNvPr>
          <p:cNvSpPr>
            <a:spLocks noGrp="1"/>
          </p:cNvSpPr>
          <p:nvPr>
            <p:ph type="title"/>
          </p:nvPr>
        </p:nvSpPr>
        <p:spPr>
          <a:xfrm>
            <a:off x="1484311" y="685800"/>
            <a:ext cx="10018713" cy="1752599"/>
          </a:xfrm>
        </p:spPr>
        <p:txBody>
          <a:bodyPr anchor="b">
            <a:normAutofit/>
          </a:bodyPr>
          <a:lstStyle/>
          <a:p>
            <a:pPr algn="l"/>
            <a:r>
              <a:rPr lang="en-US" dirty="0"/>
              <a:t>2008 STOCK MARKET CRASH</a:t>
            </a:r>
            <a:endParaRPr lang="en-US"/>
          </a:p>
        </p:txBody>
      </p:sp>
      <p:sp>
        <p:nvSpPr>
          <p:cNvPr id="3" name="Content Placeholder 2">
            <a:extLst>
              <a:ext uri="{FF2B5EF4-FFF2-40B4-BE49-F238E27FC236}">
                <a16:creationId xmlns:a16="http://schemas.microsoft.com/office/drawing/2014/main" id="{C9492A74-CA36-7D46-9D43-6775FC616CA5}"/>
              </a:ext>
            </a:extLst>
          </p:cNvPr>
          <p:cNvSpPr>
            <a:spLocks noGrp="1"/>
          </p:cNvSpPr>
          <p:nvPr>
            <p:ph idx="1"/>
          </p:nvPr>
        </p:nvSpPr>
        <p:spPr>
          <a:xfrm>
            <a:off x="1269402" y="2666999"/>
            <a:ext cx="10233621" cy="3124201"/>
          </a:xfrm>
        </p:spPr>
        <p:txBody>
          <a:bodyPr anchor="t">
            <a:normAutofit/>
          </a:bodyPr>
          <a:lstStyle/>
          <a:p>
            <a:pPr>
              <a:lnSpc>
                <a:spcPct val="90000"/>
              </a:lnSpc>
            </a:pPr>
            <a:r>
              <a:rPr lang="en-US" sz="2200"/>
              <a:t>How did the 2008 stock market crash effect key stocks in each sector of the market?</a:t>
            </a:r>
          </a:p>
          <a:p>
            <a:pPr>
              <a:lnSpc>
                <a:spcPct val="90000"/>
              </a:lnSpc>
            </a:pPr>
            <a:r>
              <a:rPr lang="en-US" sz="2200"/>
              <a:t>Which stocks were most/least effected by the crash?</a:t>
            </a:r>
          </a:p>
          <a:p>
            <a:pPr>
              <a:lnSpc>
                <a:spcPct val="90000"/>
              </a:lnSpc>
            </a:pPr>
            <a:r>
              <a:rPr lang="en-US" sz="2200"/>
              <a:t>Which stock regained its pre-crash level first?</a:t>
            </a:r>
            <a:br>
              <a:rPr lang="en-US" sz="2200"/>
            </a:br>
            <a:br>
              <a:rPr lang="en-US" sz="2200"/>
            </a:br>
            <a:br>
              <a:rPr lang="en-US" sz="2200"/>
            </a:br>
            <a:br>
              <a:rPr lang="en-US" sz="2200"/>
            </a:br>
            <a:br>
              <a:rPr lang="en-US" sz="2200"/>
            </a:br>
            <a:br>
              <a:rPr lang="en-US" sz="2200"/>
            </a:br>
            <a:endParaRPr lang="en-US" sz="2200"/>
          </a:p>
        </p:txBody>
      </p:sp>
    </p:spTree>
    <p:extLst>
      <p:ext uri="{BB962C8B-B14F-4D97-AF65-F5344CB8AC3E}">
        <p14:creationId xmlns:p14="http://schemas.microsoft.com/office/powerpoint/2010/main" val="37495923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D120A3-26B6-4C63-BDA3-C7A2A5C0C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95298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81C860F-8913-43AA-BDA6-FDDAFD8F9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80093" cy="6858000"/>
          </a:xfrm>
        </p:spPr>
      </p:pic>
    </p:spTree>
    <p:extLst>
      <p:ext uri="{BB962C8B-B14F-4D97-AF65-F5344CB8AC3E}">
        <p14:creationId xmlns:p14="http://schemas.microsoft.com/office/powerpoint/2010/main" val="145853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E4E85E-9BB7-471C-B8C5-AD880D2D6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7952" cy="6858001"/>
          </a:xfrm>
        </p:spPr>
      </p:pic>
    </p:spTree>
    <p:extLst>
      <p:ext uri="{BB962C8B-B14F-4D97-AF65-F5344CB8AC3E}">
        <p14:creationId xmlns:p14="http://schemas.microsoft.com/office/powerpoint/2010/main" val="55678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29769011-6FBB-F843-B2EA-2876C2BE6108}"/>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2737B51-D5D1-4424-83E3-977D3AD8D585}"/>
              </a:ext>
            </a:extLst>
          </p:cNvPr>
          <p:cNvSpPr>
            <a:spLocks noGrp="1"/>
          </p:cNvSpPr>
          <p:nvPr>
            <p:ph type="title"/>
          </p:nvPr>
        </p:nvSpPr>
        <p:spPr>
          <a:xfrm>
            <a:off x="1484311" y="685800"/>
            <a:ext cx="10018713" cy="1752599"/>
          </a:xfrm>
        </p:spPr>
        <p:txBody>
          <a:bodyPr vert="horz" lIns="91440" tIns="45720" rIns="91440" bIns="45720" rtlCol="0" anchor="b">
            <a:normAutofit/>
          </a:bodyPr>
          <a:lstStyle/>
          <a:p>
            <a:pPr algn="l"/>
            <a:r>
              <a:rPr lang="en-US"/>
              <a:t>2013 GOVERNMENT SHUTDOWN</a:t>
            </a:r>
          </a:p>
        </p:txBody>
      </p:sp>
      <p:sp>
        <p:nvSpPr>
          <p:cNvPr id="28" name="Content Placeholder 2">
            <a:extLst>
              <a:ext uri="{FF2B5EF4-FFF2-40B4-BE49-F238E27FC236}">
                <a16:creationId xmlns:a16="http://schemas.microsoft.com/office/drawing/2014/main" id="{EB1FD028-FE84-9247-BD99-CEED7A0D44E6}"/>
              </a:ext>
            </a:extLst>
          </p:cNvPr>
          <p:cNvSpPr>
            <a:spLocks noGrp="1"/>
          </p:cNvSpPr>
          <p:nvPr>
            <p:ph idx="1"/>
          </p:nvPr>
        </p:nvSpPr>
        <p:spPr>
          <a:xfrm>
            <a:off x="1269402" y="2666999"/>
            <a:ext cx="10233621" cy="3124201"/>
          </a:xfrm>
        </p:spPr>
        <p:txBody>
          <a:bodyPr anchor="t">
            <a:normAutofit/>
          </a:bodyPr>
          <a:lstStyle/>
          <a:p>
            <a:r>
              <a:rPr lang="en-US" dirty="0"/>
              <a:t>In 2013, the federal government shutdown from October 1</a:t>
            </a:r>
            <a:r>
              <a:rPr lang="en-US" baseline="30000" dirty="0"/>
              <a:t>st</a:t>
            </a:r>
            <a:r>
              <a:rPr lang="en-US" dirty="0"/>
              <a:t> to October 17</a:t>
            </a:r>
            <a:r>
              <a:rPr lang="en-US" baseline="30000" dirty="0"/>
              <a:t>th</a:t>
            </a:r>
            <a:r>
              <a:rPr lang="en-US" dirty="0"/>
              <a:t>. </a:t>
            </a:r>
          </a:p>
          <a:p>
            <a:r>
              <a:rPr lang="en-US" dirty="0"/>
              <a:t>During the shutdown, approximately 800,000 federal employees were indefinitely furloughed, and another 1.3 million were required to report to work without known payment dates</a:t>
            </a:r>
            <a:r>
              <a:rPr lang="en-US"/>
              <a:t>. </a:t>
            </a:r>
          </a:p>
          <a:p>
            <a:r>
              <a:rPr lang="en-US" dirty="0"/>
              <a:t>The deadlock that shutdown the government was centered on the </a:t>
            </a:r>
            <a:r>
              <a:rPr lang="en-US" b="1" dirty="0"/>
              <a:t>Continuing Appropriations Resolution</a:t>
            </a:r>
            <a:r>
              <a:rPr lang="en-US" dirty="0"/>
              <a:t> which was passed by the House of Representatives on September 20, 2013.</a:t>
            </a:r>
            <a:endParaRPr lang="en-US"/>
          </a:p>
        </p:txBody>
      </p:sp>
    </p:spTree>
    <p:extLst>
      <p:ext uri="{BB962C8B-B14F-4D97-AF65-F5344CB8AC3E}">
        <p14:creationId xmlns:p14="http://schemas.microsoft.com/office/powerpoint/2010/main" val="34939535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3">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ndoor&#10;&#10;Description generated with very high confidence">
            <a:extLst>
              <a:ext uri="{FF2B5EF4-FFF2-40B4-BE49-F238E27FC236}">
                <a16:creationId xmlns:a16="http://schemas.microsoft.com/office/drawing/2014/main" id="{0C5FD2B2-8C13-4B06-ACB3-2F05CBC922EE}"/>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l="680" r="1043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6F979B-E748-4737-B7BA-BF7F082D1DDC}"/>
              </a:ext>
            </a:extLst>
          </p:cNvPr>
          <p:cNvSpPr>
            <a:spLocks noGrp="1"/>
          </p:cNvSpPr>
          <p:nvPr>
            <p:ph type="title"/>
          </p:nvPr>
        </p:nvSpPr>
        <p:spPr>
          <a:xfrm>
            <a:off x="1484311" y="685800"/>
            <a:ext cx="10018713" cy="1752599"/>
          </a:xfrm>
        </p:spPr>
        <p:txBody>
          <a:bodyPr anchor="b">
            <a:normAutofit/>
          </a:bodyPr>
          <a:lstStyle/>
          <a:p>
            <a:pPr algn="l"/>
            <a:r>
              <a:rPr lang="en-US" sz="5000" dirty="0"/>
              <a:t>IMMEDIATE QUESTIONS</a:t>
            </a:r>
          </a:p>
        </p:txBody>
      </p:sp>
      <p:sp>
        <p:nvSpPr>
          <p:cNvPr id="3" name="Content Placeholder 2">
            <a:extLst>
              <a:ext uri="{FF2B5EF4-FFF2-40B4-BE49-F238E27FC236}">
                <a16:creationId xmlns:a16="http://schemas.microsoft.com/office/drawing/2014/main" id="{C3FD1128-2A2F-4C8F-8A07-AE61010F4E0A}"/>
              </a:ext>
            </a:extLst>
          </p:cNvPr>
          <p:cNvSpPr>
            <a:spLocks noGrp="1"/>
          </p:cNvSpPr>
          <p:nvPr>
            <p:ph idx="1"/>
          </p:nvPr>
        </p:nvSpPr>
        <p:spPr>
          <a:xfrm>
            <a:off x="1269402" y="2666999"/>
            <a:ext cx="10233621" cy="3124201"/>
          </a:xfrm>
        </p:spPr>
        <p:txBody>
          <a:bodyPr anchor="t">
            <a:normAutofit fontScale="92500"/>
          </a:bodyPr>
          <a:lstStyle/>
          <a:p>
            <a:r>
              <a:rPr lang="en-US" sz="3500" dirty="0"/>
              <a:t>Does a government shutdown shape the market?</a:t>
            </a:r>
          </a:p>
          <a:p>
            <a:r>
              <a:rPr lang="en-US" sz="3500" dirty="0"/>
              <a:t>Does it have a lasting impact?</a:t>
            </a:r>
          </a:p>
          <a:p>
            <a:r>
              <a:rPr lang="en-US" sz="3500" dirty="0"/>
              <a:t>Can we pinpoint specific dates that have a significant effect on the market?</a:t>
            </a:r>
          </a:p>
          <a:p>
            <a:endParaRPr lang="en-US" dirty="0"/>
          </a:p>
        </p:txBody>
      </p:sp>
    </p:spTree>
    <p:extLst>
      <p:ext uri="{BB962C8B-B14F-4D97-AF65-F5344CB8AC3E}">
        <p14:creationId xmlns:p14="http://schemas.microsoft.com/office/powerpoint/2010/main" val="166695836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4" name="Group 53">
            <a:extLst>
              <a:ext uri="{FF2B5EF4-FFF2-40B4-BE49-F238E27FC236}">
                <a16:creationId xmlns:a16="http://schemas.microsoft.com/office/drawing/2014/main" id="{DD65B30C-427F-449E-B039-E288E85D8AF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5" name="Freeform 6">
              <a:extLst>
                <a:ext uri="{FF2B5EF4-FFF2-40B4-BE49-F238E27FC236}">
                  <a16:creationId xmlns:a16="http://schemas.microsoft.com/office/drawing/2014/main" id="{9F47D947-83F7-46E3-872B-0777122A0A2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60C7B45B-6634-46FA-862D-B86F1C3C5064}"/>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7" name="Freeform 8">
              <a:extLst>
                <a:ext uri="{FF2B5EF4-FFF2-40B4-BE49-F238E27FC236}">
                  <a16:creationId xmlns:a16="http://schemas.microsoft.com/office/drawing/2014/main" id="{C7504CC0-DD94-4ED9-ADC9-6FE7AEA33FF0}"/>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8" name="Freeform 9">
              <a:extLst>
                <a:ext uri="{FF2B5EF4-FFF2-40B4-BE49-F238E27FC236}">
                  <a16:creationId xmlns:a16="http://schemas.microsoft.com/office/drawing/2014/main" id="{64268326-B6DD-4E00-9788-6C319279AC7C}"/>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92C7B3DE-DB23-4AAC-B142-C803C0C0A154}"/>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1EEF04DC-4E0D-4127-A98D-EA81C3B2DE3D}"/>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2" name="Freeform: Shape 61">
            <a:extLst>
              <a:ext uri="{FF2B5EF4-FFF2-40B4-BE49-F238E27FC236}">
                <a16:creationId xmlns:a16="http://schemas.microsoft.com/office/drawing/2014/main" id="{084966D2-3C9B-4F47-8231-1DEC33D3BD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6510589-7A56-AE40-92BB-F2AB609D61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986215"/>
            <a:ext cx="8946872" cy="4876043"/>
          </a:xfrm>
          <a:prstGeom prst="rect">
            <a:avLst/>
          </a:prstGeom>
        </p:spPr>
      </p:pic>
    </p:spTree>
    <p:extLst>
      <p:ext uri="{BB962C8B-B14F-4D97-AF65-F5344CB8AC3E}">
        <p14:creationId xmlns:p14="http://schemas.microsoft.com/office/powerpoint/2010/main" val="3982709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0" name="Group 22">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4"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1" name="Group 30">
            <a:extLst>
              <a:ext uri="{FF2B5EF4-FFF2-40B4-BE49-F238E27FC236}">
                <a16:creationId xmlns:a16="http://schemas.microsoft.com/office/drawing/2014/main" id="{DD65B30C-427F-449E-B039-E288E85D8AF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9F47D947-83F7-46E3-872B-0777122A0A2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60C7B45B-6634-46FA-862D-B86F1C3C5064}"/>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C7504CC0-DD94-4ED9-ADC9-6FE7AEA33FF0}"/>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64268326-B6DD-4E00-9788-6C319279AC7C}"/>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92C7B3DE-DB23-4AAC-B142-C803C0C0A154}"/>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1EEF04DC-4E0D-4127-A98D-EA81C3B2DE3D}"/>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9" name="Freeform: Shape 38">
            <a:extLst>
              <a:ext uri="{FF2B5EF4-FFF2-40B4-BE49-F238E27FC236}">
                <a16:creationId xmlns:a16="http://schemas.microsoft.com/office/drawing/2014/main" id="{084966D2-3C9B-4F47-8231-1DEC33D3BD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a:extLst>
              <a:ext uri="{FF2B5EF4-FFF2-40B4-BE49-F238E27FC236}">
                <a16:creationId xmlns:a16="http://schemas.microsoft.com/office/drawing/2014/main" id="{BDD00395-AA73-B943-911A-D545874456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008582"/>
            <a:ext cx="8946872" cy="4831308"/>
          </a:xfrm>
          <a:prstGeom prst="rect">
            <a:avLst/>
          </a:prstGeom>
        </p:spPr>
      </p:pic>
    </p:spTree>
    <p:extLst>
      <p:ext uri="{BB962C8B-B14F-4D97-AF65-F5344CB8AC3E}">
        <p14:creationId xmlns:p14="http://schemas.microsoft.com/office/powerpoint/2010/main" val="325770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62">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6B02751-B229-49B6-816A-97DD222D50DD}"/>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7368" b="17633"/>
          <a:stretch/>
        </p:blipFill>
        <p:spPr>
          <a:xfrm>
            <a:off x="20" y="10"/>
            <a:ext cx="12191980" cy="6857990"/>
          </a:xfrm>
          <a:prstGeom prst="rect">
            <a:avLst/>
          </a:prstGeom>
        </p:spPr>
      </p:pic>
      <p:cxnSp>
        <p:nvCxnSpPr>
          <p:cNvPr id="82" name="Straight Connector 64">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2E10B6-B321-400E-8715-9BB015C87ECA}"/>
              </a:ext>
            </a:extLst>
          </p:cNvPr>
          <p:cNvSpPr>
            <a:spLocks noGrp="1"/>
          </p:cNvSpPr>
          <p:nvPr>
            <p:ph type="title"/>
          </p:nvPr>
        </p:nvSpPr>
        <p:spPr>
          <a:xfrm>
            <a:off x="643467" y="639099"/>
            <a:ext cx="3647493" cy="4965833"/>
          </a:xfrm>
        </p:spPr>
        <p:txBody>
          <a:bodyPr>
            <a:normAutofit/>
          </a:bodyPr>
          <a:lstStyle/>
          <a:p>
            <a:pPr algn="r"/>
            <a:r>
              <a:rPr lang="en-US" dirty="0"/>
              <a:t>LEARNING FROM THE MARKET THROUGH</a:t>
            </a:r>
            <a:br>
              <a:rPr lang="en-US" dirty="0"/>
            </a:br>
            <a:r>
              <a:rPr lang="en-US" dirty="0"/>
              <a:t>ANALYSIS</a:t>
            </a:r>
          </a:p>
        </p:txBody>
      </p:sp>
      <p:sp>
        <p:nvSpPr>
          <p:cNvPr id="3" name="Content Placeholder 2">
            <a:extLst>
              <a:ext uri="{FF2B5EF4-FFF2-40B4-BE49-F238E27FC236}">
                <a16:creationId xmlns:a16="http://schemas.microsoft.com/office/drawing/2014/main" id="{809C88E6-1959-41DF-8F2D-89E7C7C5FF99}"/>
              </a:ext>
            </a:extLst>
          </p:cNvPr>
          <p:cNvSpPr>
            <a:spLocks noGrp="1"/>
          </p:cNvSpPr>
          <p:nvPr>
            <p:ph idx="1"/>
          </p:nvPr>
        </p:nvSpPr>
        <p:spPr>
          <a:xfrm>
            <a:off x="4979938" y="639099"/>
            <a:ext cx="6591346" cy="4965833"/>
          </a:xfrm>
        </p:spPr>
        <p:txBody>
          <a:bodyPr>
            <a:normAutofit/>
          </a:bodyPr>
          <a:lstStyle/>
          <a:p>
            <a:r>
              <a:rPr lang="en-US" dirty="0"/>
              <a:t>Our project will attempt to uncover patterns and indicators in the stock market. </a:t>
            </a:r>
          </a:p>
          <a:p>
            <a:r>
              <a:rPr lang="en-US" dirty="0"/>
              <a:t>We will analyze a diverse group of publicly traded stocks after various major events. </a:t>
            </a:r>
          </a:p>
          <a:p>
            <a:r>
              <a:rPr lang="en-US" dirty="0"/>
              <a:t>Through data analysis and visualizations, we will examine each stock’s performance and search objectively for trends as the data permits.</a:t>
            </a:r>
          </a:p>
        </p:txBody>
      </p:sp>
    </p:spTree>
    <p:extLst>
      <p:ext uri="{BB962C8B-B14F-4D97-AF65-F5344CB8AC3E}">
        <p14:creationId xmlns:p14="http://schemas.microsoft.com/office/powerpoint/2010/main" val="249983906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1" name="Group 57">
            <a:extLst>
              <a:ext uri="{FF2B5EF4-FFF2-40B4-BE49-F238E27FC236}">
                <a16:creationId xmlns:a16="http://schemas.microsoft.com/office/drawing/2014/main" id="{3C97D866-0F77-45DF-8EB7-C3D116B328C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9" name="Freeform 6">
              <a:extLst>
                <a:ext uri="{FF2B5EF4-FFF2-40B4-BE49-F238E27FC236}">
                  <a16:creationId xmlns:a16="http://schemas.microsoft.com/office/drawing/2014/main" id="{4F9B1DE5-8736-46A8-986F-7D93EABD7827}"/>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0" name="Freeform 7">
              <a:extLst>
                <a:ext uri="{FF2B5EF4-FFF2-40B4-BE49-F238E27FC236}">
                  <a16:creationId xmlns:a16="http://schemas.microsoft.com/office/drawing/2014/main" id="{DEF5C121-2BFC-4684-A8AE-AAC74878E85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1" name="Freeform 8">
              <a:extLst>
                <a:ext uri="{FF2B5EF4-FFF2-40B4-BE49-F238E27FC236}">
                  <a16:creationId xmlns:a16="http://schemas.microsoft.com/office/drawing/2014/main" id="{8DDBAAB4-8BAF-4FAB-99AC-C59B579A0BB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2" name="Freeform 9">
              <a:extLst>
                <a:ext uri="{FF2B5EF4-FFF2-40B4-BE49-F238E27FC236}">
                  <a16:creationId xmlns:a16="http://schemas.microsoft.com/office/drawing/2014/main" id="{195B7BE3-689C-4566-858A-873632B1BC2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3" name="Freeform 10">
              <a:extLst>
                <a:ext uri="{FF2B5EF4-FFF2-40B4-BE49-F238E27FC236}">
                  <a16:creationId xmlns:a16="http://schemas.microsoft.com/office/drawing/2014/main" id="{5220C0B1-373C-427C-85C1-E40FC7A9D1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4" name="Freeform 11">
              <a:extLst>
                <a:ext uri="{FF2B5EF4-FFF2-40B4-BE49-F238E27FC236}">
                  <a16:creationId xmlns:a16="http://schemas.microsoft.com/office/drawing/2014/main" id="{66BCB563-408A-4114-85A8-266D3943E836}"/>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2" name="Rectangle 65">
            <a:extLst>
              <a:ext uri="{FF2B5EF4-FFF2-40B4-BE49-F238E27FC236}">
                <a16:creationId xmlns:a16="http://schemas.microsoft.com/office/drawing/2014/main" id="{FAEA7324-F923-4B13-B76B-5ADE4E5F16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6">
            <a:extLst>
              <a:ext uri="{FF2B5EF4-FFF2-40B4-BE49-F238E27FC236}">
                <a16:creationId xmlns:a16="http://schemas.microsoft.com/office/drawing/2014/main" id="{7F6590A3-E5CA-40AC-8C43-C2CD773F34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8930"/>
            <a:ext cx="5268911" cy="5565601"/>
          </a:xfrm>
          <a:prstGeom prst="roundRect">
            <a:avLst>
              <a:gd name="adj" fmla="val 4834"/>
            </a:avLst>
          </a:prstGeom>
          <a:solidFill>
            <a:srgbClr val="FFFFFF"/>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16">
            <a:extLst>
              <a:ext uri="{FF2B5EF4-FFF2-40B4-BE49-F238E27FC236}">
                <a16:creationId xmlns:a16="http://schemas.microsoft.com/office/drawing/2014/main" id="{3E2E4FF1-D476-4976-8DBF-5BC75A409D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214" y="648930"/>
            <a:ext cx="5268911" cy="5565601"/>
          </a:xfrm>
          <a:prstGeom prst="roundRect">
            <a:avLst>
              <a:gd name="adj" fmla="val 4834"/>
            </a:avLst>
          </a:prstGeom>
          <a:solidFill>
            <a:srgbClr val="FFFFFF"/>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B07BF97-75D8-104A-9374-BC7D001CDBE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0098" y="2161707"/>
            <a:ext cx="4614427" cy="2514861"/>
          </a:xfrm>
          <a:prstGeom prst="rect">
            <a:avLst/>
          </a:prstGeom>
        </p:spPr>
      </p:pic>
      <p:pic>
        <p:nvPicPr>
          <p:cNvPr id="21" name="Picture 20">
            <a:extLst>
              <a:ext uri="{FF2B5EF4-FFF2-40B4-BE49-F238E27FC236}">
                <a16:creationId xmlns:a16="http://schemas.microsoft.com/office/drawing/2014/main" id="{245D0DB0-0F82-3143-A3BD-82484844D66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555845" y="2179011"/>
            <a:ext cx="4614427" cy="2480253"/>
          </a:xfrm>
          <a:prstGeom prst="rect">
            <a:avLst/>
          </a:prstGeom>
        </p:spPr>
      </p:pic>
    </p:spTree>
    <p:extLst>
      <p:ext uri="{BB962C8B-B14F-4D97-AF65-F5344CB8AC3E}">
        <p14:creationId xmlns:p14="http://schemas.microsoft.com/office/powerpoint/2010/main" val="196756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D50411-EF3D-ED4D-AEDC-1810962C3710}"/>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1742DEB-D748-0847-BD1D-9AF1531B7FAE}"/>
              </a:ext>
            </a:extLst>
          </p:cNvPr>
          <p:cNvSpPr>
            <a:spLocks noGrp="1"/>
          </p:cNvSpPr>
          <p:nvPr>
            <p:ph type="title"/>
          </p:nvPr>
        </p:nvSpPr>
        <p:spPr>
          <a:xfrm>
            <a:off x="1484311" y="685800"/>
            <a:ext cx="10018713" cy="1752599"/>
          </a:xfrm>
        </p:spPr>
        <p:txBody>
          <a:bodyPr anchor="b">
            <a:normAutofit/>
          </a:bodyPr>
          <a:lstStyle/>
          <a:p>
            <a:pPr algn="l"/>
            <a:r>
              <a:rPr lang="en-US"/>
              <a:t>SUMMARY</a:t>
            </a:r>
          </a:p>
        </p:txBody>
      </p:sp>
      <p:sp>
        <p:nvSpPr>
          <p:cNvPr id="3" name="Content Placeholder 2">
            <a:extLst>
              <a:ext uri="{FF2B5EF4-FFF2-40B4-BE49-F238E27FC236}">
                <a16:creationId xmlns:a16="http://schemas.microsoft.com/office/drawing/2014/main" id="{AF128BE1-8F74-4244-A6B6-5FC89CA74D76}"/>
              </a:ext>
            </a:extLst>
          </p:cNvPr>
          <p:cNvSpPr>
            <a:spLocks noGrp="1"/>
          </p:cNvSpPr>
          <p:nvPr>
            <p:ph idx="1"/>
          </p:nvPr>
        </p:nvSpPr>
        <p:spPr>
          <a:xfrm>
            <a:off x="1269402" y="2666999"/>
            <a:ext cx="10233621" cy="3124201"/>
          </a:xfrm>
        </p:spPr>
        <p:txBody>
          <a:bodyPr anchor="t">
            <a:normAutofit/>
          </a:bodyPr>
          <a:lstStyle/>
          <a:p>
            <a:pPr>
              <a:lnSpc>
                <a:spcPct val="90000"/>
              </a:lnSpc>
            </a:pPr>
            <a:r>
              <a:rPr lang="en-US" sz="1700" dirty="0"/>
              <a:t>With the limited amount of information shown, there does appears to be a connection between the 2013 government shutdown and the examined stocks. </a:t>
            </a:r>
          </a:p>
          <a:p>
            <a:pPr>
              <a:lnSpc>
                <a:spcPct val="90000"/>
              </a:lnSpc>
            </a:pPr>
            <a:r>
              <a:rPr lang="en-US" sz="1700" dirty="0"/>
              <a:t>But when you look at the scope of the year, it’s hard to differentiate the government shutdown with the other highs and lows.</a:t>
            </a:r>
          </a:p>
          <a:p>
            <a:pPr>
              <a:lnSpc>
                <a:spcPct val="90000"/>
              </a:lnSpc>
            </a:pPr>
            <a:r>
              <a:rPr lang="en-US" sz="1700" dirty="0"/>
              <a:t>The shutdown was followed by an abnormally large rebound, is this a result of the shutdown or a coincidence?</a:t>
            </a:r>
          </a:p>
          <a:p>
            <a:pPr>
              <a:lnSpc>
                <a:spcPct val="90000"/>
              </a:lnSpc>
            </a:pPr>
            <a:r>
              <a:rPr lang="en-US" sz="1700" dirty="0"/>
              <a:t>It would be good to look at other shutdowns or near-shutdowns and see how they shaped the market. </a:t>
            </a:r>
          </a:p>
          <a:p>
            <a:pPr>
              <a:lnSpc>
                <a:spcPct val="90000"/>
              </a:lnSpc>
            </a:pPr>
            <a:r>
              <a:rPr lang="en-US" sz="1700" dirty="0"/>
              <a:t>Sentient analysis could be an interesting tool to examine news articles, to see how the media connected the markets to the information coming out of the federal government. </a:t>
            </a:r>
          </a:p>
          <a:p>
            <a:pPr>
              <a:lnSpc>
                <a:spcPct val="90000"/>
              </a:lnSpc>
            </a:pPr>
            <a:endParaRPr lang="en-US" sz="1700" dirty="0"/>
          </a:p>
        </p:txBody>
      </p:sp>
    </p:spTree>
    <p:extLst>
      <p:ext uri="{BB962C8B-B14F-4D97-AF65-F5344CB8AC3E}">
        <p14:creationId xmlns:p14="http://schemas.microsoft.com/office/powerpoint/2010/main" val="78546330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70644E2-8A48-484D-B9C9-97D902FD70D9}"/>
              </a:ext>
            </a:extLst>
          </p:cNvPr>
          <p:cNvPicPr>
            <a:picLocks noChangeAspect="1"/>
          </p:cNvPicPr>
          <p:nvPr/>
        </p:nvPicPr>
        <p:blipFill rotWithShape="1">
          <a:blip r:embed="rId3">
            <a:extLst>
              <a:ext uri="{28A0092B-C50C-407E-A947-70E740481C1C}">
                <a14:useLocalDpi xmlns:a14="http://schemas.microsoft.com/office/drawing/2010/main" val="0"/>
              </a:ext>
            </a:extLst>
          </a:blip>
          <a:srcRect l="22839" r="28832"/>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34" name="Group 25">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7"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08650F-0AE6-E040-82F5-87FBC579194C}"/>
              </a:ext>
            </a:extLst>
          </p:cNvPr>
          <p:cNvSpPr>
            <a:spLocks noGrp="1"/>
          </p:cNvSpPr>
          <p:nvPr>
            <p:ph type="title"/>
          </p:nvPr>
        </p:nvSpPr>
        <p:spPr>
          <a:xfrm>
            <a:off x="972080" y="685800"/>
            <a:ext cx="5260680" cy="1752599"/>
          </a:xfrm>
        </p:spPr>
        <p:txBody>
          <a:bodyPr vert="horz" lIns="91440" tIns="45720" rIns="91440" bIns="45720" rtlCol="0">
            <a:normAutofit/>
          </a:bodyPr>
          <a:lstStyle/>
          <a:p>
            <a:pPr algn="l"/>
            <a:r>
              <a:rPr lang="en-US" dirty="0"/>
              <a:t>HURICANE KATRINA AUGUST 23</a:t>
            </a:r>
            <a:r>
              <a:rPr lang="en-US" baseline="30000" dirty="0"/>
              <a:t>rd</a:t>
            </a:r>
            <a:r>
              <a:rPr lang="en-US" dirty="0"/>
              <a:t>, 2005</a:t>
            </a:r>
          </a:p>
        </p:txBody>
      </p:sp>
      <p:sp>
        <p:nvSpPr>
          <p:cNvPr id="17" name="Content Placeholder 2">
            <a:extLst>
              <a:ext uri="{FF2B5EF4-FFF2-40B4-BE49-F238E27FC236}">
                <a16:creationId xmlns:a16="http://schemas.microsoft.com/office/drawing/2014/main" id="{EFC1B084-5EC4-4E4F-B263-0AE060030F28}"/>
              </a:ext>
            </a:extLst>
          </p:cNvPr>
          <p:cNvSpPr>
            <a:spLocks noGrp="1"/>
          </p:cNvSpPr>
          <p:nvPr>
            <p:ph idx="1"/>
          </p:nvPr>
        </p:nvSpPr>
        <p:spPr>
          <a:xfrm>
            <a:off x="643468" y="2666999"/>
            <a:ext cx="5260680" cy="3124201"/>
          </a:xfrm>
        </p:spPr>
        <p:txBody>
          <a:bodyPr>
            <a:noAutofit/>
          </a:bodyPr>
          <a:lstStyle/>
          <a:p>
            <a:r>
              <a:rPr lang="en-US" sz="2800" dirty="0"/>
              <a:t>Can we measure the variance of an event’s effect across different stocks?</a:t>
            </a:r>
          </a:p>
          <a:p>
            <a:r>
              <a:rPr lang="en-US" sz="2800" dirty="0"/>
              <a:t>Is there a different pattern of recovery for each stock price in the time period following the event?</a:t>
            </a:r>
          </a:p>
        </p:txBody>
      </p:sp>
    </p:spTree>
    <p:extLst>
      <p:ext uri="{BB962C8B-B14F-4D97-AF65-F5344CB8AC3E}">
        <p14:creationId xmlns:p14="http://schemas.microsoft.com/office/powerpoint/2010/main" val="127798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8F94D66-27EC-4CB8-8226-D7F41C1618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 name="Freeform 6">
              <a:extLst>
                <a:ext uri="{FF2B5EF4-FFF2-40B4-BE49-F238E27FC236}">
                  <a16:creationId xmlns:a16="http://schemas.microsoft.com/office/drawing/2014/main" id="{1A53964C-7D93-4C48-A4A6-C4C2C393C59D}"/>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9C944EEC-539E-4389-8785-58E65D04E8DC}"/>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id="{7836EB7E-895C-4D68-B92E-312B371CBDBF}"/>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id="{0F29242B-8CE7-4636-B326-4BEE42EB6D6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a:extLst>
                <a:ext uri="{FF2B5EF4-FFF2-40B4-BE49-F238E27FC236}">
                  <a16:creationId xmlns:a16="http://schemas.microsoft.com/office/drawing/2014/main" id="{4D0B8E9A-7727-4AD9-974E-8815F0B20EB4}"/>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id="{1CD6C65C-71BE-4549-926A-1C1135FD06DF}"/>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Picture 6">
            <a:extLst>
              <a:ext uri="{FF2B5EF4-FFF2-40B4-BE49-F238E27FC236}">
                <a16:creationId xmlns:a16="http://schemas.microsoft.com/office/drawing/2014/main" id="{903EF01E-81D1-4F4B-ACA6-A645260567EB}"/>
              </a:ext>
            </a:extLst>
          </p:cNvPr>
          <p:cNvPicPr>
            <a:picLocks noChangeAspect="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6999" b="3001"/>
          <a:stretch/>
        </p:blipFill>
        <p:spPr>
          <a:xfrm>
            <a:off x="20" y="10"/>
            <a:ext cx="12191980" cy="6857990"/>
          </a:xfrm>
          <a:prstGeom prst="rect">
            <a:avLst/>
          </a:prstGeom>
        </p:spPr>
      </p:pic>
      <p:grpSp>
        <p:nvGrpSpPr>
          <p:cNvPr id="20" name="Group 19">
            <a:extLst>
              <a:ext uri="{FF2B5EF4-FFF2-40B4-BE49-F238E27FC236}">
                <a16:creationId xmlns:a16="http://schemas.microsoft.com/office/drawing/2014/main" id="{503816F2-40D5-4C23-AF57-063E3923610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1" name="Freeform 6">
              <a:extLst>
                <a:ext uri="{FF2B5EF4-FFF2-40B4-BE49-F238E27FC236}">
                  <a16:creationId xmlns:a16="http://schemas.microsoft.com/office/drawing/2014/main" id="{DBF222D0-66E9-48F8-B249-75AF858DFD1E}"/>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2" name="Freeform 7">
              <a:extLst>
                <a:ext uri="{FF2B5EF4-FFF2-40B4-BE49-F238E27FC236}">
                  <a16:creationId xmlns:a16="http://schemas.microsoft.com/office/drawing/2014/main" id="{5312FABD-B1AF-4E20-A8BF-0A6F0C42C8BE}"/>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E6E2E6E5-F3C0-4B1A-8CEF-1F057A280403}"/>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id="{850A45DB-9259-4551-88A8-0D3D3E4FD460}"/>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615A3848-AC67-4C67-A516-2823179F071D}"/>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13BA5F40-CE6A-44DD-BBCE-EA36A12F39AC}"/>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24CEF7E-0D2D-485B-9A6E-E3241CE8C60E}"/>
              </a:ext>
            </a:extLst>
          </p:cNvPr>
          <p:cNvSpPr>
            <a:spLocks noGrp="1"/>
          </p:cNvSpPr>
          <p:nvPr>
            <p:ph type="title"/>
          </p:nvPr>
        </p:nvSpPr>
        <p:spPr>
          <a:xfrm>
            <a:off x="3140004" y="592297"/>
            <a:ext cx="8574622" cy="1218142"/>
          </a:xfrm>
        </p:spPr>
        <p:txBody>
          <a:bodyPr vert="horz" lIns="91440" tIns="45720" rIns="91440" bIns="45720" rtlCol="0" anchor="b">
            <a:normAutofit/>
          </a:bodyPr>
          <a:lstStyle/>
          <a:p>
            <a:r>
              <a:rPr lang="en-US" sz="6000" dirty="0"/>
              <a:t>SENTIMENT ANALYSIS</a:t>
            </a:r>
          </a:p>
        </p:txBody>
      </p:sp>
      <p:pic>
        <p:nvPicPr>
          <p:cNvPr id="31" name="Picture 30">
            <a:extLst>
              <a:ext uri="{FF2B5EF4-FFF2-40B4-BE49-F238E27FC236}">
                <a16:creationId xmlns:a16="http://schemas.microsoft.com/office/drawing/2014/main" id="{DCAE5FCB-C1E9-9D41-AC4B-E52D3B59A309}"/>
              </a:ext>
            </a:extLst>
          </p:cNvPr>
          <p:cNvPicPr>
            <a:picLocks noChangeAspect="1"/>
          </p:cNvPicPr>
          <p:nvPr/>
        </p:nvPicPr>
        <p:blipFill>
          <a:blip r:embed="rId4"/>
          <a:stretch>
            <a:fillRect/>
          </a:stretch>
        </p:blipFill>
        <p:spPr>
          <a:xfrm>
            <a:off x="4019356" y="2120152"/>
            <a:ext cx="6815919" cy="1314538"/>
          </a:xfrm>
          <a:prstGeom prst="rect">
            <a:avLst/>
          </a:prstGeom>
        </p:spPr>
      </p:pic>
      <p:pic>
        <p:nvPicPr>
          <p:cNvPr id="33" name="Picture 32">
            <a:extLst>
              <a:ext uri="{FF2B5EF4-FFF2-40B4-BE49-F238E27FC236}">
                <a16:creationId xmlns:a16="http://schemas.microsoft.com/office/drawing/2014/main" id="{875DE653-DB97-2E47-9BB0-452004ADE639}"/>
              </a:ext>
            </a:extLst>
          </p:cNvPr>
          <p:cNvPicPr>
            <a:picLocks noChangeAspect="1"/>
          </p:cNvPicPr>
          <p:nvPr/>
        </p:nvPicPr>
        <p:blipFill>
          <a:blip r:embed="rId5"/>
          <a:stretch>
            <a:fillRect/>
          </a:stretch>
        </p:blipFill>
        <p:spPr>
          <a:xfrm>
            <a:off x="4057063" y="4000530"/>
            <a:ext cx="6815919" cy="1219306"/>
          </a:xfrm>
          <a:prstGeom prst="rect">
            <a:avLst/>
          </a:prstGeom>
        </p:spPr>
      </p:pic>
    </p:spTree>
    <p:extLst>
      <p:ext uri="{BB962C8B-B14F-4D97-AF65-F5344CB8AC3E}">
        <p14:creationId xmlns:p14="http://schemas.microsoft.com/office/powerpoint/2010/main" val="311286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B1E98-CE87-42E6-BDCD-61D9C2CDA15D}"/>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303946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3BC88A-B3DD-4197-8C53-C11315BDA339}"/>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112039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6D121C-34C7-4BC7-8FE0-2183FE31E60E}"/>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2577233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6CA4EC59-B8A3-489A-9FB4-AA0699200E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stack of flyers on a table&#10;&#10;Description generated with high confidence">
            <a:extLst>
              <a:ext uri="{FF2B5EF4-FFF2-40B4-BE49-F238E27FC236}">
                <a16:creationId xmlns:a16="http://schemas.microsoft.com/office/drawing/2014/main" id="{E23149C3-E6CE-4D75-A5F9-43F2635A7924}"/>
              </a:ext>
            </a:extLst>
          </p:cNvPr>
          <p:cNvPicPr>
            <a:picLocks noChangeAspect="1"/>
          </p:cNvPicPr>
          <p:nvPr/>
        </p:nvPicPr>
        <p:blipFill rotWithShape="1">
          <a:blip r:embed="rId4">
            <a:extLst>
              <a:ext uri="{28A0092B-C50C-407E-A947-70E740481C1C}">
                <a14:useLocalDpi xmlns:a14="http://schemas.microsoft.com/office/drawing/2010/main" val="0"/>
              </a:ext>
            </a:extLst>
          </a:blip>
          <a:srcRect t="9644" b="15356"/>
          <a:stretch/>
        </p:blipFill>
        <p:spPr>
          <a:xfrm>
            <a:off x="20" y="10"/>
            <a:ext cx="12191980" cy="6857990"/>
          </a:xfrm>
          <a:prstGeom prst="rect">
            <a:avLst/>
          </a:prstGeom>
        </p:spPr>
      </p:pic>
      <p:sp>
        <p:nvSpPr>
          <p:cNvPr id="55" name="Freeform 15">
            <a:extLst>
              <a:ext uri="{FF2B5EF4-FFF2-40B4-BE49-F238E27FC236}">
                <a16:creationId xmlns:a16="http://schemas.microsoft.com/office/drawing/2014/main" id="{1143E968-E203-496D-A1AD-2EA10AB3E7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45">
            <a:extLst>
              <a:ext uri="{FF2B5EF4-FFF2-40B4-BE49-F238E27FC236}">
                <a16:creationId xmlns:a16="http://schemas.microsoft.com/office/drawing/2014/main" id="{FBB3444A-472E-400E-81D0-7CCDEEECC9C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47" name="Freeform 6">
              <a:extLst>
                <a:ext uri="{FF2B5EF4-FFF2-40B4-BE49-F238E27FC236}">
                  <a16:creationId xmlns:a16="http://schemas.microsoft.com/office/drawing/2014/main" id="{B7E64D84-2392-46A1-99D2-C8FC063F9AAA}"/>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89352A95-1C82-4A0D-9B20-8AC7280C7AF2}"/>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81B60E48-D617-4CF1-8900-497D4914242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BFF6C14F-3347-46BB-A317-C1C12263E80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CDD86299-6737-471C-98C5-872BDC68108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60C6C46B-7841-473B-AC3A-9A69908AB6E9}"/>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35D519F-B52D-4412-9B30-0B84E16F3A5B}"/>
              </a:ext>
            </a:extLst>
          </p:cNvPr>
          <p:cNvSpPr>
            <a:spLocks noGrp="1"/>
          </p:cNvSpPr>
          <p:nvPr>
            <p:ph type="title"/>
          </p:nvPr>
        </p:nvSpPr>
        <p:spPr>
          <a:xfrm>
            <a:off x="3784600" y="634999"/>
            <a:ext cx="7535333" cy="1413933"/>
          </a:xfrm>
        </p:spPr>
        <p:txBody>
          <a:bodyPr>
            <a:normAutofit/>
          </a:bodyPr>
          <a:lstStyle/>
          <a:p>
            <a:r>
              <a:rPr lang="en-US" dirty="0">
                <a:solidFill>
                  <a:schemeClr val="bg1"/>
                </a:solidFill>
              </a:rPr>
              <a:t>BUT WHAT IF I HAD MORE TIME!?</a:t>
            </a:r>
          </a:p>
        </p:txBody>
      </p:sp>
      <p:sp>
        <p:nvSpPr>
          <p:cNvPr id="3" name="Content Placeholder 2">
            <a:extLst>
              <a:ext uri="{FF2B5EF4-FFF2-40B4-BE49-F238E27FC236}">
                <a16:creationId xmlns:a16="http://schemas.microsoft.com/office/drawing/2014/main" id="{7C691594-C4C4-416F-8190-D01B64F1CAA7}"/>
              </a:ext>
            </a:extLst>
          </p:cNvPr>
          <p:cNvSpPr>
            <a:spLocks noGrp="1"/>
          </p:cNvSpPr>
          <p:nvPr>
            <p:ph idx="1"/>
          </p:nvPr>
        </p:nvSpPr>
        <p:spPr>
          <a:xfrm>
            <a:off x="3970867" y="2048933"/>
            <a:ext cx="7532156" cy="3742267"/>
          </a:xfrm>
        </p:spPr>
        <p:txBody>
          <a:bodyPr>
            <a:normAutofit/>
          </a:bodyPr>
          <a:lstStyle/>
          <a:p>
            <a:r>
              <a:rPr lang="en-US" dirty="0">
                <a:solidFill>
                  <a:schemeClr val="bg1"/>
                </a:solidFill>
              </a:rPr>
              <a:t>Analyze a similar event from a different time period. Comparable results would provide a degree of validation of current observations.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26732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F4259689-46DB-403F-B159-F38EB309BADF}"/>
              </a:ext>
            </a:extLst>
          </p:cNvPr>
          <p:cNvPicPr>
            <a:picLocks noChangeAspect="1"/>
          </p:cNvPicPr>
          <p:nvPr/>
        </p:nvPicPr>
        <p:blipFill rotWithShape="1">
          <a:blip r:embed="rId3">
            <a:extLst>
              <a:ext uri="{28A0092B-C50C-407E-A947-70E740481C1C}">
                <a14:useLocalDpi xmlns:a14="http://schemas.microsoft.com/office/drawing/2010/main" val="0"/>
              </a:ext>
            </a:extLst>
          </a:blip>
          <a:srcRect t="671" r="1" b="1"/>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 name="Group 14">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74DFB42-6F7B-47F9-960B-CAAEE369B050}"/>
              </a:ext>
            </a:extLst>
          </p:cNvPr>
          <p:cNvSpPr>
            <a:spLocks noGrp="1"/>
          </p:cNvSpPr>
          <p:nvPr>
            <p:ph type="title"/>
          </p:nvPr>
        </p:nvSpPr>
        <p:spPr>
          <a:xfrm>
            <a:off x="972079" y="2183295"/>
            <a:ext cx="5260680" cy="1752599"/>
          </a:xfrm>
        </p:spPr>
        <p:txBody>
          <a:bodyPr>
            <a:normAutofit/>
          </a:bodyPr>
          <a:lstStyle/>
          <a:p>
            <a:pPr algn="l"/>
            <a:r>
              <a:rPr lang="en-US" dirty="0"/>
              <a:t>ANY QUESTIONS?</a:t>
            </a:r>
          </a:p>
        </p:txBody>
      </p:sp>
      <p:pic>
        <p:nvPicPr>
          <p:cNvPr id="6" name="Content Placeholder 5" descr="A close up of a logo&#10;&#10;Description generated with high confidence">
            <a:extLst>
              <a:ext uri="{FF2B5EF4-FFF2-40B4-BE49-F238E27FC236}">
                <a16:creationId xmlns:a16="http://schemas.microsoft.com/office/drawing/2014/main" id="{B1B8632D-0676-498B-9195-2F3B6B7118C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79464" y="419238"/>
            <a:ext cx="2012536" cy="2012536"/>
          </a:xfrm>
        </p:spPr>
      </p:pic>
    </p:spTree>
    <p:extLst>
      <p:ext uri="{BB962C8B-B14F-4D97-AF65-F5344CB8AC3E}">
        <p14:creationId xmlns:p14="http://schemas.microsoft.com/office/powerpoint/2010/main" val="52859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60">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Content Placeholder 6">
            <a:extLst>
              <a:ext uri="{FF2B5EF4-FFF2-40B4-BE49-F238E27FC236}">
                <a16:creationId xmlns:a16="http://schemas.microsoft.com/office/drawing/2014/main" id="{69221BE6-5452-4F83-97BD-D67E51C7B14B}"/>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9828" b="5267"/>
          <a:stretch/>
        </p:blipFill>
        <p:spPr>
          <a:xfrm>
            <a:off x="20" y="10"/>
            <a:ext cx="12191980" cy="6857990"/>
          </a:xfrm>
          <a:prstGeom prst="rect">
            <a:avLst/>
          </a:prstGeom>
        </p:spPr>
      </p:pic>
      <p:cxnSp>
        <p:nvCxnSpPr>
          <p:cNvPr id="75" name="Straight Connector 62">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B3866F-FD30-4645-ACAF-458073BFB4D2}"/>
              </a:ext>
            </a:extLst>
          </p:cNvPr>
          <p:cNvSpPr>
            <a:spLocks noGrp="1"/>
          </p:cNvSpPr>
          <p:nvPr>
            <p:ph type="title"/>
          </p:nvPr>
        </p:nvSpPr>
        <p:spPr>
          <a:xfrm>
            <a:off x="643467" y="639099"/>
            <a:ext cx="3647493" cy="4965833"/>
          </a:xfrm>
        </p:spPr>
        <p:txBody>
          <a:bodyPr>
            <a:normAutofit/>
          </a:bodyPr>
          <a:lstStyle/>
          <a:p>
            <a:pPr algn="r"/>
            <a:r>
              <a:rPr lang="en-US" dirty="0"/>
              <a:t>WHAT WE LEARNED</a:t>
            </a:r>
          </a:p>
        </p:txBody>
      </p:sp>
      <p:sp>
        <p:nvSpPr>
          <p:cNvPr id="56" name="Content Placeholder 11"/>
          <p:cNvSpPr>
            <a:spLocks noGrp="1"/>
          </p:cNvSpPr>
          <p:nvPr>
            <p:ph idx="1"/>
          </p:nvPr>
        </p:nvSpPr>
        <p:spPr>
          <a:xfrm>
            <a:off x="4979938" y="639099"/>
            <a:ext cx="6591346" cy="4965833"/>
          </a:xfrm>
        </p:spPr>
        <p:txBody>
          <a:bodyPr>
            <a:normAutofit/>
          </a:bodyPr>
          <a:lstStyle/>
          <a:p>
            <a:r>
              <a:rPr lang="en-US" dirty="0"/>
              <a:t>Teamwork makes the dream work.</a:t>
            </a:r>
          </a:p>
        </p:txBody>
      </p:sp>
    </p:spTree>
    <p:extLst>
      <p:ext uri="{BB962C8B-B14F-4D97-AF65-F5344CB8AC3E}">
        <p14:creationId xmlns:p14="http://schemas.microsoft.com/office/powerpoint/2010/main" val="5839017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87AA8A-C6DF-B143-B7D3-8A011E32BFFA}"/>
              </a:ext>
            </a:extLst>
          </p:cNvPr>
          <p:cNvPicPr>
            <a:picLocks noChangeAspect="1"/>
          </p:cNvPicPr>
          <p:nvPr/>
        </p:nvPicPr>
        <p:blipFill rotWithShape="1">
          <a:blip r:embed="rId3">
            <a:extLst>
              <a:ext uri="{28A0092B-C50C-407E-A947-70E740481C1C}">
                <a14:useLocalDpi xmlns:a14="http://schemas.microsoft.com/office/drawing/2010/main" val="0"/>
              </a:ext>
            </a:extLst>
          </a:blip>
          <a:srcRect l="929"/>
          <a:stretch/>
        </p:blipFill>
        <p:spPr>
          <a:xfrm>
            <a:off x="20" y="10"/>
            <a:ext cx="12191980" cy="6857990"/>
          </a:xfrm>
          <a:prstGeom prst="rect">
            <a:avLst/>
          </a:prstGeom>
        </p:spPr>
      </p:pic>
      <p:sp>
        <p:nvSpPr>
          <p:cNvPr id="35" name="Freeform 15">
            <a:extLst>
              <a:ext uri="{FF2B5EF4-FFF2-40B4-BE49-F238E27FC236}">
                <a16:creationId xmlns:a16="http://schemas.microsoft.com/office/drawing/2014/main" id="{AAAE29C6-F6DD-4D29-805A-6C214EA9C0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8"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DBCBF30-79D1-41BC-9907-6595990239C1}"/>
              </a:ext>
            </a:extLst>
          </p:cNvPr>
          <p:cNvSpPr>
            <a:spLocks noGrp="1"/>
          </p:cNvSpPr>
          <p:nvPr>
            <p:ph type="title"/>
          </p:nvPr>
        </p:nvSpPr>
        <p:spPr>
          <a:xfrm>
            <a:off x="685800" y="685800"/>
            <a:ext cx="7391400" cy="1176867"/>
          </a:xfrm>
        </p:spPr>
        <p:txBody>
          <a:bodyPr>
            <a:normAutofit/>
          </a:bodyPr>
          <a:lstStyle/>
          <a:p>
            <a:r>
              <a:rPr lang="en-US">
                <a:solidFill>
                  <a:schemeClr val="bg1"/>
                </a:solidFill>
              </a:rPr>
              <a:t>DATA CLEANUP &amp; EXPLORATION</a:t>
            </a:r>
          </a:p>
        </p:txBody>
      </p:sp>
      <p:sp>
        <p:nvSpPr>
          <p:cNvPr id="3" name="Content Placeholder 2">
            <a:extLst>
              <a:ext uri="{FF2B5EF4-FFF2-40B4-BE49-F238E27FC236}">
                <a16:creationId xmlns:a16="http://schemas.microsoft.com/office/drawing/2014/main" id="{67192D9A-1FD0-4AD9-9A17-327795EF09DB}"/>
              </a:ext>
            </a:extLst>
          </p:cNvPr>
          <p:cNvSpPr>
            <a:spLocks noGrp="1"/>
          </p:cNvSpPr>
          <p:nvPr>
            <p:ph idx="1"/>
          </p:nvPr>
        </p:nvSpPr>
        <p:spPr>
          <a:xfrm>
            <a:off x="685799" y="1888067"/>
            <a:ext cx="7391401" cy="3970866"/>
          </a:xfrm>
        </p:spPr>
        <p:txBody>
          <a:bodyPr>
            <a:normAutofit/>
          </a:bodyPr>
          <a:lstStyle/>
          <a:p>
            <a:pPr lvl="0">
              <a:lnSpc>
                <a:spcPct val="90000"/>
              </a:lnSpc>
            </a:pPr>
            <a:r>
              <a:rPr lang="en-US" sz="2100" dirty="0">
                <a:solidFill>
                  <a:schemeClr val="bg1"/>
                </a:solidFill>
              </a:rPr>
              <a:t>Data was obtained from a standardized historical stock library.</a:t>
            </a:r>
          </a:p>
          <a:p>
            <a:pPr lvl="0">
              <a:lnSpc>
                <a:spcPct val="90000"/>
              </a:lnSpc>
            </a:pPr>
            <a:r>
              <a:rPr lang="en-US" sz="2100" dirty="0">
                <a:solidFill>
                  <a:schemeClr val="bg1"/>
                </a:solidFill>
              </a:rPr>
              <a:t>Data obtained in the format of open-high-low-close-volume.</a:t>
            </a:r>
          </a:p>
          <a:p>
            <a:pPr lvl="0">
              <a:lnSpc>
                <a:spcPct val="90000"/>
              </a:lnSpc>
            </a:pPr>
            <a:r>
              <a:rPr lang="en-US" sz="2100" dirty="0">
                <a:solidFill>
                  <a:schemeClr val="bg1"/>
                </a:solidFill>
              </a:rPr>
              <a:t>Only cleanup required was the conversion of the date from string to </a:t>
            </a:r>
            <a:r>
              <a:rPr lang="en-US" sz="2100" dirty="0" err="1">
                <a:solidFill>
                  <a:schemeClr val="bg1"/>
                </a:solidFill>
              </a:rPr>
              <a:t>datetime</a:t>
            </a:r>
            <a:r>
              <a:rPr lang="en-US" sz="2100" dirty="0">
                <a:solidFill>
                  <a:schemeClr val="bg1"/>
                </a:solidFill>
              </a:rPr>
              <a:t> format. This was accomplished in Pandas.</a:t>
            </a:r>
          </a:p>
          <a:p>
            <a:pPr lvl="0">
              <a:lnSpc>
                <a:spcPct val="90000"/>
              </a:lnSpc>
            </a:pPr>
            <a:r>
              <a:rPr lang="en-US" sz="2100" dirty="0">
                <a:solidFill>
                  <a:schemeClr val="bg1"/>
                </a:solidFill>
              </a:rPr>
              <a:t>One interesting problem we encountered was the price scale when plotting a stock versus the stock index such as the Dow Jones. The stock was in the &lt;$100 range while the Dow may have been in the $11,000 range. </a:t>
            </a:r>
          </a:p>
          <a:p>
            <a:pPr lvl="0">
              <a:lnSpc>
                <a:spcPct val="90000"/>
              </a:lnSpc>
            </a:pPr>
            <a:r>
              <a:rPr lang="en-US" sz="2100" dirty="0">
                <a:solidFill>
                  <a:schemeClr val="bg1"/>
                </a:solidFill>
              </a:rPr>
              <a:t>The insights that we discovered will be discussed with each event.</a:t>
            </a:r>
          </a:p>
        </p:txBody>
      </p:sp>
    </p:spTree>
    <p:extLst>
      <p:ext uri="{BB962C8B-B14F-4D97-AF65-F5344CB8AC3E}">
        <p14:creationId xmlns:p14="http://schemas.microsoft.com/office/powerpoint/2010/main" val="315115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1264DF-90E7-1143-9B6F-5D9EFCC4CA0B}"/>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5164" r="1128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49DFC63-81D2-5544-A4A1-C53FD75E82B1}"/>
              </a:ext>
            </a:extLst>
          </p:cNvPr>
          <p:cNvSpPr>
            <a:spLocks noGrp="1"/>
          </p:cNvSpPr>
          <p:nvPr>
            <p:ph type="title"/>
          </p:nvPr>
        </p:nvSpPr>
        <p:spPr>
          <a:xfrm>
            <a:off x="1484311" y="685800"/>
            <a:ext cx="10018713" cy="1752599"/>
          </a:xfrm>
        </p:spPr>
        <p:txBody>
          <a:bodyPr anchor="b">
            <a:normAutofit/>
          </a:bodyPr>
          <a:lstStyle/>
          <a:p>
            <a:pPr algn="l"/>
            <a:r>
              <a:rPr lang="en-US" dirty="0"/>
              <a:t>DOT-COM BUBBLE/BUST</a:t>
            </a:r>
            <a:br>
              <a:rPr lang="en-US" dirty="0"/>
            </a:br>
            <a:r>
              <a:rPr lang="en-US" sz="3200" dirty="0"/>
              <a:t>March 13</a:t>
            </a:r>
            <a:r>
              <a:rPr lang="en-US" sz="3200" baseline="30000" dirty="0"/>
              <a:t>th</a:t>
            </a:r>
            <a:r>
              <a:rPr lang="en-US" sz="3200" dirty="0"/>
              <a:t>, 2000</a:t>
            </a:r>
          </a:p>
        </p:txBody>
      </p:sp>
      <p:sp>
        <p:nvSpPr>
          <p:cNvPr id="3" name="Content Placeholder 2">
            <a:extLst>
              <a:ext uri="{FF2B5EF4-FFF2-40B4-BE49-F238E27FC236}">
                <a16:creationId xmlns:a16="http://schemas.microsoft.com/office/drawing/2014/main" id="{F6069849-7F69-EF48-B096-3252FE38CB7B}"/>
              </a:ext>
            </a:extLst>
          </p:cNvPr>
          <p:cNvSpPr>
            <a:spLocks noGrp="1"/>
          </p:cNvSpPr>
          <p:nvPr>
            <p:ph idx="1"/>
          </p:nvPr>
        </p:nvSpPr>
        <p:spPr>
          <a:xfrm>
            <a:off x="1269402" y="2666999"/>
            <a:ext cx="10233621" cy="3124201"/>
          </a:xfrm>
        </p:spPr>
        <p:txBody>
          <a:bodyPr anchor="t">
            <a:normAutofit/>
          </a:bodyPr>
          <a:lstStyle/>
          <a:p>
            <a:pPr>
              <a:lnSpc>
                <a:spcPct val="90000"/>
              </a:lnSpc>
            </a:pPr>
            <a:r>
              <a:rPr lang="en-US" sz="2200" b="1" dirty="0"/>
              <a:t>DEFINITION</a:t>
            </a:r>
            <a:r>
              <a:rPr lang="en-US" sz="2200" dirty="0"/>
              <a:t> of '</a:t>
            </a:r>
            <a:r>
              <a:rPr lang="en-US" sz="2200" b="1" dirty="0"/>
              <a:t>Bellwether Stock</a:t>
            </a:r>
            <a:r>
              <a:rPr lang="en-US" sz="2200" dirty="0"/>
              <a:t>' A </a:t>
            </a:r>
            <a:r>
              <a:rPr lang="en-US" sz="2200" b="1" dirty="0"/>
              <a:t>stock</a:t>
            </a:r>
            <a:r>
              <a:rPr lang="en-US" sz="2200" dirty="0"/>
              <a:t> that is believed to be a leading indicator of the direction of a sector, industry or market as a whole. </a:t>
            </a:r>
            <a:r>
              <a:rPr lang="en-US" sz="2200" b="1" dirty="0"/>
              <a:t>Bellwether stocks</a:t>
            </a:r>
            <a:r>
              <a:rPr lang="en-US" sz="2200" dirty="0"/>
              <a:t> are often used to determine the direction in which an industry or market is headed in the short term.</a:t>
            </a:r>
          </a:p>
          <a:p>
            <a:pPr>
              <a:lnSpc>
                <a:spcPct val="90000"/>
              </a:lnSpc>
            </a:pPr>
            <a:r>
              <a:rPr lang="en-US" sz="2200" dirty="0"/>
              <a:t>The dotcom bubble occurred in the late 1990s and was characterized by a rapid rise in equity markets fueled by investments in Internet-based companies. During the dotcom bubble, the value of equity markets grew exponentially, with the technology-dominated NASDAQ index rising from under 1,000 to more than 5,000 between 1995 and 2000.</a:t>
            </a:r>
          </a:p>
        </p:txBody>
      </p:sp>
    </p:spTree>
    <p:extLst>
      <p:ext uri="{BB962C8B-B14F-4D97-AF65-F5344CB8AC3E}">
        <p14:creationId xmlns:p14="http://schemas.microsoft.com/office/powerpoint/2010/main" val="27528479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81588B-13F3-4342-8A73-BEEDBC070AC5}"/>
              </a:ext>
            </a:extLst>
          </p:cNvPr>
          <p:cNvPicPr>
            <a:picLocks noChangeAspect="1"/>
          </p:cNvPicPr>
          <p:nvPr/>
        </p:nvPicPr>
        <p:blipFill rotWithShape="1">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rcRect/>
          <a:stretch/>
        </p:blipFill>
        <p:spPr>
          <a:xfrm>
            <a:off x="20" y="228610"/>
            <a:ext cx="12191980" cy="6857990"/>
          </a:xfrm>
          <a:prstGeom prst="rect">
            <a:avLst/>
          </a:prstGeom>
        </p:spPr>
      </p:pic>
      <p:cxnSp>
        <p:nvCxnSpPr>
          <p:cNvPr id="22" name="Straight Connector 11">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47E3A4-22DB-F242-9DC4-D8FA8E10D295}"/>
              </a:ext>
            </a:extLst>
          </p:cNvPr>
          <p:cNvSpPr>
            <a:spLocks noGrp="1"/>
          </p:cNvSpPr>
          <p:nvPr>
            <p:ph type="title"/>
          </p:nvPr>
        </p:nvSpPr>
        <p:spPr>
          <a:xfrm>
            <a:off x="643467" y="639099"/>
            <a:ext cx="3647493" cy="4965833"/>
          </a:xfrm>
        </p:spPr>
        <p:txBody>
          <a:bodyPr>
            <a:normAutofit/>
          </a:bodyPr>
          <a:lstStyle/>
          <a:p>
            <a:pPr algn="r"/>
            <a:r>
              <a:rPr lang="en-US" b="1" dirty="0"/>
              <a:t>Wall Street’s Record Century</a:t>
            </a:r>
            <a:endParaRPr lang="en-US" dirty="0"/>
          </a:p>
        </p:txBody>
      </p:sp>
      <p:sp>
        <p:nvSpPr>
          <p:cNvPr id="3" name="Content Placeholder 2">
            <a:extLst>
              <a:ext uri="{FF2B5EF4-FFF2-40B4-BE49-F238E27FC236}">
                <a16:creationId xmlns:a16="http://schemas.microsoft.com/office/drawing/2014/main" id="{0DE7D7D2-417D-3142-B779-46FBD6BCBB39}"/>
              </a:ext>
            </a:extLst>
          </p:cNvPr>
          <p:cNvSpPr>
            <a:spLocks noGrp="1"/>
          </p:cNvSpPr>
          <p:nvPr>
            <p:ph idx="1"/>
          </p:nvPr>
        </p:nvSpPr>
        <p:spPr>
          <a:xfrm>
            <a:off x="4979938" y="639099"/>
            <a:ext cx="6591346" cy="4965833"/>
          </a:xfrm>
        </p:spPr>
        <p:txBody>
          <a:bodyPr>
            <a:normAutofit/>
          </a:bodyPr>
          <a:lstStyle/>
          <a:p>
            <a:pPr marL="0" indent="0">
              <a:lnSpc>
                <a:spcPct val="90000"/>
              </a:lnSpc>
              <a:buNone/>
            </a:pPr>
            <a:r>
              <a:rPr lang="en-US" sz="1700" dirty="0"/>
              <a:t>December 31, 1999: 6:33 p.m. ET </a:t>
            </a:r>
            <a:br>
              <a:rPr lang="en-US" sz="1700" dirty="0"/>
            </a:br>
            <a:r>
              <a:rPr lang="en-US" sz="1700" dirty="0"/>
              <a:t>Dow, Nasdaq, S&amp;P cap phenomenal year, decade at all-time highs </a:t>
            </a:r>
            <a:br>
              <a:rPr lang="en-US" sz="1700" dirty="0"/>
            </a:br>
            <a:r>
              <a:rPr lang="en-US" sz="1700" dirty="0"/>
              <a:t>By Staff Writer Jill </a:t>
            </a:r>
            <a:r>
              <a:rPr lang="en-US" sz="1700" dirty="0" err="1"/>
              <a:t>Bebar</a:t>
            </a:r>
            <a:endParaRPr lang="en-US" sz="1700" dirty="0"/>
          </a:p>
          <a:p>
            <a:pPr marL="0" indent="0">
              <a:lnSpc>
                <a:spcPct val="90000"/>
              </a:lnSpc>
              <a:buNone/>
            </a:pPr>
            <a:r>
              <a:rPr lang="en-US" sz="1700" dirty="0"/>
              <a:t> </a:t>
            </a:r>
          </a:p>
          <a:p>
            <a:pPr marL="0" indent="0">
              <a:lnSpc>
                <a:spcPct val="90000"/>
              </a:lnSpc>
              <a:buNone/>
            </a:pPr>
            <a:r>
              <a:rPr lang="en-US" sz="1700" dirty="0"/>
              <a:t>Practically anything with a "</a:t>
            </a:r>
            <a:r>
              <a:rPr lang="en-US" sz="1700" dirty="0" err="1"/>
              <a:t>dot.com</a:t>
            </a:r>
            <a:r>
              <a:rPr lang="en-US" sz="1700" dirty="0"/>
              <a:t>” at the end of its name could expect to see its stock price double, triple or quadruple in a few months, profit or no profit. And investors, eager to cash in, joined the party by the thousands, thanks in large measure to discount brokerage firms, mutual funds and online trading accounts.</a:t>
            </a:r>
          </a:p>
          <a:p>
            <a:pPr marL="0" indent="0">
              <a:lnSpc>
                <a:spcPct val="90000"/>
              </a:lnSpc>
              <a:buNone/>
            </a:pPr>
            <a:r>
              <a:rPr lang="en-US" sz="1700" dirty="0"/>
              <a:t>In taxis, restaurants and offices across America, people talk about stocks with the same passion as they talk about their favorite baseball team or the latest episode of a hot TV sitcom. Wall Street experts such as Abby Joseph Cohen, Ralph </a:t>
            </a:r>
            <a:r>
              <a:rPr lang="en-US" sz="1700" dirty="0" err="1"/>
              <a:t>Acampora</a:t>
            </a:r>
            <a:r>
              <a:rPr lang="en-US" sz="1700" dirty="0"/>
              <a:t> and Peter Lynch have become household names. And when Fed chairman Greenspan crosses a Washington street on the day of a crucial meeting on interest rates, all eyes turn to his briefcase for clues to the Fed’s next move.</a:t>
            </a:r>
          </a:p>
        </p:txBody>
      </p:sp>
    </p:spTree>
    <p:extLst>
      <p:ext uri="{BB962C8B-B14F-4D97-AF65-F5344CB8AC3E}">
        <p14:creationId xmlns:p14="http://schemas.microsoft.com/office/powerpoint/2010/main" val="20567515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F5F7-02EE-0048-BE9C-9AFE55500728}"/>
              </a:ext>
            </a:extLst>
          </p:cNvPr>
          <p:cNvSpPr>
            <a:spLocks noGrp="1"/>
          </p:cNvSpPr>
          <p:nvPr>
            <p:ph type="title"/>
          </p:nvPr>
        </p:nvSpPr>
        <p:spPr>
          <a:xfrm>
            <a:off x="2057132" y="0"/>
            <a:ext cx="10018713" cy="1752599"/>
          </a:xfrm>
        </p:spPr>
        <p:txBody>
          <a:bodyPr>
            <a:normAutofit/>
          </a:bodyPr>
          <a:lstStyle/>
          <a:p>
            <a:r>
              <a:rPr lang="en-US" sz="6000" dirty="0"/>
              <a:t>THE TIMELINE</a:t>
            </a:r>
          </a:p>
        </p:txBody>
      </p:sp>
      <p:graphicFrame>
        <p:nvGraphicFramePr>
          <p:cNvPr id="19" name="Table 18">
            <a:extLst>
              <a:ext uri="{FF2B5EF4-FFF2-40B4-BE49-F238E27FC236}">
                <a16:creationId xmlns:a16="http://schemas.microsoft.com/office/drawing/2014/main" id="{C2FEA9F9-8488-3449-B134-7D061DD5BB48}"/>
              </a:ext>
            </a:extLst>
          </p:cNvPr>
          <p:cNvGraphicFramePr>
            <a:graphicFrameLocks noGrp="1"/>
          </p:cNvGraphicFramePr>
          <p:nvPr>
            <p:extLst>
              <p:ext uri="{D42A27DB-BD31-4B8C-83A1-F6EECF244321}">
                <p14:modId xmlns:p14="http://schemas.microsoft.com/office/powerpoint/2010/main" val="2643885636"/>
              </p:ext>
            </p:extLst>
          </p:nvPr>
        </p:nvGraphicFramePr>
        <p:xfrm>
          <a:off x="3002489" y="1600199"/>
          <a:ext cx="8128000" cy="4983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42231015"/>
                    </a:ext>
                  </a:extLst>
                </a:gridCol>
                <a:gridCol w="4064000">
                  <a:extLst>
                    <a:ext uri="{9D8B030D-6E8A-4147-A177-3AD203B41FA5}">
                      <a16:colId xmlns:a16="http://schemas.microsoft.com/office/drawing/2014/main" val="2179015598"/>
                    </a:ext>
                  </a:extLst>
                </a:gridCol>
              </a:tblGrid>
              <a:tr h="0">
                <a:tc>
                  <a:txBody>
                    <a:bodyPr/>
                    <a:lstStyle/>
                    <a:p>
                      <a:r>
                        <a:rPr lang="en-US" dirty="0"/>
                        <a:t>DATE</a:t>
                      </a:r>
                    </a:p>
                  </a:txBody>
                  <a:tcPr/>
                </a:tc>
                <a:tc>
                  <a:txBody>
                    <a:bodyPr/>
                    <a:lstStyle/>
                    <a:p>
                      <a:r>
                        <a:rPr lang="en-US" dirty="0"/>
                        <a:t>EVENT</a:t>
                      </a:r>
                    </a:p>
                  </a:txBody>
                  <a:tcPr/>
                </a:tc>
                <a:extLst>
                  <a:ext uri="{0D108BD9-81ED-4DB2-BD59-A6C34878D82A}">
                    <a16:rowId xmlns:a16="http://schemas.microsoft.com/office/drawing/2014/main" val="1664204396"/>
                  </a:ext>
                </a:extLst>
              </a:tr>
              <a:tr h="370840">
                <a:tc>
                  <a:txBody>
                    <a:bodyPr/>
                    <a:lstStyle/>
                    <a:p>
                      <a:r>
                        <a:rPr lang="en-US" dirty="0"/>
                        <a:t>1994</a:t>
                      </a:r>
                    </a:p>
                  </a:txBody>
                  <a:tcPr/>
                </a:tc>
                <a:tc>
                  <a:txBody>
                    <a:bodyPr/>
                    <a:lstStyle/>
                    <a:p>
                      <a:r>
                        <a:rPr lang="en-US" dirty="0"/>
                        <a:t>Amazon Founded</a:t>
                      </a:r>
                    </a:p>
                  </a:txBody>
                  <a:tcPr/>
                </a:tc>
                <a:extLst>
                  <a:ext uri="{0D108BD9-81ED-4DB2-BD59-A6C34878D82A}">
                    <a16:rowId xmlns:a16="http://schemas.microsoft.com/office/drawing/2014/main" val="2219727348"/>
                  </a:ext>
                </a:extLst>
              </a:tr>
              <a:tr h="370840">
                <a:tc>
                  <a:txBody>
                    <a:bodyPr/>
                    <a:lstStyle/>
                    <a:p>
                      <a:r>
                        <a:rPr lang="en-US" dirty="0"/>
                        <a:t>1995</a:t>
                      </a:r>
                    </a:p>
                  </a:txBody>
                  <a:tcPr/>
                </a:tc>
                <a:tc>
                  <a:txBody>
                    <a:bodyPr/>
                    <a:lstStyle/>
                    <a:p>
                      <a:r>
                        <a:rPr lang="en-US" dirty="0"/>
                        <a:t>EBay Founded</a:t>
                      </a:r>
                    </a:p>
                  </a:txBody>
                  <a:tcPr/>
                </a:tc>
                <a:extLst>
                  <a:ext uri="{0D108BD9-81ED-4DB2-BD59-A6C34878D82A}">
                    <a16:rowId xmlns:a16="http://schemas.microsoft.com/office/drawing/2014/main" val="2360743085"/>
                  </a:ext>
                </a:extLst>
              </a:tr>
              <a:tr h="370840">
                <a:tc>
                  <a:txBody>
                    <a:bodyPr/>
                    <a:lstStyle/>
                    <a:p>
                      <a:r>
                        <a:rPr lang="en-US" dirty="0"/>
                        <a:t>1998</a:t>
                      </a:r>
                    </a:p>
                  </a:txBody>
                  <a:tcPr/>
                </a:tc>
                <a:tc>
                  <a:txBody>
                    <a:bodyPr/>
                    <a:lstStyle/>
                    <a:p>
                      <a:r>
                        <a:rPr lang="en-US" dirty="0" err="1"/>
                        <a:t>Pets.com</a:t>
                      </a:r>
                      <a:r>
                        <a:rPr lang="en-US" dirty="0"/>
                        <a:t> Founded</a:t>
                      </a:r>
                    </a:p>
                  </a:txBody>
                  <a:tcPr/>
                </a:tc>
                <a:extLst>
                  <a:ext uri="{0D108BD9-81ED-4DB2-BD59-A6C34878D82A}">
                    <a16:rowId xmlns:a16="http://schemas.microsoft.com/office/drawing/2014/main" val="4289930809"/>
                  </a:ext>
                </a:extLst>
              </a:tr>
              <a:tr h="370840">
                <a:tc>
                  <a:txBody>
                    <a:bodyPr/>
                    <a:lstStyle/>
                    <a:p>
                      <a:r>
                        <a:rPr lang="en-US" dirty="0"/>
                        <a:t>1999</a:t>
                      </a:r>
                    </a:p>
                  </a:txBody>
                  <a:tcPr/>
                </a:tc>
                <a:tc>
                  <a:txBody>
                    <a:bodyPr/>
                    <a:lstStyle/>
                    <a:p>
                      <a:r>
                        <a:rPr lang="en-US" dirty="0" err="1"/>
                        <a:t>Webvan</a:t>
                      </a:r>
                      <a:r>
                        <a:rPr lang="en-US" dirty="0"/>
                        <a:t> Founded</a:t>
                      </a:r>
                    </a:p>
                  </a:txBody>
                  <a:tcPr/>
                </a:tc>
                <a:extLst>
                  <a:ext uri="{0D108BD9-81ED-4DB2-BD59-A6C34878D82A}">
                    <a16:rowId xmlns:a16="http://schemas.microsoft.com/office/drawing/2014/main" val="3558035630"/>
                  </a:ext>
                </a:extLst>
              </a:tr>
              <a:tr h="370840">
                <a:tc>
                  <a:txBody>
                    <a:bodyPr/>
                    <a:lstStyle/>
                    <a:p>
                      <a:r>
                        <a:rPr lang="en-US" dirty="0"/>
                        <a:t>January 10</a:t>
                      </a:r>
                      <a:r>
                        <a:rPr lang="en-US" baseline="30000" dirty="0"/>
                        <a:t>th</a:t>
                      </a:r>
                      <a:r>
                        <a:rPr lang="en-US" dirty="0"/>
                        <a:t>, 2000</a:t>
                      </a:r>
                    </a:p>
                  </a:txBody>
                  <a:tcPr/>
                </a:tc>
                <a:tc>
                  <a:txBody>
                    <a:bodyPr/>
                    <a:lstStyle/>
                    <a:p>
                      <a:r>
                        <a:rPr lang="en-US" dirty="0"/>
                        <a:t>AOL merged with Time Warner</a:t>
                      </a:r>
                    </a:p>
                  </a:txBody>
                  <a:tcPr/>
                </a:tc>
                <a:extLst>
                  <a:ext uri="{0D108BD9-81ED-4DB2-BD59-A6C34878D82A}">
                    <a16:rowId xmlns:a16="http://schemas.microsoft.com/office/drawing/2014/main" val="476603301"/>
                  </a:ext>
                </a:extLst>
              </a:tr>
              <a:tr h="370840">
                <a:tc>
                  <a:txBody>
                    <a:bodyPr/>
                    <a:lstStyle/>
                    <a:p>
                      <a:r>
                        <a:rPr lang="en-US" dirty="0"/>
                        <a:t>January 14th, 2000</a:t>
                      </a:r>
                    </a:p>
                  </a:txBody>
                  <a:tcPr/>
                </a:tc>
                <a:tc>
                  <a:txBody>
                    <a:bodyPr/>
                    <a:lstStyle/>
                    <a:p>
                      <a:r>
                        <a:rPr lang="en-US" dirty="0"/>
                        <a:t>Dow Jones peaks at $11,705.28</a:t>
                      </a:r>
                    </a:p>
                  </a:txBody>
                  <a:tcPr/>
                </a:tc>
                <a:extLst>
                  <a:ext uri="{0D108BD9-81ED-4DB2-BD59-A6C34878D82A}">
                    <a16:rowId xmlns:a16="http://schemas.microsoft.com/office/drawing/2014/main" val="356350988"/>
                  </a:ext>
                </a:extLst>
              </a:tr>
              <a:tr h="370840">
                <a:tc>
                  <a:txBody>
                    <a:bodyPr/>
                    <a:lstStyle/>
                    <a:p>
                      <a:r>
                        <a:rPr lang="en-US" dirty="0"/>
                        <a:t>January, 30</a:t>
                      </a:r>
                      <a:r>
                        <a:rPr lang="en-US" baseline="30000" dirty="0"/>
                        <a:t>th</a:t>
                      </a:r>
                      <a:r>
                        <a:rPr lang="en-US" dirty="0"/>
                        <a:t>, 2000</a:t>
                      </a:r>
                    </a:p>
                  </a:txBody>
                  <a:tcPr/>
                </a:tc>
                <a:tc>
                  <a:txBody>
                    <a:bodyPr/>
                    <a:lstStyle/>
                    <a:p>
                      <a:r>
                        <a:rPr lang="en-US" dirty="0"/>
                        <a:t>17 Dot-Com companies advertised in the Super Bowl</a:t>
                      </a:r>
                    </a:p>
                  </a:txBody>
                  <a:tcPr/>
                </a:tc>
                <a:extLst>
                  <a:ext uri="{0D108BD9-81ED-4DB2-BD59-A6C34878D82A}">
                    <a16:rowId xmlns:a16="http://schemas.microsoft.com/office/drawing/2014/main" val="1905389464"/>
                  </a:ext>
                </a:extLst>
              </a:tr>
              <a:tr h="370840">
                <a:tc>
                  <a:txBody>
                    <a:bodyPr/>
                    <a:lstStyle/>
                    <a:p>
                      <a:r>
                        <a:rPr lang="en-US" dirty="0"/>
                        <a:t>March 10</a:t>
                      </a:r>
                      <a:r>
                        <a:rPr lang="en-US" baseline="30000" dirty="0"/>
                        <a:t>th</a:t>
                      </a:r>
                      <a:r>
                        <a:rPr lang="en-US" dirty="0"/>
                        <a:t>, 2000</a:t>
                      </a:r>
                    </a:p>
                  </a:txBody>
                  <a:tcPr/>
                </a:tc>
                <a:tc>
                  <a:txBody>
                    <a:bodyPr/>
                    <a:lstStyle/>
                    <a:p>
                      <a:r>
                        <a:rPr lang="en-US" dirty="0"/>
                        <a:t>Nasdaq peaks $5132.52 (Monday)</a:t>
                      </a:r>
                    </a:p>
                  </a:txBody>
                  <a:tcPr/>
                </a:tc>
                <a:extLst>
                  <a:ext uri="{0D108BD9-81ED-4DB2-BD59-A6C34878D82A}">
                    <a16:rowId xmlns:a16="http://schemas.microsoft.com/office/drawing/2014/main" val="3357732178"/>
                  </a:ext>
                </a:extLst>
              </a:tr>
              <a:tr h="370840">
                <a:tc>
                  <a:txBody>
                    <a:bodyPr/>
                    <a:lstStyle/>
                    <a:p>
                      <a:r>
                        <a:rPr lang="en-US" dirty="0"/>
                        <a:t>March 13</a:t>
                      </a:r>
                      <a:r>
                        <a:rPr lang="en-US" baseline="30000" dirty="0"/>
                        <a:t>th</a:t>
                      </a:r>
                      <a:r>
                        <a:rPr lang="en-US" dirty="0"/>
                        <a:t>, 2000</a:t>
                      </a:r>
                    </a:p>
                  </a:txBody>
                  <a:tcPr/>
                </a:tc>
                <a:tc>
                  <a:txBody>
                    <a:bodyPr/>
                    <a:lstStyle/>
                    <a:p>
                      <a:r>
                        <a:rPr lang="en-US" dirty="0"/>
                        <a:t>Markets open 4% lower (Friday)</a:t>
                      </a:r>
                    </a:p>
                  </a:txBody>
                  <a:tcPr/>
                </a:tc>
                <a:extLst>
                  <a:ext uri="{0D108BD9-81ED-4DB2-BD59-A6C34878D82A}">
                    <a16:rowId xmlns:a16="http://schemas.microsoft.com/office/drawing/2014/main" val="3538789483"/>
                  </a:ext>
                </a:extLst>
              </a:tr>
              <a:tr h="370840">
                <a:tc>
                  <a:txBody>
                    <a:bodyPr/>
                    <a:lstStyle/>
                    <a:p>
                      <a:r>
                        <a:rPr lang="en-US" dirty="0"/>
                        <a:t>January 8</a:t>
                      </a:r>
                      <a:r>
                        <a:rPr lang="en-US" baseline="30000" dirty="0"/>
                        <a:t>th</a:t>
                      </a:r>
                      <a:r>
                        <a:rPr lang="en-US" dirty="0"/>
                        <a:t>, 2001</a:t>
                      </a:r>
                    </a:p>
                  </a:txBody>
                  <a:tcPr/>
                </a:tc>
                <a:tc>
                  <a:txBody>
                    <a:bodyPr/>
                    <a:lstStyle/>
                    <a:p>
                      <a:r>
                        <a:rPr lang="en-US" dirty="0"/>
                        <a:t>Three (3) Dot-Com companies advertise in the Super Bowl</a:t>
                      </a:r>
                    </a:p>
                  </a:txBody>
                  <a:tcPr/>
                </a:tc>
                <a:extLst>
                  <a:ext uri="{0D108BD9-81ED-4DB2-BD59-A6C34878D82A}">
                    <a16:rowId xmlns:a16="http://schemas.microsoft.com/office/drawing/2014/main" val="1206818567"/>
                  </a:ext>
                </a:extLst>
              </a:tr>
              <a:tr h="370840">
                <a:tc>
                  <a:txBody>
                    <a:bodyPr/>
                    <a:lstStyle/>
                    <a:p>
                      <a:r>
                        <a:rPr lang="en-US" dirty="0"/>
                        <a:t>April 2001</a:t>
                      </a:r>
                    </a:p>
                  </a:txBody>
                  <a:tcPr/>
                </a:tc>
                <a:tc>
                  <a:txBody>
                    <a:bodyPr/>
                    <a:lstStyle/>
                    <a:p>
                      <a:r>
                        <a:rPr lang="en-US" dirty="0"/>
                        <a:t>Telecomm Crash</a:t>
                      </a:r>
                    </a:p>
                  </a:txBody>
                  <a:tcPr/>
                </a:tc>
                <a:extLst>
                  <a:ext uri="{0D108BD9-81ED-4DB2-BD59-A6C34878D82A}">
                    <a16:rowId xmlns:a16="http://schemas.microsoft.com/office/drawing/2014/main" val="1984600578"/>
                  </a:ext>
                </a:extLst>
              </a:tr>
            </a:tbl>
          </a:graphicData>
        </a:graphic>
      </p:graphicFrame>
    </p:spTree>
    <p:extLst>
      <p:ext uri="{BB962C8B-B14F-4D97-AF65-F5344CB8AC3E}">
        <p14:creationId xmlns:p14="http://schemas.microsoft.com/office/powerpoint/2010/main" val="429439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4"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5"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6"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7"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8"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9"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81" name="Rectangle 80">
            <a:extLst>
              <a:ext uri="{FF2B5EF4-FFF2-40B4-BE49-F238E27FC236}">
                <a16:creationId xmlns:a16="http://schemas.microsoft.com/office/drawing/2014/main" id="{7E123AAE-7C5D-4EC5-B570-7141C9405C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BE68FE8-33EE-42EC-8894-0492375502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A40866-B4AF-F04C-A0AA-FF43E39B6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52" y="643467"/>
            <a:ext cx="10462095" cy="5571066"/>
          </a:xfrm>
          <a:prstGeom prst="rect">
            <a:avLst/>
          </a:prstGeom>
        </p:spPr>
      </p:pic>
    </p:spTree>
    <p:extLst>
      <p:ext uri="{BB962C8B-B14F-4D97-AF65-F5344CB8AC3E}">
        <p14:creationId xmlns:p14="http://schemas.microsoft.com/office/powerpoint/2010/main" val="311458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E0CA-084F-C247-BA87-5EACAB6EDCB6}"/>
              </a:ext>
            </a:extLst>
          </p:cNvPr>
          <p:cNvSpPr>
            <a:spLocks noGrp="1"/>
          </p:cNvSpPr>
          <p:nvPr>
            <p:ph type="title"/>
          </p:nvPr>
        </p:nvSpPr>
        <p:spPr/>
        <p:txBody>
          <a:bodyPr/>
          <a:lstStyle/>
          <a:p>
            <a:pPr fontAlgn="base"/>
            <a:r>
              <a:rPr lang="en-US" b="1" dirty="0"/>
              <a:t>Dot-Com Bubble Has Burst; Will Things Worsen in 2001?</a:t>
            </a:r>
            <a:br>
              <a:rPr lang="en-US" b="1" dirty="0"/>
            </a:br>
            <a:r>
              <a:rPr lang="en-US" sz="1100" i="1" dirty="0"/>
              <a:t>By</a:t>
            </a:r>
            <a:r>
              <a:rPr lang="en-US" sz="1100" dirty="0"/>
              <a:t> </a:t>
            </a:r>
            <a:br>
              <a:rPr lang="en-US" sz="1100" dirty="0"/>
            </a:br>
            <a:r>
              <a:rPr lang="en-US" sz="1100" i="1" dirty="0"/>
              <a:t>Kara Swisher Staff Reporter of The Wall Street Journal</a:t>
            </a:r>
            <a:br>
              <a:rPr lang="en-US" sz="1100" dirty="0"/>
            </a:br>
            <a:r>
              <a:rPr lang="en-US" sz="1100" dirty="0"/>
              <a:t>Updated Dec. 18, 2000 11:59 p.m. ET</a:t>
            </a:r>
            <a:br>
              <a:rPr lang="en-US" dirty="0"/>
            </a:br>
            <a:endParaRPr lang="en-US" dirty="0"/>
          </a:p>
        </p:txBody>
      </p:sp>
      <p:sp>
        <p:nvSpPr>
          <p:cNvPr id="3" name="Content Placeholder 2">
            <a:extLst>
              <a:ext uri="{FF2B5EF4-FFF2-40B4-BE49-F238E27FC236}">
                <a16:creationId xmlns:a16="http://schemas.microsoft.com/office/drawing/2014/main" id="{BE69ADE6-E4E7-224D-8DA7-12619A79F043}"/>
              </a:ext>
            </a:extLst>
          </p:cNvPr>
          <p:cNvSpPr>
            <a:spLocks noGrp="1"/>
          </p:cNvSpPr>
          <p:nvPr>
            <p:ph idx="1"/>
          </p:nvPr>
        </p:nvSpPr>
        <p:spPr>
          <a:xfrm>
            <a:off x="1484310" y="2666999"/>
            <a:ext cx="10018713" cy="3708401"/>
          </a:xfrm>
        </p:spPr>
        <p:txBody>
          <a:bodyPr/>
          <a:lstStyle/>
          <a:p>
            <a:pPr fontAlgn="base"/>
            <a:r>
              <a:rPr lang="en-US" sz="2000" dirty="0"/>
              <a:t>Here's a rock-solid prediction for the Internet in 2001: Jeff Bezos will not be selected Time's Man of the Year.</a:t>
            </a:r>
          </a:p>
          <a:p>
            <a:pPr fontAlgn="base"/>
            <a:r>
              <a:rPr lang="en-US" sz="2000" dirty="0"/>
              <a:t>Was it only a year ago that the founder of </a:t>
            </a:r>
            <a:r>
              <a:rPr lang="en-US" sz="2000" dirty="0">
                <a:hlinkClick r:id="rId2"/>
              </a:rPr>
              <a:t>Amazon.com</a:t>
            </a:r>
            <a:r>
              <a:rPr lang="en-US" sz="2000" dirty="0"/>
              <a:t> was beaming from the front of that magazine, an icon of the New Economy that had taken the world by storm? The choice of Bezos as a cover boy made complete sense at the time. He and other Young Turks on the Web had overturned the old order, sparked an electronic revolution and become impossibly rich.</a:t>
            </a:r>
          </a:p>
          <a:p>
            <a:pPr fontAlgn="base"/>
            <a:r>
              <a:rPr lang="en-US" sz="2000" dirty="0"/>
              <a:t>Impossible, it turns out, was the operative word. Since then, the euphoria (and market capitalization) of the industry has been cut to shreds and some of its most prominent companies are in extreme distress. Few could have imagined that many of the brightest lights of Silicon Valley would lose most of their luster so suddenly.</a:t>
            </a:r>
          </a:p>
          <a:p>
            <a:endParaRPr lang="en-US" dirty="0"/>
          </a:p>
        </p:txBody>
      </p:sp>
    </p:spTree>
    <p:extLst>
      <p:ext uri="{BB962C8B-B14F-4D97-AF65-F5344CB8AC3E}">
        <p14:creationId xmlns:p14="http://schemas.microsoft.com/office/powerpoint/2010/main" val="376569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0" name="Group 30">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9" name="Rectangle 38">
            <a:extLst>
              <a:ext uri="{FF2B5EF4-FFF2-40B4-BE49-F238E27FC236}">
                <a16:creationId xmlns:a16="http://schemas.microsoft.com/office/drawing/2014/main" id="{7E123AAE-7C5D-4EC5-B570-7141C9405C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E68FE8-33EE-42EC-8894-0492375502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CC9F15-FCE7-544A-BE5C-39A2B1E5F28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4952" y="643467"/>
            <a:ext cx="10462095" cy="5571066"/>
          </a:xfrm>
          <a:prstGeom prst="rect">
            <a:avLst/>
          </a:prstGeom>
        </p:spPr>
      </p:pic>
    </p:spTree>
    <p:extLst>
      <p:ext uri="{BB962C8B-B14F-4D97-AF65-F5344CB8AC3E}">
        <p14:creationId xmlns:p14="http://schemas.microsoft.com/office/powerpoint/2010/main" val="1684586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2454</TotalTime>
  <Words>860</Words>
  <Application>Microsoft Macintosh PowerPoint</Application>
  <PresentationFormat>Widescreen</PresentationFormat>
  <Paragraphs>93</Paragraphs>
  <Slides>29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Corbel</vt:lpstr>
      <vt:lpstr>Parallax</vt:lpstr>
      <vt:lpstr>GETTING TO KNOW THE STOCK MARKET</vt:lpstr>
      <vt:lpstr>LEARNING FROM THE MARKET THROUGH ANALYSIS</vt:lpstr>
      <vt:lpstr>DATA CLEANUP &amp; EXPLORATION</vt:lpstr>
      <vt:lpstr>DOT-COM BUBBLE/BUST March 13th, 2000</vt:lpstr>
      <vt:lpstr>Wall Street’s Record Century</vt:lpstr>
      <vt:lpstr>THE TIMELINE</vt:lpstr>
      <vt:lpstr>PowerPoint Presentation</vt:lpstr>
      <vt:lpstr>Dot-Com Bubble Has Burst; Will Things Worsen in 2001? By  Kara Swisher Staff Reporter of The Wall Street Journal Updated Dec. 18, 2000 11:59 p.m. ET </vt:lpstr>
      <vt:lpstr>PowerPoint Presentation</vt:lpstr>
      <vt:lpstr>SUMMARY</vt:lpstr>
      <vt:lpstr>BUT WHAT IF I HAD MORE TIME!?</vt:lpstr>
      <vt:lpstr>2008 STOCK MARKET CRASH</vt:lpstr>
      <vt:lpstr>PowerPoint Presentation</vt:lpstr>
      <vt:lpstr>PowerPoint Presentation</vt:lpstr>
      <vt:lpstr>PowerPoint Presentation</vt:lpstr>
      <vt:lpstr>2013 GOVERNMENT SHUTDOWN</vt:lpstr>
      <vt:lpstr>IMMEDIATE QUESTIONS</vt:lpstr>
      <vt:lpstr>PowerPoint Presentation</vt:lpstr>
      <vt:lpstr>PowerPoint Presentation</vt:lpstr>
      <vt:lpstr>PowerPoint Presentation</vt:lpstr>
      <vt:lpstr>SUMMARY</vt:lpstr>
      <vt:lpstr>HURICANE KATRINA AUGUST 23rd, 2005</vt:lpstr>
      <vt:lpstr>SENTIMENT ANALYSIS</vt:lpstr>
      <vt:lpstr>PowerPoint Presentation</vt:lpstr>
      <vt:lpstr>PowerPoint Presentation</vt:lpstr>
      <vt:lpstr>PowerPoint Presentation</vt:lpstr>
      <vt:lpstr>BUT WHAT IF I HAD MORE TIME!?</vt:lpstr>
      <vt:lpstr>ANY QUESTIONS?</vt:lpstr>
      <vt:lpstr>WHAT WE LEARNED</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MARKET</dc:title>
  <dc:creator>Mick Cottin</dc:creator>
  <cp:lastModifiedBy>Microsoft Office User</cp:lastModifiedBy>
  <cp:revision>37</cp:revision>
  <dcterms:created xsi:type="dcterms:W3CDTF">2018-02-08T16:33:50Z</dcterms:created>
  <dcterms:modified xsi:type="dcterms:W3CDTF">2018-02-10T16:01:31Z</dcterms:modified>
</cp:coreProperties>
</file>