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ADLaM Display"/>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wPv3DyO/WyAISARAj4BirvmnT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4AE2AF-D3DA-4F17-AD8E-6DA1B10C70FD}">
  <a:tblStyle styleId="{3C4AE2AF-D3DA-4F17-AD8E-6DA1B10C70F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ADLaMDispl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sz="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5183188" y="987425"/>
            <a:ext cx="6172200" cy="4873625"/>
          </a:xfrm>
          <a:prstGeom prst="rect">
            <a:avLst/>
          </a:prstGeom>
          <a:noFill/>
          <a:ln>
            <a:noFill/>
          </a:ln>
        </p:spPr>
      </p:sp>
      <p:sp>
        <p:nvSpPr>
          <p:cNvPr id="64" name="Google Shape;64;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800"/>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6556100" y="1360493"/>
            <a:ext cx="4972511" cy="310673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b="1" lang="en-US" sz="5400">
                <a:latin typeface="Calibri"/>
                <a:ea typeface="Calibri"/>
                <a:cs typeface="Calibri"/>
                <a:sym typeface="Calibri"/>
              </a:rPr>
              <a:t>CREDIT RISK MODELING</a:t>
            </a:r>
            <a:br>
              <a:rPr b="1" i="1" lang="en-US" sz="7200">
                <a:latin typeface="ADLaM Display"/>
                <a:ea typeface="ADLaM Display"/>
                <a:cs typeface="ADLaM Display"/>
                <a:sym typeface="ADLaM Display"/>
              </a:rPr>
            </a:br>
            <a:endParaRPr sz="7200"/>
          </a:p>
        </p:txBody>
      </p:sp>
      <p:sp>
        <p:nvSpPr>
          <p:cNvPr id="85" name="Google Shape;85;p1"/>
          <p:cNvSpPr txBox="1"/>
          <p:nvPr>
            <p:ph idx="1" type="subTitle"/>
          </p:nvPr>
        </p:nvSpPr>
        <p:spPr>
          <a:xfrm>
            <a:off x="6556100" y="4687316"/>
            <a:ext cx="4972512" cy="151708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100000"/>
              <a:buNone/>
            </a:pPr>
            <a:r>
              <a:rPr lang="en-US"/>
              <a:t>Group - 13</a:t>
            </a:r>
            <a:endParaRPr/>
          </a:p>
          <a:p>
            <a:pPr indent="0" lvl="0" marL="0" rtl="0" algn="ctr">
              <a:lnSpc>
                <a:spcPct val="90000"/>
              </a:lnSpc>
              <a:spcBef>
                <a:spcPts val="1000"/>
              </a:spcBef>
              <a:spcAft>
                <a:spcPts val="0"/>
              </a:spcAft>
              <a:buClr>
                <a:schemeClr val="dk1"/>
              </a:buClr>
              <a:buSzPct val="100000"/>
              <a:buNone/>
            </a:pPr>
            <a:r>
              <a:rPr lang="en-US"/>
              <a:t>Praveen Kumar Uttangi</a:t>
            </a:r>
            <a:endParaRPr/>
          </a:p>
          <a:p>
            <a:pPr indent="0" lvl="0" marL="0" rtl="0" algn="ctr">
              <a:lnSpc>
                <a:spcPct val="90000"/>
              </a:lnSpc>
              <a:spcBef>
                <a:spcPts val="1000"/>
              </a:spcBef>
              <a:spcAft>
                <a:spcPts val="0"/>
              </a:spcAft>
              <a:buClr>
                <a:schemeClr val="dk1"/>
              </a:buClr>
              <a:buSzPct val="100000"/>
              <a:buNone/>
            </a:pPr>
            <a:r>
              <a:rPr lang="en-US"/>
              <a:t>Priyanka Yadav</a:t>
            </a:r>
            <a:endParaRPr/>
          </a:p>
          <a:p>
            <a:pPr indent="0" lvl="0" marL="0" rtl="0" algn="ctr">
              <a:lnSpc>
                <a:spcPct val="90000"/>
              </a:lnSpc>
              <a:spcBef>
                <a:spcPts val="1000"/>
              </a:spcBef>
              <a:spcAft>
                <a:spcPts val="0"/>
              </a:spcAft>
              <a:buClr>
                <a:schemeClr val="dk1"/>
              </a:buClr>
              <a:buSzPct val="100000"/>
              <a:buNone/>
            </a:pPr>
            <a:r>
              <a:rPr lang="en-US"/>
              <a:t>Krishna Sai Krutin</a:t>
            </a:r>
            <a:endParaRPr/>
          </a:p>
        </p:txBody>
      </p:sp>
      <p:pic>
        <p:nvPicPr>
          <p:cNvPr descr="Triangular abstract background" id="86" name="Google Shape;86;p1"/>
          <p:cNvPicPr preferRelativeResize="0"/>
          <p:nvPr/>
        </p:nvPicPr>
        <p:blipFill rotWithShape="1">
          <a:blip r:embed="rId3">
            <a:alphaModFix/>
          </a:blip>
          <a:srcRect b="0" l="16956" r="23714" t="0"/>
          <a:stretch/>
        </p:blipFill>
        <p:spPr>
          <a:xfrm>
            <a:off x="1" y="2"/>
            <a:ext cx="6095695" cy="6857997"/>
          </a:xfrm>
          <a:custGeom>
            <a:rect b="b" l="l" r="r" t="t"/>
            <a:pathLst>
              <a:path extrusionOk="0" h="6857997" w="6095695">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XGBoost – Final Model</a:t>
            </a:r>
            <a:endParaRPr/>
          </a:p>
        </p:txBody>
      </p:sp>
      <p:graphicFrame>
        <p:nvGraphicFramePr>
          <p:cNvPr id="173" name="Google Shape;173;p10"/>
          <p:cNvGraphicFramePr/>
          <p:nvPr/>
        </p:nvGraphicFramePr>
        <p:xfrm>
          <a:off x="578708" y="5470869"/>
          <a:ext cx="3000000" cy="3000000"/>
        </p:xfrm>
        <a:graphic>
          <a:graphicData uri="http://schemas.openxmlformats.org/drawingml/2006/table">
            <a:tbl>
              <a:tblPr bandRow="1" firstRow="1">
                <a:noFill/>
                <a:tableStyleId>{3C4AE2AF-D3DA-4F17-AD8E-6DA1B10C70FD}</a:tableStyleId>
              </a:tblPr>
              <a:tblGrid>
                <a:gridCol w="3505200"/>
                <a:gridCol w="3505200"/>
                <a:gridCol w="3505200"/>
              </a:tblGrid>
              <a:tr h="370850">
                <a:tc>
                  <a:txBody>
                    <a:bodyPr/>
                    <a:lstStyle/>
                    <a:p>
                      <a:pPr indent="0" lvl="0" marL="0" marR="0" rtl="0" algn="l">
                        <a:spcBef>
                          <a:spcPts val="0"/>
                        </a:spcBef>
                        <a:spcAft>
                          <a:spcPts val="0"/>
                        </a:spcAft>
                        <a:buNone/>
                      </a:pPr>
                      <a:r>
                        <a:rPr lang="en-US" sz="1800" u="none" cap="none" strike="noStrike"/>
                        <a:t>AUC on train</a:t>
                      </a:r>
                      <a:endParaRPr/>
                    </a:p>
                  </a:txBody>
                  <a:tcPr marT="45725" marB="45725" marR="91450" marL="91450"/>
                </a:tc>
                <a:tc>
                  <a:txBody>
                    <a:bodyPr/>
                    <a:lstStyle/>
                    <a:p>
                      <a:pPr indent="0" lvl="0" marL="0" marR="0" rtl="0" algn="l">
                        <a:spcBef>
                          <a:spcPts val="0"/>
                        </a:spcBef>
                        <a:spcAft>
                          <a:spcPts val="0"/>
                        </a:spcAft>
                        <a:buNone/>
                      </a:pPr>
                      <a:r>
                        <a:rPr lang="en-US" sz="1800"/>
                        <a:t>AUC on test 1</a:t>
                      </a:r>
                      <a:endParaRPr/>
                    </a:p>
                  </a:txBody>
                  <a:tcPr marT="45725" marB="45725" marR="91450" marL="91450"/>
                </a:tc>
                <a:tc>
                  <a:txBody>
                    <a:bodyPr/>
                    <a:lstStyle/>
                    <a:p>
                      <a:pPr indent="0" lvl="0" marL="0" marR="0" rtl="0" algn="l">
                        <a:spcBef>
                          <a:spcPts val="0"/>
                        </a:spcBef>
                        <a:spcAft>
                          <a:spcPts val="0"/>
                        </a:spcAft>
                        <a:buNone/>
                      </a:pPr>
                      <a:r>
                        <a:rPr lang="en-US" sz="1800"/>
                        <a:t>AUC on test 2</a:t>
                      </a:r>
                      <a:endParaRPr/>
                    </a:p>
                  </a:txBody>
                  <a:tcPr marT="45725" marB="45725" marR="91450" marL="91450"/>
                </a:tc>
              </a:tr>
              <a:tr h="370850">
                <a:tc>
                  <a:txBody>
                    <a:bodyPr/>
                    <a:lstStyle/>
                    <a:p>
                      <a:pPr indent="0" lvl="0" marL="0" marR="0" rtl="0" algn="l">
                        <a:spcBef>
                          <a:spcPts val="0"/>
                        </a:spcBef>
                        <a:spcAft>
                          <a:spcPts val="0"/>
                        </a:spcAft>
                        <a:buNone/>
                      </a:pPr>
                      <a:r>
                        <a:rPr lang="en-US" sz="1800"/>
                        <a:t>0.9726</a:t>
                      </a:r>
                      <a:endParaRPr/>
                    </a:p>
                  </a:txBody>
                  <a:tcPr marT="45725" marB="45725" marR="91450" marL="91450"/>
                </a:tc>
                <a:tc>
                  <a:txBody>
                    <a:bodyPr/>
                    <a:lstStyle/>
                    <a:p>
                      <a:pPr indent="0" lvl="0" marL="0" marR="0" rtl="0" algn="l">
                        <a:spcBef>
                          <a:spcPts val="0"/>
                        </a:spcBef>
                        <a:spcAft>
                          <a:spcPts val="0"/>
                        </a:spcAft>
                        <a:buNone/>
                      </a:pPr>
                      <a:r>
                        <a:rPr lang="en-US" sz="1800"/>
                        <a:t>0.9459</a:t>
                      </a:r>
                      <a:endParaRPr/>
                    </a:p>
                  </a:txBody>
                  <a:tcPr marT="45725" marB="45725" marR="91450" marL="91450"/>
                </a:tc>
                <a:tc>
                  <a:txBody>
                    <a:bodyPr/>
                    <a:lstStyle/>
                    <a:p>
                      <a:pPr indent="0" lvl="0" marL="0" marR="0" rtl="0" algn="l">
                        <a:spcBef>
                          <a:spcPts val="0"/>
                        </a:spcBef>
                        <a:spcAft>
                          <a:spcPts val="0"/>
                        </a:spcAft>
                        <a:buNone/>
                      </a:pPr>
                      <a:r>
                        <a:rPr lang="en-US" sz="1800"/>
                        <a:t>0.9442</a:t>
                      </a:r>
                      <a:endParaRPr/>
                    </a:p>
                  </a:txBody>
                  <a:tcPr marT="45725" marB="45725" marR="91450" marL="91450"/>
                </a:tc>
              </a:tr>
            </a:tbl>
          </a:graphicData>
        </a:graphic>
      </p:graphicFrame>
      <p:pic>
        <p:nvPicPr>
          <p:cNvPr descr="A graph with different colored bars&#10;&#10;Description automatically generated" id="174" name="Google Shape;174;p10"/>
          <p:cNvPicPr preferRelativeResize="0"/>
          <p:nvPr/>
        </p:nvPicPr>
        <p:blipFill rotWithShape="1">
          <a:blip r:embed="rId3">
            <a:alphaModFix/>
          </a:blip>
          <a:srcRect b="0" l="0" r="0" t="0"/>
          <a:stretch/>
        </p:blipFill>
        <p:spPr>
          <a:xfrm>
            <a:off x="4748793" y="1493007"/>
            <a:ext cx="7240941" cy="3808041"/>
          </a:xfrm>
          <a:prstGeom prst="rect">
            <a:avLst/>
          </a:prstGeom>
          <a:noFill/>
          <a:ln>
            <a:noFill/>
          </a:ln>
        </p:spPr>
      </p:pic>
      <p:graphicFrame>
        <p:nvGraphicFramePr>
          <p:cNvPr id="175" name="Google Shape;175;p10"/>
          <p:cNvGraphicFramePr/>
          <p:nvPr/>
        </p:nvGraphicFramePr>
        <p:xfrm>
          <a:off x="838200" y="1493008"/>
          <a:ext cx="3000000" cy="3000000"/>
        </p:xfrm>
        <a:graphic>
          <a:graphicData uri="http://schemas.openxmlformats.org/drawingml/2006/table">
            <a:tbl>
              <a:tblPr bandRow="1" firstRow="1">
                <a:noFill/>
                <a:tableStyleId>{3C4AE2AF-D3DA-4F17-AD8E-6DA1B10C70FD}</a:tableStyleId>
              </a:tblPr>
              <a:tblGrid>
                <a:gridCol w="1640925"/>
                <a:gridCol w="1640925"/>
              </a:tblGrid>
              <a:tr h="356300">
                <a:tc gridSpan="2">
                  <a:txBody>
                    <a:bodyPr/>
                    <a:lstStyle/>
                    <a:p>
                      <a:pPr indent="0" lvl="0" marL="0" marR="0" rtl="0" algn="ctr">
                        <a:spcBef>
                          <a:spcPts val="0"/>
                        </a:spcBef>
                        <a:spcAft>
                          <a:spcPts val="0"/>
                        </a:spcAft>
                        <a:buNone/>
                      </a:pPr>
                      <a:r>
                        <a:rPr b="1" lang="en-US" sz="1800"/>
                        <a:t>best_model_xgb</a:t>
                      </a:r>
                      <a:endParaRPr/>
                    </a:p>
                  </a:txBody>
                  <a:tcPr marT="45725" marB="45725" marR="91450" marL="91450">
                    <a:solidFill>
                      <a:srgbClr val="2E75B5"/>
                    </a:solidFill>
                  </a:tcPr>
                </a:tc>
                <a:tc hMerge="1"/>
              </a:tr>
              <a:tr h="356300">
                <a:tc>
                  <a:txBody>
                    <a:bodyPr/>
                    <a:lstStyle/>
                    <a:p>
                      <a:pPr indent="0" lvl="0" marL="0" marR="0" rtl="0" algn="l">
                        <a:spcBef>
                          <a:spcPts val="0"/>
                        </a:spcBef>
                        <a:spcAft>
                          <a:spcPts val="0"/>
                        </a:spcAft>
                        <a:buNone/>
                      </a:pPr>
                      <a:r>
                        <a:rPr b="1" lang="en-US" sz="1400">
                          <a:solidFill>
                            <a:srgbClr val="1F3864"/>
                          </a:solidFill>
                        </a:rPr>
                        <a:t>#Trees</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300</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LR</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0.1</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Subsample%</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80.0%</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Features</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100%</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%Wt. of Default</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1</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AUC Train</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0.972623</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AUC Test 1</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0.945961</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AUC test 2</a:t>
                      </a:r>
                      <a:endParaRPr/>
                    </a:p>
                  </a:txBody>
                  <a:tcPr marT="45725" marB="45725" marR="91450" marL="91450"/>
                </a:tc>
                <a:tc>
                  <a:txBody>
                    <a:bodyPr/>
                    <a:lstStyle/>
                    <a:p>
                      <a:pPr indent="0" lvl="0" marL="0" marR="0" rtl="0" algn="l">
                        <a:spcBef>
                          <a:spcPts val="0"/>
                        </a:spcBef>
                        <a:spcAft>
                          <a:spcPts val="0"/>
                        </a:spcAft>
                        <a:buNone/>
                      </a:pPr>
                      <a:r>
                        <a:rPr b="1" lang="en-US" sz="1400">
                          <a:solidFill>
                            <a:srgbClr val="1F3864"/>
                          </a:solidFill>
                        </a:rPr>
                        <a:t>0.944229</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AUC Avg</a:t>
                      </a:r>
                      <a:endParaRPr/>
                    </a:p>
                  </a:txBody>
                  <a:tcPr marT="45725" marB="45725" marR="91450" marL="91450"/>
                </a:tc>
                <a:tc>
                  <a:txBody>
                    <a:bodyPr/>
                    <a:lstStyle/>
                    <a:p>
                      <a:pPr indent="0" lvl="0" marL="0" marR="0" rtl="0" algn="l">
                        <a:spcBef>
                          <a:spcPts val="0"/>
                        </a:spcBef>
                        <a:spcAft>
                          <a:spcPts val="0"/>
                        </a:spcAft>
                        <a:buNone/>
                      </a:pPr>
                      <a:r>
                        <a:rPr b="1" lang="en-US" sz="1400">
                          <a:solidFill>
                            <a:srgbClr val="1F3864"/>
                          </a:solidFill>
                        </a:rPr>
                        <a:t>0.954271</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AUC SD</a:t>
                      </a:r>
                      <a:endParaRPr/>
                    </a:p>
                  </a:txBody>
                  <a:tcPr marT="45725" marB="45725" marR="91450" marL="91450"/>
                </a:tc>
                <a:tc>
                  <a:txBody>
                    <a:bodyPr/>
                    <a:lstStyle/>
                    <a:p>
                      <a:pPr indent="0" lvl="0" marL="0" marR="0" rtl="0" algn="l">
                        <a:spcBef>
                          <a:spcPts val="0"/>
                        </a:spcBef>
                        <a:spcAft>
                          <a:spcPts val="0"/>
                        </a:spcAft>
                        <a:buNone/>
                      </a:pPr>
                      <a:r>
                        <a:rPr b="1" lang="en-US" sz="1400">
                          <a:solidFill>
                            <a:srgbClr val="1F3864"/>
                          </a:solidFill>
                        </a:rPr>
                        <a:t>0.0012996</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XGBoost SHAP analysis</a:t>
            </a:r>
            <a:endParaRPr/>
          </a:p>
        </p:txBody>
      </p:sp>
      <p:pic>
        <p:nvPicPr>
          <p:cNvPr descr="A graph of different colored lines&#10;&#10;Description automatically generated with medium confidence" id="181" name="Google Shape;181;p11"/>
          <p:cNvPicPr preferRelativeResize="0"/>
          <p:nvPr>
            <p:ph idx="1" type="body"/>
          </p:nvPr>
        </p:nvPicPr>
        <p:blipFill rotWithShape="1">
          <a:blip r:embed="rId3">
            <a:alphaModFix/>
          </a:blip>
          <a:srcRect b="0" l="0" r="0" t="0"/>
          <a:stretch/>
        </p:blipFill>
        <p:spPr>
          <a:xfrm>
            <a:off x="838200" y="1820790"/>
            <a:ext cx="7727100" cy="4351200"/>
          </a:xfrm>
          <a:prstGeom prst="rect">
            <a:avLst/>
          </a:prstGeom>
          <a:noFill/>
          <a:ln>
            <a:noFill/>
          </a:ln>
        </p:spPr>
      </p:pic>
      <p:sp>
        <p:nvSpPr>
          <p:cNvPr id="182" name="Google Shape;182;p11"/>
          <p:cNvSpPr txBox="1"/>
          <p:nvPr/>
        </p:nvSpPr>
        <p:spPr>
          <a:xfrm>
            <a:off x="8390238" y="1800912"/>
            <a:ext cx="3524700" cy="415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Observations </a:t>
            </a:r>
            <a:endParaRPr/>
          </a:p>
          <a:p>
            <a:pPr indent="0" lvl="0" marL="0" marR="0" rtl="0" algn="ctr">
              <a:spcBef>
                <a:spcPts val="0"/>
              </a:spcBef>
              <a:spcAft>
                <a:spcPts val="0"/>
              </a:spcAft>
              <a:buNone/>
            </a:pPr>
            <a:r>
              <a:t/>
            </a:r>
            <a:endParaRPr b="1" sz="2400">
              <a:solidFill>
                <a:srgbClr val="1E4E79"/>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High feature values is positively impacting the model</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Low Feature values impact the model negatively </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Top impacting Features: </a:t>
            </a:r>
            <a:r>
              <a:rPr lang="en-US" sz="1800">
                <a:solidFill>
                  <a:schemeClr val="dk1"/>
                </a:solidFill>
                <a:latin typeface="Calibri"/>
                <a:ea typeface="Calibri"/>
                <a:cs typeface="Calibri"/>
                <a:sym typeface="Calibri"/>
              </a:rPr>
              <a:t>B-1_3months_last</a:t>
            </a:r>
            <a:r>
              <a:rPr lang="en-US" sz="1800">
                <a:solidFill>
                  <a:schemeClr val="dk1"/>
                </a:solidFill>
                <a:latin typeface="Calibri"/>
                <a:ea typeface="Calibri"/>
                <a:cs typeface="Calibri"/>
                <a:sym typeface="Calibri"/>
              </a:rPr>
              <a:t>, P_2_</a:t>
            </a:r>
            <a:r>
              <a:rPr lang="en-US" sz="1800">
                <a:solidFill>
                  <a:schemeClr val="dk1"/>
                </a:solidFill>
                <a:latin typeface="Calibri"/>
                <a:ea typeface="Calibri"/>
                <a:cs typeface="Calibri"/>
                <a:sym typeface="Calibri"/>
              </a:rPr>
              <a:t>last</a:t>
            </a:r>
            <a:r>
              <a:rPr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B_2_9months_last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Top features are from Balance variable : B_1, B_2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XGBoost SHAP Analysis</a:t>
            </a:r>
            <a:endParaRPr/>
          </a:p>
        </p:txBody>
      </p:sp>
      <p:pic>
        <p:nvPicPr>
          <p:cNvPr descr="A graph with numbers and lines&#10;&#10;Description automatically generated" id="188" name="Google Shape;188;p12"/>
          <p:cNvPicPr preferRelativeResize="0"/>
          <p:nvPr>
            <p:ph idx="1" type="body"/>
          </p:nvPr>
        </p:nvPicPr>
        <p:blipFill rotWithShape="1">
          <a:blip r:embed="rId3">
            <a:alphaModFix/>
          </a:blip>
          <a:srcRect b="0" l="0" r="0" t="0"/>
          <a:stretch/>
        </p:blipFill>
        <p:spPr>
          <a:xfrm>
            <a:off x="838200" y="1912123"/>
            <a:ext cx="7465800" cy="4351200"/>
          </a:xfrm>
          <a:prstGeom prst="rect">
            <a:avLst/>
          </a:prstGeom>
          <a:noFill/>
          <a:ln>
            <a:noFill/>
          </a:ln>
        </p:spPr>
      </p:pic>
      <p:sp>
        <p:nvSpPr>
          <p:cNvPr id="189" name="Google Shape;189;p12"/>
          <p:cNvSpPr txBox="1"/>
          <p:nvPr/>
        </p:nvSpPr>
        <p:spPr>
          <a:xfrm>
            <a:off x="7834184" y="1257572"/>
            <a:ext cx="4357800" cy="35118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400">
                <a:solidFill>
                  <a:schemeClr val="dk1"/>
                </a:solidFill>
                <a:latin typeface="Calibri"/>
                <a:ea typeface="Calibri"/>
                <a:cs typeface="Calibri"/>
                <a:sym typeface="Calibri"/>
              </a:rPr>
              <a:t>Observations</a:t>
            </a:r>
            <a:endParaRPr b="0" i="0" sz="18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Majorly most of the variable are impacted Negatively impacting the model prediction.</a:t>
            </a:r>
            <a:endParaRPr/>
          </a:p>
          <a:p>
            <a:pPr indent="-285750" lvl="0" marL="2857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This implies that when the values of these variables increase, they tend to decrease the prediction made by the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Neural Network- Data Processing </a:t>
            </a:r>
            <a:endParaRPr/>
          </a:p>
        </p:txBody>
      </p:sp>
      <p:pic>
        <p:nvPicPr>
          <p:cNvPr descr="A screenshot of a computer program&#10;&#10;Description automatically generated" id="195" name="Google Shape;195;p13"/>
          <p:cNvPicPr preferRelativeResize="0"/>
          <p:nvPr>
            <p:ph idx="1" type="body"/>
          </p:nvPr>
        </p:nvPicPr>
        <p:blipFill rotWithShape="1">
          <a:blip r:embed="rId3">
            <a:alphaModFix/>
          </a:blip>
          <a:srcRect b="0" l="0" r="0" t="0"/>
          <a:stretch/>
        </p:blipFill>
        <p:spPr>
          <a:xfrm>
            <a:off x="78259" y="1825625"/>
            <a:ext cx="7888500" cy="4351200"/>
          </a:xfrm>
          <a:prstGeom prst="rect">
            <a:avLst/>
          </a:prstGeom>
          <a:noFill/>
          <a:ln>
            <a:noFill/>
          </a:ln>
        </p:spPr>
      </p:pic>
      <p:sp>
        <p:nvSpPr>
          <p:cNvPr id="196" name="Google Shape;196;p13"/>
          <p:cNvSpPr txBox="1"/>
          <p:nvPr/>
        </p:nvSpPr>
        <p:spPr>
          <a:xfrm>
            <a:off x="7966812" y="2361336"/>
            <a:ext cx="4227300" cy="3416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Observation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Outlier Handling: We removed outliers by retaining data within the 1st and 99th percentiles of the training dataset.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Normalization: Data was standardized using Scikit-Learn's StandardScaler to maintain uniformity across features.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Handling Missing Values: Missing data points in X_train were replaced with zeros, ensuring completeness in the dataset.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6919784" y="1608866"/>
            <a:ext cx="4881000" cy="4330500"/>
          </a:xfrm>
          <a:prstGeom prst="rect">
            <a:avLst/>
          </a:prstGeom>
          <a:noFill/>
          <a:ln>
            <a:noFill/>
          </a:ln>
        </p:spPr>
        <p:txBody>
          <a:bodyPr anchorCtr="0" anchor="ctr" bIns="45700" lIns="91425" spcFirstLastPara="1" rIns="91425" wrap="square" tIns="45700">
            <a:noAutofit/>
          </a:bodyPr>
          <a:lstStyle/>
          <a:p>
            <a:pPr indent="0" lvl="1" marL="0" rtl="0" algn="ctr">
              <a:lnSpc>
                <a:spcPct val="150000"/>
              </a:lnSpc>
              <a:spcBef>
                <a:spcPts val="0"/>
              </a:spcBef>
              <a:spcAft>
                <a:spcPts val="0"/>
              </a:spcAft>
              <a:buNone/>
            </a:pPr>
            <a:r>
              <a:rPr b="1" i="0" lang="en-US">
                <a:solidFill>
                  <a:schemeClr val="dk1"/>
                </a:solidFill>
                <a:latin typeface="Calibri"/>
                <a:ea typeface="Calibri"/>
                <a:cs typeface="Calibri"/>
                <a:sym typeface="Calibri"/>
              </a:rPr>
              <a:t>Observations</a:t>
            </a:r>
            <a:br>
              <a:rPr b="1" i="0" lang="en-US">
                <a:solidFill>
                  <a:schemeClr val="dk1"/>
                </a:solidFill>
                <a:latin typeface="Calibri"/>
                <a:ea typeface="Calibri"/>
                <a:cs typeface="Calibri"/>
                <a:sym typeface="Calibri"/>
              </a:rPr>
            </a:br>
            <a:r>
              <a:rPr b="0" i="0" lang="en-US">
                <a:solidFill>
                  <a:schemeClr val="dk1"/>
                </a:solidFill>
                <a:latin typeface="Calibri"/>
                <a:ea typeface="Calibri"/>
                <a:cs typeface="Calibri"/>
                <a:sym typeface="Calibri"/>
              </a:rPr>
              <a:t>The function goal is to achieve the high accuracy (AUC) on the testing data </a:t>
            </a:r>
            <a:r>
              <a:rPr lang="en-US">
                <a:solidFill>
                  <a:schemeClr val="dk1"/>
                </a:solidFill>
                <a:latin typeface="Calibri"/>
                <a:ea typeface="Calibri"/>
                <a:cs typeface="Calibri"/>
                <a:sym typeface="Calibri"/>
              </a:rPr>
              <a:t>by</a:t>
            </a:r>
            <a:r>
              <a:rPr b="0" i="0" lang="en-US">
                <a:solidFill>
                  <a:schemeClr val="dk1"/>
                </a:solidFill>
                <a:latin typeface="Calibri"/>
                <a:ea typeface="Calibri"/>
                <a:cs typeface="Calibri"/>
                <a:sym typeface="Calibri"/>
              </a:rPr>
              <a:t> achieving low bias and low variance.</a:t>
            </a:r>
            <a:br>
              <a:rPr b="0" i="0" lang="en-US">
                <a:solidFill>
                  <a:schemeClr val="dk1"/>
                </a:solidFill>
                <a:latin typeface="Calibri"/>
                <a:ea typeface="Calibri"/>
                <a:cs typeface="Calibri"/>
                <a:sym typeface="Calibri"/>
              </a:rPr>
            </a:br>
            <a:r>
              <a:rPr b="0" i="0" lang="en-US">
                <a:solidFill>
                  <a:schemeClr val="dk1"/>
                </a:solidFill>
                <a:latin typeface="Calibri"/>
                <a:ea typeface="Calibri"/>
                <a:cs typeface="Calibri"/>
                <a:sym typeface="Calibri"/>
              </a:rPr>
              <a:t>We need to  achieve low bias and variance because it ensures the model accurately understands the data without oversimplifying (low bias) and remains stable against random fluctuations (low variance), resulting in reliable and precise predictions</a:t>
            </a:r>
            <a:br>
              <a:rPr b="0" i="0" lang="en-US" sz="1000">
                <a:solidFill>
                  <a:srgbClr val="1E4E79"/>
                </a:solidFill>
              </a:rPr>
            </a:br>
            <a:endParaRPr sz="1000"/>
          </a:p>
        </p:txBody>
      </p:sp>
      <p:pic>
        <p:nvPicPr>
          <p:cNvPr descr="A screenshot of a computer program&#10;&#10;Description automatically generated" id="202" name="Google Shape;202;p14"/>
          <p:cNvPicPr preferRelativeResize="0"/>
          <p:nvPr>
            <p:ph idx="1" type="body"/>
          </p:nvPr>
        </p:nvPicPr>
        <p:blipFill rotWithShape="1">
          <a:blip r:embed="rId3">
            <a:alphaModFix/>
          </a:blip>
          <a:srcRect b="0" l="0" r="0" t="0"/>
          <a:stretch/>
        </p:blipFill>
        <p:spPr>
          <a:xfrm>
            <a:off x="158436" y="1000897"/>
            <a:ext cx="6570900" cy="5546400"/>
          </a:xfrm>
          <a:prstGeom prst="rect">
            <a:avLst/>
          </a:prstGeom>
          <a:noFill/>
          <a:ln>
            <a:noFill/>
          </a:ln>
        </p:spPr>
      </p:pic>
      <p:sp>
        <p:nvSpPr>
          <p:cNvPr id="203" name="Google Shape;203;p14"/>
          <p:cNvSpPr txBox="1"/>
          <p:nvPr/>
        </p:nvSpPr>
        <p:spPr>
          <a:xfrm>
            <a:off x="247134" y="210805"/>
            <a:ext cx="780947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NEURAL NETWORK Grid Search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838200" y="365126"/>
            <a:ext cx="10515600" cy="109297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400">
                <a:latin typeface="Calibri"/>
                <a:ea typeface="Calibri"/>
                <a:cs typeface="Calibri"/>
                <a:sym typeface="Calibri"/>
              </a:rPr>
              <a:t>NEURAL NETWORK Grid Search</a:t>
            </a:r>
            <a:br>
              <a:rPr lang="en-US" sz="4400"/>
            </a:br>
            <a:endParaRPr/>
          </a:p>
        </p:txBody>
      </p:sp>
      <p:pic>
        <p:nvPicPr>
          <p:cNvPr descr="A diagram of a network&#10;&#10;Description automatically generated" id="209" name="Google Shape;209;p15"/>
          <p:cNvPicPr preferRelativeResize="0"/>
          <p:nvPr>
            <p:ph idx="1" type="body"/>
          </p:nvPr>
        </p:nvPicPr>
        <p:blipFill rotWithShape="1">
          <a:blip r:embed="rId3">
            <a:alphaModFix/>
          </a:blip>
          <a:srcRect b="0" l="0" r="0" t="0"/>
          <a:stretch/>
        </p:blipFill>
        <p:spPr>
          <a:xfrm>
            <a:off x="0" y="2104429"/>
            <a:ext cx="6153300" cy="3690900"/>
          </a:xfrm>
          <a:prstGeom prst="rect">
            <a:avLst/>
          </a:prstGeom>
          <a:noFill/>
          <a:ln>
            <a:noFill/>
          </a:ln>
        </p:spPr>
      </p:pic>
      <p:pic>
        <p:nvPicPr>
          <p:cNvPr descr="A graph with blue dots&#10;&#10;Description automatically generated" id="210" name="Google Shape;210;p15"/>
          <p:cNvPicPr preferRelativeResize="0"/>
          <p:nvPr/>
        </p:nvPicPr>
        <p:blipFill rotWithShape="1">
          <a:blip r:embed="rId4">
            <a:alphaModFix/>
          </a:blip>
          <a:srcRect b="0" l="0" r="0" t="0"/>
          <a:stretch/>
        </p:blipFill>
        <p:spPr>
          <a:xfrm>
            <a:off x="5996116" y="2127779"/>
            <a:ext cx="6022553" cy="3667430"/>
          </a:xfrm>
          <a:prstGeom prst="rect">
            <a:avLst/>
          </a:prstGeom>
          <a:noFill/>
          <a:ln>
            <a:noFill/>
          </a:ln>
        </p:spPr>
      </p:pic>
      <p:sp>
        <p:nvSpPr>
          <p:cNvPr id="211" name="Google Shape;211;p15"/>
          <p:cNvSpPr txBox="1"/>
          <p:nvPr/>
        </p:nvSpPr>
        <p:spPr>
          <a:xfrm>
            <a:off x="651819" y="1481448"/>
            <a:ext cx="10515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Train sample vs test 1 sample gives the highest AUC value. Thus, selecting it gives the best Neural Network model </a:t>
            </a:r>
            <a:endParaRPr/>
          </a:p>
        </p:txBody>
      </p:sp>
      <p:sp>
        <p:nvSpPr>
          <p:cNvPr id="212" name="Google Shape;212;p15"/>
          <p:cNvSpPr txBox="1"/>
          <p:nvPr/>
        </p:nvSpPr>
        <p:spPr>
          <a:xfrm>
            <a:off x="429398" y="5769020"/>
            <a:ext cx="6098100" cy="1015800"/>
          </a:xfrm>
          <a:prstGeom prst="rect">
            <a:avLst/>
          </a:prstGeom>
          <a:noFill/>
          <a:ln>
            <a:noFill/>
          </a:ln>
        </p:spPr>
        <p:txBody>
          <a:bodyPr anchorCtr="0" anchor="t" bIns="45700" lIns="91425" spcFirstLastPara="1" rIns="91425" wrap="square" tIns="45700">
            <a:spAutoFit/>
          </a:bodyPr>
          <a:lstStyle/>
          <a:p>
            <a:pPr indent="-76200" lvl="0" marL="0" marR="0" rtl="0" algn="l">
              <a:spcBef>
                <a:spcPts val="0"/>
              </a:spcBef>
              <a:spcAft>
                <a:spcPts val="0"/>
              </a:spcAft>
              <a:buClr>
                <a:srgbClr val="1F3864"/>
              </a:buClr>
              <a:buSzPts val="1200"/>
              <a:buFont typeface="Arial"/>
              <a:buChar char="•"/>
            </a:pPr>
            <a:r>
              <a:rPr i="0" lang="en-US" sz="1200">
                <a:solidFill>
                  <a:srgbClr val="1F3864"/>
                </a:solidFill>
                <a:latin typeface="Calibri"/>
                <a:ea typeface="Calibri"/>
                <a:cs typeface="Calibri"/>
                <a:sym typeface="Calibri"/>
              </a:rPr>
              <a:t>High average AUC and a small standard deviation: model consistently performs well across different conditions. </a:t>
            </a:r>
            <a:endParaRPr/>
          </a:p>
          <a:p>
            <a:pPr indent="-76200" lvl="0" marL="0" marR="0" rtl="0" algn="l">
              <a:spcBef>
                <a:spcPts val="0"/>
              </a:spcBef>
              <a:spcAft>
                <a:spcPts val="0"/>
              </a:spcAft>
              <a:buClr>
                <a:srgbClr val="1F3864"/>
              </a:buClr>
              <a:buSzPts val="1200"/>
              <a:buFont typeface="Arial"/>
              <a:buChar char="•"/>
            </a:pPr>
            <a:r>
              <a:rPr i="0" lang="en-US" sz="1200">
                <a:solidFill>
                  <a:srgbClr val="1F3864"/>
                </a:solidFill>
                <a:latin typeface="Calibri"/>
                <a:ea typeface="Calibri"/>
                <a:cs typeface="Calibri"/>
                <a:sym typeface="Calibri"/>
              </a:rPr>
              <a:t>h</a:t>
            </a:r>
            <a:r>
              <a:rPr i="0" lang="en-US" sz="1200">
                <a:solidFill>
                  <a:srgbClr val="1F3864"/>
                </a:solidFill>
                <a:latin typeface="Calibri"/>
                <a:ea typeface="Calibri"/>
                <a:cs typeface="Calibri"/>
                <a:sym typeface="Calibri"/>
              </a:rPr>
              <a:t>igh average AUC and larger standard deviation :model performs well on average but is sensitive to variations in the data or experimental settings.</a:t>
            </a:r>
            <a:endParaRPr/>
          </a:p>
          <a:p>
            <a:pPr indent="-76200" lvl="0" marL="0" marR="0" rtl="0" algn="l">
              <a:spcBef>
                <a:spcPts val="0"/>
              </a:spcBef>
              <a:spcAft>
                <a:spcPts val="0"/>
              </a:spcAft>
              <a:buClr>
                <a:srgbClr val="1F3864"/>
              </a:buClr>
              <a:buSzPts val="1200"/>
              <a:buFont typeface="Arial"/>
              <a:buChar char="•"/>
            </a:pPr>
            <a:r>
              <a:rPr i="0" lang="en-US" sz="1200">
                <a:solidFill>
                  <a:srgbClr val="1F3864"/>
                </a:solidFill>
                <a:latin typeface="Calibri"/>
                <a:ea typeface="Calibri"/>
                <a:cs typeface="Calibri"/>
                <a:sym typeface="Calibri"/>
              </a:rPr>
              <a:t>l</a:t>
            </a:r>
            <a:r>
              <a:rPr i="0" lang="en-US" sz="1200">
                <a:solidFill>
                  <a:srgbClr val="1F3864"/>
                </a:solidFill>
                <a:latin typeface="Calibri"/>
                <a:ea typeface="Calibri"/>
                <a:cs typeface="Calibri"/>
                <a:sym typeface="Calibri"/>
              </a:rPr>
              <a:t>ow average AUC and a small standard deviation: model that consistently performs poorly.</a:t>
            </a:r>
            <a:endParaRPr/>
          </a:p>
        </p:txBody>
      </p:sp>
      <p:sp>
        <p:nvSpPr>
          <p:cNvPr id="213" name="Google Shape;213;p15"/>
          <p:cNvSpPr txBox="1"/>
          <p:nvPr/>
        </p:nvSpPr>
        <p:spPr>
          <a:xfrm>
            <a:off x="6153247" y="5727264"/>
            <a:ext cx="5865300" cy="64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200"/>
              <a:buFont typeface="Arial"/>
              <a:buChar char="•"/>
            </a:pPr>
            <a:r>
              <a:rPr b="0" i="0" lang="en-US" sz="1200">
                <a:solidFill>
                  <a:srgbClr val="1F3864"/>
                </a:solidFill>
                <a:latin typeface="Calibri"/>
                <a:ea typeface="Calibri"/>
                <a:cs typeface="Calibri"/>
                <a:sym typeface="Calibri"/>
              </a:rPr>
              <a:t>A linear relationship between AUC train and AUC test indicates that the model is generalizing consistently. In other words, the model's performance on the training data is predictive of its performance on unseen test data. </a:t>
            </a:r>
            <a:endParaRPr sz="1200">
              <a:solidFill>
                <a:srgbClr val="1F3864"/>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NEURAL NETWORK – Best Model</a:t>
            </a:r>
            <a:endParaRPr/>
          </a:p>
        </p:txBody>
      </p:sp>
      <p:pic>
        <p:nvPicPr>
          <p:cNvPr descr="A graph of a bar chart&#10;&#10;Description automatically generated with medium confidence" id="219" name="Google Shape;219;p16"/>
          <p:cNvPicPr preferRelativeResize="0"/>
          <p:nvPr>
            <p:ph idx="1" type="body"/>
          </p:nvPr>
        </p:nvPicPr>
        <p:blipFill rotWithShape="1">
          <a:blip r:embed="rId3">
            <a:alphaModFix/>
          </a:blip>
          <a:srcRect b="0" l="0" r="0" t="0"/>
          <a:stretch/>
        </p:blipFill>
        <p:spPr>
          <a:xfrm>
            <a:off x="557716" y="1553776"/>
            <a:ext cx="7764900" cy="4351200"/>
          </a:xfrm>
          <a:prstGeom prst="rect">
            <a:avLst/>
          </a:prstGeom>
          <a:noFill/>
          <a:ln>
            <a:noFill/>
          </a:ln>
        </p:spPr>
      </p:pic>
      <p:graphicFrame>
        <p:nvGraphicFramePr>
          <p:cNvPr id="220" name="Google Shape;220;p16"/>
          <p:cNvGraphicFramePr/>
          <p:nvPr/>
        </p:nvGraphicFramePr>
        <p:xfrm>
          <a:off x="8771238" y="1942251"/>
          <a:ext cx="3000000" cy="3000000"/>
        </p:xfrm>
        <a:graphic>
          <a:graphicData uri="http://schemas.openxmlformats.org/drawingml/2006/table">
            <a:tbl>
              <a:tblPr bandRow="1" firstRow="1">
                <a:noFill/>
                <a:tableStyleId>{3C4AE2AF-D3DA-4F17-AD8E-6DA1B10C70FD}</a:tableStyleId>
              </a:tblPr>
              <a:tblGrid>
                <a:gridCol w="1385525"/>
                <a:gridCol w="1385525"/>
              </a:tblGrid>
              <a:tr h="324575">
                <a:tc gridSpan="2">
                  <a:txBody>
                    <a:bodyPr/>
                    <a:lstStyle/>
                    <a:p>
                      <a:pPr indent="0" lvl="0" marL="0" marR="0" rtl="0" algn="ctr">
                        <a:spcBef>
                          <a:spcPts val="0"/>
                        </a:spcBef>
                        <a:spcAft>
                          <a:spcPts val="0"/>
                        </a:spcAft>
                        <a:buNone/>
                      </a:pPr>
                      <a:r>
                        <a:rPr lang="en-US" sz="1500"/>
                        <a:t>best_m</a:t>
                      </a:r>
                      <a:r>
                        <a:rPr lang="en-US" sz="1500"/>
                        <a:t>o</a:t>
                      </a:r>
                      <a:r>
                        <a:rPr lang="en-US" sz="1500"/>
                        <a:t>del_Neural_Network</a:t>
                      </a:r>
                      <a:endParaRPr sz="1500"/>
                    </a:p>
                  </a:txBody>
                  <a:tcPr marT="56200" marB="56200" marR="112375" marL="112375">
                    <a:solidFill>
                      <a:srgbClr val="2E75B5"/>
                    </a:solidFill>
                  </a:tcPr>
                </a:tc>
                <a:tc hMerge="1"/>
              </a:tr>
              <a:tr h="300850">
                <a:tc>
                  <a:txBody>
                    <a:bodyPr/>
                    <a:lstStyle/>
                    <a:p>
                      <a:pPr indent="0" lvl="0" marL="0" marR="0" rtl="0" algn="l">
                        <a:spcBef>
                          <a:spcPts val="0"/>
                        </a:spcBef>
                        <a:spcAft>
                          <a:spcPts val="0"/>
                        </a:spcAft>
                        <a:buNone/>
                      </a:pPr>
                      <a:r>
                        <a:rPr b="1" lang="en-US" sz="1200">
                          <a:solidFill>
                            <a:srgbClr val="1F3864"/>
                          </a:solidFill>
                        </a:rPr>
                        <a:t>#HL</a:t>
                      </a:r>
                      <a:endParaRPr/>
                    </a:p>
                  </a:txBody>
                  <a:tcPr marT="38400" marB="38400" marR="76800" marL="76800"/>
                </a:tc>
                <a:tc>
                  <a:txBody>
                    <a:bodyPr/>
                    <a:lstStyle/>
                    <a:p>
                      <a:pPr indent="0" lvl="0" marL="0" marR="0" rtl="0" algn="l">
                        <a:spcBef>
                          <a:spcPts val="0"/>
                        </a:spcBef>
                        <a:spcAft>
                          <a:spcPts val="0"/>
                        </a:spcAft>
                        <a:buNone/>
                      </a:pPr>
                      <a:r>
                        <a:rPr b="1" lang="en-US" sz="1200">
                          <a:solidFill>
                            <a:srgbClr val="1F3864"/>
                          </a:solidFill>
                        </a:rPr>
                        <a:t>2</a:t>
                      </a:r>
                      <a:endParaRPr/>
                    </a:p>
                  </a:txBody>
                  <a:tcPr marT="38600" marB="38600" marR="77200" marL="77200"/>
                </a:tc>
              </a:tr>
              <a:tr h="300850">
                <a:tc>
                  <a:txBody>
                    <a:bodyPr/>
                    <a:lstStyle/>
                    <a:p>
                      <a:pPr indent="0" lvl="0" marL="0" marR="0" rtl="0" algn="l">
                        <a:spcBef>
                          <a:spcPts val="0"/>
                        </a:spcBef>
                        <a:spcAft>
                          <a:spcPts val="0"/>
                        </a:spcAft>
                        <a:buNone/>
                      </a:pPr>
                      <a:r>
                        <a:rPr b="1" lang="en-US" sz="1200">
                          <a:solidFill>
                            <a:srgbClr val="1F3864"/>
                          </a:solidFill>
                        </a:rPr>
                        <a:t>#Node</a:t>
                      </a:r>
                      <a:endParaRPr/>
                    </a:p>
                  </a:txBody>
                  <a:tcPr marT="38400" marB="38400" marR="76800" marL="76800"/>
                </a:tc>
                <a:tc>
                  <a:txBody>
                    <a:bodyPr/>
                    <a:lstStyle/>
                    <a:p>
                      <a:pPr indent="0" lvl="0" marL="0" marR="0" rtl="0" algn="l">
                        <a:spcBef>
                          <a:spcPts val="0"/>
                        </a:spcBef>
                        <a:spcAft>
                          <a:spcPts val="0"/>
                        </a:spcAft>
                        <a:buNone/>
                      </a:pPr>
                      <a:r>
                        <a:rPr b="1" lang="en-US" sz="1200">
                          <a:solidFill>
                            <a:srgbClr val="1F3864"/>
                          </a:solidFill>
                        </a:rPr>
                        <a:t>6</a:t>
                      </a:r>
                      <a:endParaRPr/>
                    </a:p>
                  </a:txBody>
                  <a:tcPr marT="38600" marB="38600" marR="77200" marL="77200"/>
                </a:tc>
              </a:tr>
              <a:tr h="300850">
                <a:tc>
                  <a:txBody>
                    <a:bodyPr/>
                    <a:lstStyle/>
                    <a:p>
                      <a:pPr indent="0" lvl="0" marL="0" marR="0" rtl="0" algn="l">
                        <a:spcBef>
                          <a:spcPts val="0"/>
                        </a:spcBef>
                        <a:spcAft>
                          <a:spcPts val="0"/>
                        </a:spcAft>
                        <a:buNone/>
                      </a:pPr>
                      <a:r>
                        <a:rPr b="1" lang="en-US" sz="1200">
                          <a:solidFill>
                            <a:srgbClr val="1F3864"/>
                          </a:solidFill>
                        </a:rPr>
                        <a:t>Activation Function</a:t>
                      </a:r>
                      <a:endParaRPr/>
                    </a:p>
                  </a:txBody>
                  <a:tcPr marT="38400" marB="38400" marR="76800" marL="76800"/>
                </a:tc>
                <a:tc>
                  <a:txBody>
                    <a:bodyPr/>
                    <a:lstStyle/>
                    <a:p>
                      <a:pPr indent="0" lvl="0" marL="0" marR="0" rtl="0" algn="l">
                        <a:spcBef>
                          <a:spcPts val="0"/>
                        </a:spcBef>
                        <a:spcAft>
                          <a:spcPts val="0"/>
                        </a:spcAft>
                        <a:buNone/>
                      </a:pPr>
                      <a:r>
                        <a:rPr b="1" lang="en-US" sz="1200">
                          <a:solidFill>
                            <a:srgbClr val="1F3864"/>
                          </a:solidFill>
                        </a:rPr>
                        <a:t>Relu</a:t>
                      </a:r>
                      <a:endParaRPr/>
                    </a:p>
                  </a:txBody>
                  <a:tcPr marT="38600" marB="38600" marR="77200" marL="77200"/>
                </a:tc>
              </a:tr>
              <a:tr h="300850">
                <a:tc>
                  <a:txBody>
                    <a:bodyPr/>
                    <a:lstStyle/>
                    <a:p>
                      <a:pPr indent="0" lvl="0" marL="0" marR="0" rtl="0" algn="l">
                        <a:spcBef>
                          <a:spcPts val="0"/>
                        </a:spcBef>
                        <a:spcAft>
                          <a:spcPts val="0"/>
                        </a:spcAft>
                        <a:buNone/>
                      </a:pPr>
                      <a:r>
                        <a:rPr b="1" lang="en-US" sz="1200">
                          <a:solidFill>
                            <a:srgbClr val="1F3864"/>
                          </a:solidFill>
                        </a:rPr>
                        <a:t>Dropout</a:t>
                      </a:r>
                      <a:endParaRPr/>
                    </a:p>
                  </a:txBody>
                  <a:tcPr marT="38400" marB="38400" marR="76800" marL="76800"/>
                </a:tc>
                <a:tc>
                  <a:txBody>
                    <a:bodyPr/>
                    <a:lstStyle/>
                    <a:p>
                      <a:pPr indent="0" lvl="0" marL="0" marR="0" rtl="0" algn="l">
                        <a:spcBef>
                          <a:spcPts val="0"/>
                        </a:spcBef>
                        <a:spcAft>
                          <a:spcPts val="0"/>
                        </a:spcAft>
                        <a:buNone/>
                      </a:pPr>
                      <a:r>
                        <a:rPr b="1" lang="en-US" sz="1200">
                          <a:solidFill>
                            <a:srgbClr val="1F3864"/>
                          </a:solidFill>
                        </a:rPr>
                        <a:t>0%</a:t>
                      </a:r>
                      <a:endParaRPr/>
                    </a:p>
                  </a:txBody>
                  <a:tcPr marT="38600" marB="38600" marR="77200" marL="77200"/>
                </a:tc>
              </a:tr>
              <a:tr h="300850">
                <a:tc>
                  <a:txBody>
                    <a:bodyPr/>
                    <a:lstStyle/>
                    <a:p>
                      <a:pPr indent="0" lvl="0" marL="0" marR="0" rtl="0" algn="l">
                        <a:spcBef>
                          <a:spcPts val="0"/>
                        </a:spcBef>
                        <a:spcAft>
                          <a:spcPts val="0"/>
                        </a:spcAft>
                        <a:buNone/>
                      </a:pPr>
                      <a:r>
                        <a:rPr b="1" lang="en-US" sz="1200">
                          <a:solidFill>
                            <a:srgbClr val="1F3864"/>
                          </a:solidFill>
                        </a:rPr>
                        <a:t>Batch Size</a:t>
                      </a:r>
                      <a:endParaRPr/>
                    </a:p>
                  </a:txBody>
                  <a:tcPr marT="38400" marB="38400" marR="76800" marL="76800"/>
                </a:tc>
                <a:tc>
                  <a:txBody>
                    <a:bodyPr/>
                    <a:lstStyle/>
                    <a:p>
                      <a:pPr indent="0" lvl="0" marL="0" marR="0" rtl="0" algn="l">
                        <a:spcBef>
                          <a:spcPts val="0"/>
                        </a:spcBef>
                        <a:spcAft>
                          <a:spcPts val="0"/>
                        </a:spcAft>
                        <a:buNone/>
                      </a:pPr>
                      <a:r>
                        <a:rPr b="1" lang="en-US" sz="1200">
                          <a:solidFill>
                            <a:srgbClr val="1F3864"/>
                          </a:solidFill>
                        </a:rPr>
                        <a:t>100</a:t>
                      </a:r>
                      <a:endParaRPr/>
                    </a:p>
                  </a:txBody>
                  <a:tcPr marT="38600" marB="38600" marR="77200" marL="77200"/>
                </a:tc>
              </a:tr>
              <a:tr h="300850">
                <a:tc>
                  <a:txBody>
                    <a:bodyPr/>
                    <a:lstStyle/>
                    <a:p>
                      <a:pPr indent="0" lvl="0" marL="0" marR="0" rtl="0" algn="l">
                        <a:spcBef>
                          <a:spcPts val="0"/>
                        </a:spcBef>
                        <a:spcAft>
                          <a:spcPts val="0"/>
                        </a:spcAft>
                        <a:buNone/>
                      </a:pPr>
                      <a:r>
                        <a:rPr b="1" lang="en-US" sz="1200">
                          <a:solidFill>
                            <a:srgbClr val="1F3864"/>
                          </a:solidFill>
                        </a:rPr>
                        <a:t>AUC Train</a:t>
                      </a:r>
                      <a:endParaRPr/>
                    </a:p>
                  </a:txBody>
                  <a:tcPr marT="38400" marB="38400" marR="76800" marL="76800"/>
                </a:tc>
                <a:tc>
                  <a:txBody>
                    <a:bodyPr/>
                    <a:lstStyle/>
                    <a:p>
                      <a:pPr indent="0" lvl="0" marL="0" marR="0" rtl="0" algn="l">
                        <a:spcBef>
                          <a:spcPts val="0"/>
                        </a:spcBef>
                        <a:spcAft>
                          <a:spcPts val="0"/>
                        </a:spcAft>
                        <a:buNone/>
                      </a:pPr>
                      <a:r>
                        <a:rPr b="1" lang="en-US" sz="1200">
                          <a:solidFill>
                            <a:srgbClr val="1F3864"/>
                          </a:solidFill>
                        </a:rPr>
                        <a:t>0.93966</a:t>
                      </a:r>
                      <a:endParaRPr/>
                    </a:p>
                  </a:txBody>
                  <a:tcPr marT="38600" marB="38600" marR="77200" marL="77200"/>
                </a:tc>
              </a:tr>
              <a:tr h="300850">
                <a:tc>
                  <a:txBody>
                    <a:bodyPr/>
                    <a:lstStyle/>
                    <a:p>
                      <a:pPr indent="0" lvl="0" marL="0" marR="0" rtl="0" algn="l">
                        <a:spcBef>
                          <a:spcPts val="0"/>
                        </a:spcBef>
                        <a:spcAft>
                          <a:spcPts val="0"/>
                        </a:spcAft>
                        <a:buNone/>
                      </a:pPr>
                      <a:r>
                        <a:rPr b="1" lang="en-US" sz="1200">
                          <a:solidFill>
                            <a:srgbClr val="1F3864"/>
                          </a:solidFill>
                        </a:rPr>
                        <a:t>AUC Test 1</a:t>
                      </a:r>
                      <a:endParaRPr/>
                    </a:p>
                  </a:txBody>
                  <a:tcPr marT="38400" marB="38400" marR="76800" marL="76800"/>
                </a:tc>
                <a:tc>
                  <a:txBody>
                    <a:bodyPr/>
                    <a:lstStyle/>
                    <a:p>
                      <a:pPr indent="0" lvl="0" marL="0" marR="0" rtl="0" algn="l">
                        <a:spcBef>
                          <a:spcPts val="0"/>
                        </a:spcBef>
                        <a:spcAft>
                          <a:spcPts val="0"/>
                        </a:spcAft>
                        <a:buNone/>
                      </a:pPr>
                      <a:r>
                        <a:rPr b="1" lang="en-US" sz="1200">
                          <a:solidFill>
                            <a:srgbClr val="1F3864"/>
                          </a:solidFill>
                        </a:rPr>
                        <a:t>0.940394</a:t>
                      </a:r>
                      <a:endParaRPr/>
                    </a:p>
                  </a:txBody>
                  <a:tcPr marT="38600" marB="38600" marR="77200" marL="77200"/>
                </a:tc>
              </a:tr>
              <a:tr h="300850">
                <a:tc>
                  <a:txBody>
                    <a:bodyPr/>
                    <a:lstStyle/>
                    <a:p>
                      <a:pPr indent="0" lvl="0" marL="0" marR="0" rtl="0" algn="l">
                        <a:spcBef>
                          <a:spcPts val="0"/>
                        </a:spcBef>
                        <a:spcAft>
                          <a:spcPts val="0"/>
                        </a:spcAft>
                        <a:buNone/>
                      </a:pPr>
                      <a:r>
                        <a:rPr b="1" lang="en-US" sz="1200">
                          <a:solidFill>
                            <a:srgbClr val="1F3864"/>
                          </a:solidFill>
                        </a:rPr>
                        <a:t>AUC test 2</a:t>
                      </a:r>
                      <a:endParaRPr/>
                    </a:p>
                  </a:txBody>
                  <a:tcPr marT="38600" marB="38600" marR="77200" marL="77200"/>
                </a:tc>
                <a:tc>
                  <a:txBody>
                    <a:bodyPr/>
                    <a:lstStyle/>
                    <a:p>
                      <a:pPr indent="0" lvl="0" marL="0" marR="0" rtl="0" algn="l">
                        <a:spcBef>
                          <a:spcPts val="0"/>
                        </a:spcBef>
                        <a:spcAft>
                          <a:spcPts val="0"/>
                        </a:spcAft>
                        <a:buNone/>
                      </a:pPr>
                      <a:r>
                        <a:rPr b="1" lang="en-US" sz="1200">
                          <a:solidFill>
                            <a:srgbClr val="1F3864"/>
                          </a:solidFill>
                        </a:rPr>
                        <a:t>0.939906</a:t>
                      </a:r>
                      <a:endParaRPr/>
                    </a:p>
                  </a:txBody>
                  <a:tcPr marT="38600" marB="38600" marR="77200" marL="77200"/>
                </a:tc>
              </a:tr>
              <a:tr h="300850">
                <a:tc>
                  <a:txBody>
                    <a:bodyPr/>
                    <a:lstStyle/>
                    <a:p>
                      <a:pPr indent="0" lvl="0" marL="0" marR="0" rtl="0" algn="l">
                        <a:spcBef>
                          <a:spcPts val="0"/>
                        </a:spcBef>
                        <a:spcAft>
                          <a:spcPts val="0"/>
                        </a:spcAft>
                        <a:buNone/>
                      </a:pPr>
                      <a:r>
                        <a:rPr b="1" lang="en-US" sz="1200">
                          <a:solidFill>
                            <a:srgbClr val="1F3864"/>
                          </a:solidFill>
                        </a:rPr>
                        <a:t>AUC Avg</a:t>
                      </a:r>
                      <a:endParaRPr/>
                    </a:p>
                  </a:txBody>
                  <a:tcPr marT="38600" marB="38600" marR="77200" marL="77200"/>
                </a:tc>
                <a:tc>
                  <a:txBody>
                    <a:bodyPr/>
                    <a:lstStyle/>
                    <a:p>
                      <a:pPr indent="0" lvl="0" marL="0" marR="0" rtl="0" algn="l">
                        <a:spcBef>
                          <a:spcPts val="0"/>
                        </a:spcBef>
                        <a:spcAft>
                          <a:spcPts val="0"/>
                        </a:spcAft>
                        <a:buNone/>
                      </a:pPr>
                      <a:r>
                        <a:rPr b="1" lang="en-US" sz="1200">
                          <a:solidFill>
                            <a:srgbClr val="1F3864"/>
                          </a:solidFill>
                        </a:rPr>
                        <a:t>0.939903</a:t>
                      </a:r>
                      <a:endParaRPr/>
                    </a:p>
                  </a:txBody>
                  <a:tcPr marT="38600" marB="38600" marR="77200" marL="772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Final Model</a:t>
            </a:r>
            <a:endParaRPr/>
          </a:p>
        </p:txBody>
      </p:sp>
      <p:graphicFrame>
        <p:nvGraphicFramePr>
          <p:cNvPr id="226" name="Google Shape;226;p17"/>
          <p:cNvGraphicFramePr/>
          <p:nvPr/>
        </p:nvGraphicFramePr>
        <p:xfrm>
          <a:off x="982815" y="1797736"/>
          <a:ext cx="3000000" cy="3000000"/>
        </p:xfrm>
        <a:graphic>
          <a:graphicData uri="http://schemas.openxmlformats.org/drawingml/2006/table">
            <a:tbl>
              <a:tblPr bandRow="1" firstRow="1">
                <a:noFill/>
                <a:tableStyleId>{3C4AE2AF-D3DA-4F17-AD8E-6DA1B10C70FD}</a:tableStyleId>
              </a:tblPr>
              <a:tblGrid>
                <a:gridCol w="1640925"/>
                <a:gridCol w="1640925"/>
              </a:tblGrid>
              <a:tr h="356300">
                <a:tc gridSpan="2">
                  <a:txBody>
                    <a:bodyPr/>
                    <a:lstStyle/>
                    <a:p>
                      <a:pPr indent="0" lvl="0" marL="0" marR="0" rtl="0" algn="ctr">
                        <a:spcBef>
                          <a:spcPts val="0"/>
                        </a:spcBef>
                        <a:spcAft>
                          <a:spcPts val="0"/>
                        </a:spcAft>
                        <a:buNone/>
                      </a:pPr>
                      <a:r>
                        <a:rPr b="1" lang="en-US" sz="1800"/>
                        <a:t>best_model_xgb</a:t>
                      </a:r>
                      <a:endParaRPr/>
                    </a:p>
                  </a:txBody>
                  <a:tcPr marT="45725" marB="45725" marR="91450" marL="91450">
                    <a:solidFill>
                      <a:srgbClr val="2E75B5"/>
                    </a:solidFill>
                  </a:tcPr>
                </a:tc>
                <a:tc hMerge="1"/>
              </a:tr>
              <a:tr h="356300">
                <a:tc>
                  <a:txBody>
                    <a:bodyPr/>
                    <a:lstStyle/>
                    <a:p>
                      <a:pPr indent="0" lvl="0" marL="0" marR="0" rtl="0" algn="l">
                        <a:spcBef>
                          <a:spcPts val="0"/>
                        </a:spcBef>
                        <a:spcAft>
                          <a:spcPts val="0"/>
                        </a:spcAft>
                        <a:buNone/>
                      </a:pPr>
                      <a:r>
                        <a:rPr b="1" lang="en-US" sz="1400">
                          <a:solidFill>
                            <a:srgbClr val="1F3864"/>
                          </a:solidFill>
                        </a:rPr>
                        <a:t>#Trees</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300</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LR</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0.1</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Subsample%</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80.0%</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Features</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100%</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%Wt. of Default</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1</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AUC Train</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0.972623</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AUC Test 1</a:t>
                      </a:r>
                      <a:endParaRPr/>
                    </a:p>
                  </a:txBody>
                  <a:tcPr marT="45475" marB="45475" marR="90950" marL="90950"/>
                </a:tc>
                <a:tc>
                  <a:txBody>
                    <a:bodyPr/>
                    <a:lstStyle/>
                    <a:p>
                      <a:pPr indent="0" lvl="0" marL="0" marR="0" rtl="0" algn="l">
                        <a:spcBef>
                          <a:spcPts val="0"/>
                        </a:spcBef>
                        <a:spcAft>
                          <a:spcPts val="0"/>
                        </a:spcAft>
                        <a:buNone/>
                      </a:pPr>
                      <a:r>
                        <a:rPr b="1" lang="en-US" sz="1400">
                          <a:solidFill>
                            <a:srgbClr val="1F3864"/>
                          </a:solidFill>
                        </a:rPr>
                        <a:t>0.945961</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AUC test 2</a:t>
                      </a:r>
                      <a:endParaRPr/>
                    </a:p>
                  </a:txBody>
                  <a:tcPr marT="45725" marB="45725" marR="91450" marL="91450"/>
                </a:tc>
                <a:tc>
                  <a:txBody>
                    <a:bodyPr/>
                    <a:lstStyle/>
                    <a:p>
                      <a:pPr indent="0" lvl="0" marL="0" marR="0" rtl="0" algn="l">
                        <a:spcBef>
                          <a:spcPts val="0"/>
                        </a:spcBef>
                        <a:spcAft>
                          <a:spcPts val="0"/>
                        </a:spcAft>
                        <a:buNone/>
                      </a:pPr>
                      <a:r>
                        <a:rPr b="1" lang="en-US" sz="1400">
                          <a:solidFill>
                            <a:srgbClr val="1F3864"/>
                          </a:solidFill>
                        </a:rPr>
                        <a:t>0.944229</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AUC Avg</a:t>
                      </a:r>
                      <a:endParaRPr/>
                    </a:p>
                  </a:txBody>
                  <a:tcPr marT="45725" marB="45725" marR="91450" marL="91450"/>
                </a:tc>
                <a:tc>
                  <a:txBody>
                    <a:bodyPr/>
                    <a:lstStyle/>
                    <a:p>
                      <a:pPr indent="0" lvl="0" marL="0" marR="0" rtl="0" algn="l">
                        <a:spcBef>
                          <a:spcPts val="0"/>
                        </a:spcBef>
                        <a:spcAft>
                          <a:spcPts val="0"/>
                        </a:spcAft>
                        <a:buNone/>
                      </a:pPr>
                      <a:r>
                        <a:rPr b="1" lang="en-US" sz="1400">
                          <a:solidFill>
                            <a:srgbClr val="1F3864"/>
                          </a:solidFill>
                        </a:rPr>
                        <a:t>0.954271</a:t>
                      </a:r>
                      <a:endParaRPr/>
                    </a:p>
                  </a:txBody>
                  <a:tcPr marT="45725" marB="45725" marR="91450" marL="91450"/>
                </a:tc>
              </a:tr>
              <a:tr h="356300">
                <a:tc>
                  <a:txBody>
                    <a:bodyPr/>
                    <a:lstStyle/>
                    <a:p>
                      <a:pPr indent="0" lvl="0" marL="0" marR="0" rtl="0" algn="l">
                        <a:spcBef>
                          <a:spcPts val="0"/>
                        </a:spcBef>
                        <a:spcAft>
                          <a:spcPts val="0"/>
                        </a:spcAft>
                        <a:buNone/>
                      </a:pPr>
                      <a:r>
                        <a:rPr b="1" lang="en-US" sz="1400">
                          <a:solidFill>
                            <a:srgbClr val="1F3864"/>
                          </a:solidFill>
                        </a:rPr>
                        <a:t>AUC SD</a:t>
                      </a:r>
                      <a:endParaRPr/>
                    </a:p>
                  </a:txBody>
                  <a:tcPr marT="45725" marB="45725" marR="91450" marL="91450"/>
                </a:tc>
                <a:tc>
                  <a:txBody>
                    <a:bodyPr/>
                    <a:lstStyle/>
                    <a:p>
                      <a:pPr indent="0" lvl="0" marL="0" marR="0" rtl="0" algn="l">
                        <a:spcBef>
                          <a:spcPts val="0"/>
                        </a:spcBef>
                        <a:spcAft>
                          <a:spcPts val="0"/>
                        </a:spcAft>
                        <a:buNone/>
                      </a:pPr>
                      <a:r>
                        <a:rPr b="1" lang="en-US" sz="1400">
                          <a:solidFill>
                            <a:srgbClr val="1F3864"/>
                          </a:solidFill>
                        </a:rPr>
                        <a:t>0.0012996</a:t>
                      </a:r>
                      <a:endParaRPr/>
                    </a:p>
                  </a:txBody>
                  <a:tcPr marT="45725" marB="45725" marR="91450" marL="91450"/>
                </a:tc>
              </a:tr>
            </a:tbl>
          </a:graphicData>
        </a:graphic>
      </p:graphicFrame>
      <p:pic>
        <p:nvPicPr>
          <p:cNvPr descr="A screenshot of a computer program&#10;&#10;Description automatically generated" id="227" name="Google Shape;227;p17"/>
          <p:cNvPicPr preferRelativeResize="0"/>
          <p:nvPr/>
        </p:nvPicPr>
        <p:blipFill rotWithShape="1">
          <a:blip r:embed="rId3">
            <a:alphaModFix/>
          </a:blip>
          <a:srcRect b="0" l="0" r="0" t="0"/>
          <a:stretch/>
        </p:blipFill>
        <p:spPr>
          <a:xfrm>
            <a:off x="4999180" y="594068"/>
            <a:ext cx="6598665" cy="58988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6335924" y="377482"/>
            <a:ext cx="5514205"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2000">
                <a:latin typeface="Calibri"/>
                <a:ea typeface="Calibri"/>
                <a:cs typeface="Calibri"/>
                <a:sym typeface="Calibri"/>
              </a:rPr>
              <a:t>We calculate Revenue using the formula: Revenue = (Balance Feature * 0.02) + (Spending Feature  * 0.001), with chosen default rate thresholds of 30% for the Conservative strategy and 60% for the Aggressive strategy.</a:t>
            </a:r>
            <a:br>
              <a:rPr lang="en-US" sz="1600">
                <a:latin typeface="Times New Roman"/>
                <a:ea typeface="Times New Roman"/>
                <a:cs typeface="Times New Roman"/>
                <a:sym typeface="Times New Roman"/>
              </a:rPr>
            </a:br>
            <a:endParaRPr b="1" sz="1600"/>
          </a:p>
        </p:txBody>
      </p:sp>
      <p:graphicFrame>
        <p:nvGraphicFramePr>
          <p:cNvPr id="233" name="Google Shape;233;p18"/>
          <p:cNvGraphicFramePr/>
          <p:nvPr/>
        </p:nvGraphicFramePr>
        <p:xfrm>
          <a:off x="598274" y="1903902"/>
          <a:ext cx="3000000" cy="3000000"/>
        </p:xfrm>
        <a:graphic>
          <a:graphicData uri="http://schemas.openxmlformats.org/drawingml/2006/table">
            <a:tbl>
              <a:tblPr bandRow="1" firstRow="1">
                <a:noFill/>
                <a:tableStyleId>{3C4AE2AF-D3DA-4F17-AD8E-6DA1B10C70FD}</a:tableStyleId>
              </a:tblPr>
              <a:tblGrid>
                <a:gridCol w="1218175"/>
                <a:gridCol w="1097025"/>
                <a:gridCol w="1097025"/>
                <a:gridCol w="1097025"/>
                <a:gridCol w="1097025"/>
                <a:gridCol w="1097025"/>
                <a:gridCol w="1097025"/>
              </a:tblGrid>
              <a:tr h="370850">
                <a:tc>
                  <a:txBody>
                    <a:bodyPr/>
                    <a:lstStyle/>
                    <a:p>
                      <a:pPr indent="0" lvl="0" marL="0" marR="0" rtl="0" algn="l">
                        <a:spcBef>
                          <a:spcPts val="0"/>
                        </a:spcBef>
                        <a:spcAft>
                          <a:spcPts val="0"/>
                        </a:spcAft>
                        <a:buNone/>
                      </a:pPr>
                      <a:r>
                        <a:t/>
                      </a:r>
                      <a:endParaRPr sz="1800"/>
                    </a:p>
                  </a:txBody>
                  <a:tcPr marT="45725" marB="45725" marR="91450" marL="91450"/>
                </a:tc>
                <a:tc gridSpan="2">
                  <a:txBody>
                    <a:bodyPr/>
                    <a:lstStyle/>
                    <a:p>
                      <a:pPr indent="0" lvl="0" marL="0" marR="0" rtl="0" algn="ctr">
                        <a:spcBef>
                          <a:spcPts val="0"/>
                        </a:spcBef>
                        <a:spcAft>
                          <a:spcPts val="0"/>
                        </a:spcAft>
                        <a:buNone/>
                      </a:pPr>
                      <a:r>
                        <a:rPr lang="en-US" sz="1800"/>
                        <a:t>Train</a:t>
                      </a:r>
                      <a:endParaRPr/>
                    </a:p>
                  </a:txBody>
                  <a:tcPr marT="45725" marB="45725" marR="91450" marL="91450"/>
                </a:tc>
                <a:tc hMerge="1"/>
                <a:tc gridSpan="2">
                  <a:txBody>
                    <a:bodyPr/>
                    <a:lstStyle/>
                    <a:p>
                      <a:pPr indent="0" lvl="0" marL="0" marR="0" rtl="0" algn="ctr">
                        <a:spcBef>
                          <a:spcPts val="0"/>
                        </a:spcBef>
                        <a:spcAft>
                          <a:spcPts val="0"/>
                        </a:spcAft>
                        <a:buNone/>
                      </a:pPr>
                      <a:r>
                        <a:rPr lang="en-US" sz="1800"/>
                        <a:t>Test 1</a:t>
                      </a:r>
                      <a:endParaRPr/>
                    </a:p>
                  </a:txBody>
                  <a:tcPr marT="45725" marB="45725" marR="91450" marL="91450"/>
                </a:tc>
                <a:tc hMerge="1"/>
                <a:tc gridSpan="2">
                  <a:txBody>
                    <a:bodyPr/>
                    <a:lstStyle/>
                    <a:p>
                      <a:pPr indent="0" lvl="0" marL="0" marR="0" rtl="0" algn="ctr">
                        <a:spcBef>
                          <a:spcPts val="0"/>
                        </a:spcBef>
                        <a:spcAft>
                          <a:spcPts val="0"/>
                        </a:spcAft>
                        <a:buNone/>
                      </a:pPr>
                      <a:r>
                        <a:rPr lang="en-US" sz="1800"/>
                        <a:t>Test 2</a:t>
                      </a:r>
                      <a:endParaRPr/>
                    </a:p>
                  </a:txBody>
                  <a:tcPr marT="45725" marB="45725" marR="91450" marL="91450"/>
                </a:tc>
                <a:tc hMerge="1"/>
              </a:tr>
              <a:tr h="370850">
                <a:tc>
                  <a:txBody>
                    <a:bodyPr/>
                    <a:lstStyle/>
                    <a:p>
                      <a:pPr indent="0" lvl="0" marL="0" marR="0" rtl="0" algn="l">
                        <a:spcBef>
                          <a:spcPts val="0"/>
                        </a:spcBef>
                        <a:spcAft>
                          <a:spcPts val="0"/>
                        </a:spcAft>
                        <a:buNone/>
                      </a:pPr>
                      <a:r>
                        <a:rPr lang="en-US" sz="1800"/>
                        <a:t>Threshold</a:t>
                      </a:r>
                      <a:endParaRPr/>
                    </a:p>
                  </a:txBody>
                  <a:tcPr marT="45725" marB="45725" marR="91450" marL="91450"/>
                </a:tc>
                <a:tc>
                  <a:txBody>
                    <a:bodyPr/>
                    <a:lstStyle/>
                    <a:p>
                      <a:pPr indent="0" lvl="0" marL="0" marR="0" rtl="0" algn="l">
                        <a:spcBef>
                          <a:spcPts val="0"/>
                        </a:spcBef>
                        <a:spcAft>
                          <a:spcPts val="0"/>
                        </a:spcAft>
                        <a:buNone/>
                      </a:pPr>
                      <a:r>
                        <a:rPr lang="en-US" sz="1800"/>
                        <a:t>Default Rate</a:t>
                      </a:r>
                      <a:endParaRPr/>
                    </a:p>
                  </a:txBody>
                  <a:tcPr marT="45725" marB="45725" marR="91450" marL="91450"/>
                </a:tc>
                <a:tc>
                  <a:txBody>
                    <a:bodyPr/>
                    <a:lstStyle/>
                    <a:p>
                      <a:pPr indent="0" lvl="0" marL="0" marR="0" rtl="0" algn="l">
                        <a:spcBef>
                          <a:spcPts val="0"/>
                        </a:spcBef>
                        <a:spcAft>
                          <a:spcPts val="0"/>
                        </a:spcAft>
                        <a:buNone/>
                      </a:pPr>
                      <a:r>
                        <a:rPr lang="en-US" sz="1800"/>
                        <a:t>Revenue</a:t>
                      </a:r>
                      <a:endParaRPr/>
                    </a:p>
                  </a:txBody>
                  <a:tcPr marT="45725" marB="45725" marR="91450" marL="91450"/>
                </a:tc>
                <a:tc>
                  <a:txBody>
                    <a:bodyPr/>
                    <a:lstStyle/>
                    <a:p>
                      <a:pPr indent="0" lvl="0" marL="0" marR="0" rtl="0" algn="l">
                        <a:spcBef>
                          <a:spcPts val="0"/>
                        </a:spcBef>
                        <a:spcAft>
                          <a:spcPts val="0"/>
                        </a:spcAft>
                        <a:buNone/>
                      </a:pPr>
                      <a:r>
                        <a:rPr lang="en-US" sz="1800"/>
                        <a:t>Default Rate</a:t>
                      </a:r>
                      <a:endParaRPr/>
                    </a:p>
                  </a:txBody>
                  <a:tcPr marT="45725" marB="45725" marR="91450" marL="91450"/>
                </a:tc>
                <a:tc>
                  <a:txBody>
                    <a:bodyPr/>
                    <a:lstStyle/>
                    <a:p>
                      <a:pPr indent="0" lvl="0" marL="0" marR="0" rtl="0" algn="l">
                        <a:spcBef>
                          <a:spcPts val="0"/>
                        </a:spcBef>
                        <a:spcAft>
                          <a:spcPts val="0"/>
                        </a:spcAft>
                        <a:buNone/>
                      </a:pPr>
                      <a:r>
                        <a:rPr lang="en-US" sz="1800"/>
                        <a:t>Revenue</a:t>
                      </a:r>
                      <a:endParaRPr/>
                    </a:p>
                  </a:txBody>
                  <a:tcPr marT="45725" marB="45725" marR="91450" marL="91450"/>
                </a:tc>
                <a:tc>
                  <a:txBody>
                    <a:bodyPr/>
                    <a:lstStyle/>
                    <a:p>
                      <a:pPr indent="0" lvl="0" marL="0" marR="0" rtl="0" algn="l">
                        <a:spcBef>
                          <a:spcPts val="0"/>
                        </a:spcBef>
                        <a:spcAft>
                          <a:spcPts val="0"/>
                        </a:spcAft>
                        <a:buNone/>
                      </a:pPr>
                      <a:r>
                        <a:rPr lang="en-US" sz="1800"/>
                        <a:t>Default Rate</a:t>
                      </a:r>
                      <a:endParaRPr/>
                    </a:p>
                  </a:txBody>
                  <a:tcPr marT="45725" marB="45725" marR="91450" marL="91450"/>
                </a:tc>
                <a:tc>
                  <a:txBody>
                    <a:bodyPr/>
                    <a:lstStyle/>
                    <a:p>
                      <a:pPr indent="0" lvl="0" marL="0" marR="0" rtl="0" algn="l">
                        <a:spcBef>
                          <a:spcPts val="0"/>
                        </a:spcBef>
                        <a:spcAft>
                          <a:spcPts val="0"/>
                        </a:spcAft>
                        <a:buNone/>
                      </a:pPr>
                      <a:r>
                        <a:rPr lang="en-US" sz="1800"/>
                        <a:t>Revenue</a:t>
                      </a:r>
                      <a:endParaRPr/>
                    </a:p>
                  </a:txBody>
                  <a:tcPr marT="45725" marB="45725" marR="91450" marL="91450"/>
                </a:tc>
              </a:tr>
              <a:tr h="370850">
                <a:tc>
                  <a:txBody>
                    <a:bodyPr/>
                    <a:lstStyle/>
                    <a:p>
                      <a:pPr indent="0" lvl="0" marL="0" marR="0" rtl="0" algn="l">
                        <a:spcBef>
                          <a:spcPts val="0"/>
                        </a:spcBef>
                        <a:spcAft>
                          <a:spcPts val="0"/>
                        </a:spcAft>
                        <a:buNone/>
                      </a:pPr>
                      <a:r>
                        <a:rPr lang="en-US" sz="1800"/>
                        <a:t>0.1</a:t>
                      </a:r>
                      <a:endParaRPr/>
                    </a:p>
                  </a:txBody>
                  <a:tcPr marT="45725" marB="45725" marR="91450" marL="91450"/>
                </a:tc>
                <a:tc>
                  <a:txBody>
                    <a:bodyPr/>
                    <a:lstStyle/>
                    <a:p>
                      <a:pPr indent="0" lvl="0" marL="0" marR="0" rtl="0" algn="l">
                        <a:spcBef>
                          <a:spcPts val="0"/>
                        </a:spcBef>
                        <a:spcAft>
                          <a:spcPts val="0"/>
                        </a:spcAft>
                        <a:buNone/>
                      </a:pPr>
                      <a:r>
                        <a:rPr lang="en-US" sz="1800"/>
                        <a:t>0.35%</a:t>
                      </a:r>
                      <a:endParaRPr/>
                    </a:p>
                  </a:txBody>
                  <a:tcPr marT="45725" marB="45725" marR="91450" marL="91450"/>
                </a:tc>
                <a:tc>
                  <a:txBody>
                    <a:bodyPr/>
                    <a:lstStyle/>
                    <a:p>
                      <a:pPr indent="0" lvl="0" marL="0" marR="0" rtl="0" algn="l">
                        <a:spcBef>
                          <a:spcPts val="0"/>
                        </a:spcBef>
                        <a:spcAft>
                          <a:spcPts val="0"/>
                        </a:spcAft>
                        <a:buNone/>
                      </a:pPr>
                      <a:r>
                        <a:rPr lang="en-US" sz="1800"/>
                        <a:t>$447.01</a:t>
                      </a:r>
                      <a:endParaRPr/>
                    </a:p>
                  </a:txBody>
                  <a:tcPr marT="45725" marB="45725" marR="91450" marL="91450"/>
                </a:tc>
                <a:tc>
                  <a:txBody>
                    <a:bodyPr/>
                    <a:lstStyle/>
                    <a:p>
                      <a:pPr indent="0" lvl="0" marL="0" marR="0" rtl="0" algn="l">
                        <a:spcBef>
                          <a:spcPts val="0"/>
                        </a:spcBef>
                        <a:spcAft>
                          <a:spcPts val="0"/>
                        </a:spcAft>
                        <a:buNone/>
                      </a:pPr>
                      <a:r>
                        <a:rPr lang="en-US" sz="1800"/>
                        <a:t>0.93%</a:t>
                      </a:r>
                      <a:endParaRPr/>
                    </a:p>
                  </a:txBody>
                  <a:tcPr marT="45725" marB="45725" marR="91450" marL="91450"/>
                </a:tc>
                <a:tc>
                  <a:txBody>
                    <a:bodyPr/>
                    <a:lstStyle/>
                    <a:p>
                      <a:pPr indent="0" lvl="0" marL="0" marR="0" rtl="0" algn="l">
                        <a:spcBef>
                          <a:spcPts val="0"/>
                        </a:spcBef>
                        <a:spcAft>
                          <a:spcPts val="0"/>
                        </a:spcAft>
                        <a:buNone/>
                      </a:pPr>
                      <a:r>
                        <a:rPr lang="en-US" sz="1800"/>
                        <a:t>$93.88</a:t>
                      </a:r>
                      <a:endParaRPr/>
                    </a:p>
                  </a:txBody>
                  <a:tcPr marT="45725" marB="45725" marR="91450" marL="91450"/>
                </a:tc>
                <a:tc>
                  <a:txBody>
                    <a:bodyPr/>
                    <a:lstStyle/>
                    <a:p>
                      <a:pPr indent="0" lvl="0" marL="0" marR="0" rtl="0" algn="l">
                        <a:spcBef>
                          <a:spcPts val="0"/>
                        </a:spcBef>
                        <a:spcAft>
                          <a:spcPts val="0"/>
                        </a:spcAft>
                        <a:buNone/>
                      </a:pPr>
                      <a:r>
                        <a:rPr lang="en-US" sz="1800"/>
                        <a:t>0.88%</a:t>
                      </a:r>
                      <a:endParaRPr/>
                    </a:p>
                  </a:txBody>
                  <a:tcPr marT="45725" marB="45725" marR="91450" marL="91450"/>
                </a:tc>
                <a:tc>
                  <a:txBody>
                    <a:bodyPr/>
                    <a:lstStyle/>
                    <a:p>
                      <a:pPr indent="0" lvl="0" marL="0" marR="0" rtl="0" algn="l">
                        <a:spcBef>
                          <a:spcPts val="0"/>
                        </a:spcBef>
                        <a:spcAft>
                          <a:spcPts val="0"/>
                        </a:spcAft>
                        <a:buNone/>
                      </a:pPr>
                      <a:r>
                        <a:rPr lang="en-US" sz="1800"/>
                        <a:t>$94.64</a:t>
                      </a:r>
                      <a:endParaRPr/>
                    </a:p>
                  </a:txBody>
                  <a:tcPr marT="45725" marB="45725" marR="91450" marL="91450"/>
                </a:tc>
              </a:tr>
              <a:tr h="370850">
                <a:tc>
                  <a:txBody>
                    <a:bodyPr/>
                    <a:lstStyle/>
                    <a:p>
                      <a:pPr indent="0" lvl="0" marL="0" marR="0" rtl="0" algn="l">
                        <a:spcBef>
                          <a:spcPts val="0"/>
                        </a:spcBef>
                        <a:spcAft>
                          <a:spcPts val="0"/>
                        </a:spcAft>
                        <a:buNone/>
                      </a:pPr>
                      <a:r>
                        <a:rPr lang="en-US" sz="1800"/>
                        <a:t>0.2</a:t>
                      </a:r>
                      <a:endParaRPr/>
                    </a:p>
                  </a:txBody>
                  <a:tcPr marT="45725" marB="45725" marR="91450" marL="91450"/>
                </a:tc>
                <a:tc>
                  <a:txBody>
                    <a:bodyPr/>
                    <a:lstStyle/>
                    <a:p>
                      <a:pPr indent="0" lvl="0" marL="0" marR="0" rtl="0" algn="l">
                        <a:spcBef>
                          <a:spcPts val="0"/>
                        </a:spcBef>
                        <a:spcAft>
                          <a:spcPts val="0"/>
                        </a:spcAft>
                        <a:buNone/>
                      </a:pPr>
                      <a:r>
                        <a:rPr lang="en-US" sz="1800"/>
                        <a:t>0.91%</a:t>
                      </a:r>
                      <a:endParaRPr/>
                    </a:p>
                  </a:txBody>
                  <a:tcPr marT="45725" marB="45725" marR="91450" marL="91450"/>
                </a:tc>
                <a:tc>
                  <a:txBody>
                    <a:bodyPr/>
                    <a:lstStyle/>
                    <a:p>
                      <a:pPr indent="0" lvl="0" marL="0" marR="0" rtl="0" algn="l">
                        <a:spcBef>
                          <a:spcPts val="0"/>
                        </a:spcBef>
                        <a:spcAft>
                          <a:spcPts val="0"/>
                        </a:spcAft>
                        <a:buNone/>
                      </a:pPr>
                      <a:r>
                        <a:rPr lang="en-US" sz="1800"/>
                        <a:t>491.82</a:t>
                      </a:r>
                      <a:endParaRPr/>
                    </a:p>
                  </a:txBody>
                  <a:tcPr marT="45725" marB="45725" marR="91450" marL="91450"/>
                </a:tc>
                <a:tc>
                  <a:txBody>
                    <a:bodyPr/>
                    <a:lstStyle/>
                    <a:p>
                      <a:pPr indent="0" lvl="0" marL="0" marR="0" rtl="0" algn="l">
                        <a:spcBef>
                          <a:spcPts val="0"/>
                        </a:spcBef>
                        <a:spcAft>
                          <a:spcPts val="0"/>
                        </a:spcAft>
                        <a:buNone/>
                      </a:pPr>
                      <a:r>
                        <a:rPr lang="en-US" sz="1800"/>
                        <a:t>1.90%</a:t>
                      </a:r>
                      <a:endParaRPr/>
                    </a:p>
                  </a:txBody>
                  <a:tcPr marT="45725" marB="45725" marR="91450" marL="91450"/>
                </a:tc>
                <a:tc>
                  <a:txBody>
                    <a:bodyPr/>
                    <a:lstStyle/>
                    <a:p>
                      <a:pPr indent="0" lvl="0" marL="0" marR="0" rtl="0" algn="l">
                        <a:spcBef>
                          <a:spcPts val="0"/>
                        </a:spcBef>
                        <a:spcAft>
                          <a:spcPts val="0"/>
                        </a:spcAft>
                        <a:buNone/>
                      </a:pPr>
                      <a:r>
                        <a:rPr lang="en-US" sz="1800"/>
                        <a:t>$104.06</a:t>
                      </a:r>
                      <a:endParaRPr/>
                    </a:p>
                  </a:txBody>
                  <a:tcPr marT="45725" marB="45725" marR="91450" marL="91450"/>
                </a:tc>
                <a:tc>
                  <a:txBody>
                    <a:bodyPr/>
                    <a:lstStyle/>
                    <a:p>
                      <a:pPr indent="0" lvl="0" marL="0" marR="0" rtl="0" algn="l">
                        <a:spcBef>
                          <a:spcPts val="0"/>
                        </a:spcBef>
                        <a:spcAft>
                          <a:spcPts val="0"/>
                        </a:spcAft>
                        <a:buNone/>
                      </a:pPr>
                      <a:r>
                        <a:rPr lang="en-US" sz="1800"/>
                        <a:t>1.77%</a:t>
                      </a:r>
                      <a:endParaRPr/>
                    </a:p>
                  </a:txBody>
                  <a:tcPr marT="45725" marB="45725" marR="91450" marL="91450"/>
                </a:tc>
                <a:tc>
                  <a:txBody>
                    <a:bodyPr/>
                    <a:lstStyle/>
                    <a:p>
                      <a:pPr indent="0" lvl="0" marL="0" marR="0" rtl="0" algn="l">
                        <a:spcBef>
                          <a:spcPts val="0"/>
                        </a:spcBef>
                        <a:spcAft>
                          <a:spcPts val="0"/>
                        </a:spcAft>
                        <a:buNone/>
                      </a:pPr>
                      <a:r>
                        <a:rPr lang="en-US" sz="1800"/>
                        <a:t>$103.98</a:t>
                      </a:r>
                      <a:endParaRPr/>
                    </a:p>
                  </a:txBody>
                  <a:tcPr marT="45725" marB="45725" marR="91450" marL="91450"/>
                </a:tc>
              </a:tr>
              <a:tr h="370850">
                <a:tc>
                  <a:txBody>
                    <a:bodyPr/>
                    <a:lstStyle/>
                    <a:p>
                      <a:pPr indent="0" lvl="0" marL="0" marR="0" rtl="0" algn="l">
                        <a:spcBef>
                          <a:spcPts val="0"/>
                        </a:spcBef>
                        <a:spcAft>
                          <a:spcPts val="0"/>
                        </a:spcAft>
                        <a:buNone/>
                      </a:pPr>
                      <a:r>
                        <a:rPr lang="en-US" sz="1800">
                          <a:highlight>
                            <a:srgbClr val="00FF00"/>
                          </a:highlight>
                        </a:rPr>
                        <a:t>0.3</a:t>
                      </a:r>
                      <a:endParaRPr/>
                    </a:p>
                  </a:txBody>
                  <a:tcPr marT="45725" marB="45725" marR="91450" marL="91450"/>
                </a:tc>
                <a:tc>
                  <a:txBody>
                    <a:bodyPr/>
                    <a:lstStyle/>
                    <a:p>
                      <a:pPr indent="0" lvl="0" marL="0" marR="0" rtl="0" algn="l">
                        <a:spcBef>
                          <a:spcPts val="0"/>
                        </a:spcBef>
                        <a:spcAft>
                          <a:spcPts val="0"/>
                        </a:spcAft>
                        <a:buNone/>
                      </a:pPr>
                      <a:r>
                        <a:rPr lang="en-US" sz="1800">
                          <a:highlight>
                            <a:srgbClr val="00FF00"/>
                          </a:highlight>
                        </a:rPr>
                        <a:t>1.62%</a:t>
                      </a:r>
                      <a:endParaRPr/>
                    </a:p>
                  </a:txBody>
                  <a:tcPr marT="45725" marB="45725" marR="91450" marL="91450"/>
                </a:tc>
                <a:tc>
                  <a:txBody>
                    <a:bodyPr/>
                    <a:lstStyle/>
                    <a:p>
                      <a:pPr indent="0" lvl="0" marL="0" marR="0" rtl="0" algn="l">
                        <a:spcBef>
                          <a:spcPts val="0"/>
                        </a:spcBef>
                        <a:spcAft>
                          <a:spcPts val="0"/>
                        </a:spcAft>
                        <a:buNone/>
                      </a:pPr>
                      <a:r>
                        <a:rPr lang="en-US" sz="1800">
                          <a:highlight>
                            <a:srgbClr val="00FF00"/>
                          </a:highlight>
                        </a:rPr>
                        <a:t>522.15</a:t>
                      </a:r>
                      <a:endParaRPr/>
                    </a:p>
                  </a:txBody>
                  <a:tcPr marT="45725" marB="45725" marR="91450" marL="91450"/>
                </a:tc>
                <a:tc>
                  <a:txBody>
                    <a:bodyPr/>
                    <a:lstStyle/>
                    <a:p>
                      <a:pPr indent="0" lvl="0" marL="0" marR="0" rtl="0" algn="l">
                        <a:spcBef>
                          <a:spcPts val="0"/>
                        </a:spcBef>
                        <a:spcAft>
                          <a:spcPts val="0"/>
                        </a:spcAft>
                        <a:buNone/>
                      </a:pPr>
                      <a:r>
                        <a:rPr lang="en-US" sz="1800">
                          <a:highlight>
                            <a:srgbClr val="00FF00"/>
                          </a:highlight>
                        </a:rPr>
                        <a:t>3.03%</a:t>
                      </a:r>
                      <a:endParaRPr/>
                    </a:p>
                  </a:txBody>
                  <a:tcPr marT="45725" marB="45725" marR="91450" marL="91450"/>
                </a:tc>
                <a:tc>
                  <a:txBody>
                    <a:bodyPr/>
                    <a:lstStyle/>
                    <a:p>
                      <a:pPr indent="0" lvl="0" marL="0" marR="0" rtl="0" algn="l">
                        <a:spcBef>
                          <a:spcPts val="0"/>
                        </a:spcBef>
                        <a:spcAft>
                          <a:spcPts val="0"/>
                        </a:spcAft>
                        <a:buNone/>
                      </a:pPr>
                      <a:r>
                        <a:rPr lang="en-US" sz="1800">
                          <a:highlight>
                            <a:srgbClr val="00FF00"/>
                          </a:highlight>
                        </a:rPr>
                        <a:t>$110.68</a:t>
                      </a:r>
                      <a:endParaRPr/>
                    </a:p>
                  </a:txBody>
                  <a:tcPr marT="45725" marB="45725" marR="91450" marL="91450"/>
                </a:tc>
                <a:tc>
                  <a:txBody>
                    <a:bodyPr/>
                    <a:lstStyle/>
                    <a:p>
                      <a:pPr indent="0" lvl="0" marL="0" marR="0" rtl="0" algn="l">
                        <a:spcBef>
                          <a:spcPts val="0"/>
                        </a:spcBef>
                        <a:spcAft>
                          <a:spcPts val="0"/>
                        </a:spcAft>
                        <a:buNone/>
                      </a:pPr>
                      <a:r>
                        <a:rPr lang="en-US" sz="1800">
                          <a:highlight>
                            <a:srgbClr val="00FF00"/>
                          </a:highlight>
                        </a:rPr>
                        <a:t>2.78%</a:t>
                      </a:r>
                      <a:endParaRPr/>
                    </a:p>
                  </a:txBody>
                  <a:tcPr marT="45725" marB="45725" marR="91450" marL="91450"/>
                </a:tc>
                <a:tc>
                  <a:txBody>
                    <a:bodyPr/>
                    <a:lstStyle/>
                    <a:p>
                      <a:pPr indent="0" lvl="0" marL="0" marR="0" rtl="0" algn="l">
                        <a:spcBef>
                          <a:spcPts val="0"/>
                        </a:spcBef>
                        <a:spcAft>
                          <a:spcPts val="0"/>
                        </a:spcAft>
                        <a:buNone/>
                      </a:pPr>
                      <a:r>
                        <a:rPr lang="en-US" sz="1800">
                          <a:highlight>
                            <a:srgbClr val="00FF00"/>
                          </a:highlight>
                        </a:rPr>
                        <a:t>$110.76</a:t>
                      </a:r>
                      <a:endParaRPr/>
                    </a:p>
                  </a:txBody>
                  <a:tcPr marT="45725" marB="45725" marR="91450" marL="91450"/>
                </a:tc>
              </a:tr>
              <a:tr h="370850">
                <a:tc>
                  <a:txBody>
                    <a:bodyPr/>
                    <a:lstStyle/>
                    <a:p>
                      <a:pPr indent="0" lvl="0" marL="0" marR="0" rtl="0" algn="l">
                        <a:spcBef>
                          <a:spcPts val="0"/>
                        </a:spcBef>
                        <a:spcAft>
                          <a:spcPts val="0"/>
                        </a:spcAft>
                        <a:buNone/>
                      </a:pPr>
                      <a:r>
                        <a:rPr lang="en-US" sz="1800"/>
                        <a:t>0.4</a:t>
                      </a:r>
                      <a:endParaRPr/>
                    </a:p>
                  </a:txBody>
                  <a:tcPr marT="45725" marB="45725" marR="91450" marL="91450"/>
                </a:tc>
                <a:tc>
                  <a:txBody>
                    <a:bodyPr/>
                    <a:lstStyle/>
                    <a:p>
                      <a:pPr indent="0" lvl="0" marL="0" marR="0" rtl="0" algn="l">
                        <a:spcBef>
                          <a:spcPts val="0"/>
                        </a:spcBef>
                        <a:spcAft>
                          <a:spcPts val="0"/>
                        </a:spcAft>
                        <a:buNone/>
                      </a:pPr>
                      <a:r>
                        <a:rPr lang="en-US" sz="1800"/>
                        <a:t>2.70%</a:t>
                      </a:r>
                      <a:endParaRPr/>
                    </a:p>
                  </a:txBody>
                  <a:tcPr marT="45725" marB="45725" marR="91450" marL="91450"/>
                </a:tc>
                <a:tc>
                  <a:txBody>
                    <a:bodyPr/>
                    <a:lstStyle/>
                    <a:p>
                      <a:pPr indent="0" lvl="0" marL="0" marR="0" rtl="0" algn="l">
                        <a:spcBef>
                          <a:spcPts val="0"/>
                        </a:spcBef>
                        <a:spcAft>
                          <a:spcPts val="0"/>
                        </a:spcAft>
                        <a:buNone/>
                      </a:pPr>
                      <a:r>
                        <a:rPr lang="en-US" sz="1800"/>
                        <a:t>551.20</a:t>
                      </a:r>
                      <a:endParaRPr/>
                    </a:p>
                  </a:txBody>
                  <a:tcPr marT="45725" marB="45725" marR="91450" marL="91450"/>
                </a:tc>
                <a:tc>
                  <a:txBody>
                    <a:bodyPr/>
                    <a:lstStyle/>
                    <a:p>
                      <a:pPr indent="0" lvl="0" marL="0" marR="0" rtl="0" algn="l">
                        <a:spcBef>
                          <a:spcPts val="0"/>
                        </a:spcBef>
                        <a:spcAft>
                          <a:spcPts val="0"/>
                        </a:spcAft>
                        <a:buNone/>
                      </a:pPr>
                      <a:r>
                        <a:rPr lang="en-US" sz="1800"/>
                        <a:t>4.49%</a:t>
                      </a:r>
                      <a:endParaRPr/>
                    </a:p>
                  </a:txBody>
                  <a:tcPr marT="45725" marB="45725" marR="91450" marL="91450"/>
                </a:tc>
                <a:tc>
                  <a:txBody>
                    <a:bodyPr/>
                    <a:lstStyle/>
                    <a:p>
                      <a:pPr indent="0" lvl="0" marL="0" marR="0" rtl="0" algn="l">
                        <a:spcBef>
                          <a:spcPts val="0"/>
                        </a:spcBef>
                        <a:spcAft>
                          <a:spcPts val="0"/>
                        </a:spcAft>
                        <a:buNone/>
                      </a:pPr>
                      <a:r>
                        <a:rPr lang="en-US" sz="1800"/>
                        <a:t>$117.51</a:t>
                      </a:r>
                      <a:endParaRPr/>
                    </a:p>
                  </a:txBody>
                  <a:tcPr marT="45725" marB="45725" marR="91450" marL="91450"/>
                </a:tc>
                <a:tc>
                  <a:txBody>
                    <a:bodyPr/>
                    <a:lstStyle/>
                    <a:p>
                      <a:pPr indent="0" lvl="0" marL="0" marR="0" rtl="0" algn="l">
                        <a:spcBef>
                          <a:spcPts val="0"/>
                        </a:spcBef>
                        <a:spcAft>
                          <a:spcPts val="0"/>
                        </a:spcAft>
                        <a:buNone/>
                      </a:pPr>
                      <a:r>
                        <a:rPr lang="en-US" sz="1800"/>
                        <a:t>4.09%</a:t>
                      </a:r>
                      <a:endParaRPr/>
                    </a:p>
                  </a:txBody>
                  <a:tcPr marT="45725" marB="45725" marR="91450" marL="91450"/>
                </a:tc>
                <a:tc>
                  <a:txBody>
                    <a:bodyPr/>
                    <a:lstStyle/>
                    <a:p>
                      <a:pPr indent="0" lvl="0" marL="0" marR="0" rtl="0" algn="l">
                        <a:spcBef>
                          <a:spcPts val="0"/>
                        </a:spcBef>
                        <a:spcAft>
                          <a:spcPts val="0"/>
                        </a:spcAft>
                        <a:buNone/>
                      </a:pPr>
                      <a:r>
                        <a:rPr lang="en-US" sz="1800"/>
                        <a:t>$117.19</a:t>
                      </a:r>
                      <a:endParaRPr/>
                    </a:p>
                  </a:txBody>
                  <a:tcPr marT="45725" marB="45725" marR="91450" marL="91450"/>
                </a:tc>
              </a:tr>
              <a:tr h="370850">
                <a:tc>
                  <a:txBody>
                    <a:bodyPr/>
                    <a:lstStyle/>
                    <a:p>
                      <a:pPr indent="0" lvl="0" marL="0" marR="0" rtl="0" algn="l">
                        <a:spcBef>
                          <a:spcPts val="0"/>
                        </a:spcBef>
                        <a:spcAft>
                          <a:spcPts val="0"/>
                        </a:spcAft>
                        <a:buNone/>
                      </a:pPr>
                      <a:r>
                        <a:rPr lang="en-US" sz="1800"/>
                        <a:t>0.5</a:t>
                      </a:r>
                      <a:endParaRPr/>
                    </a:p>
                  </a:txBody>
                  <a:tcPr marT="45725" marB="45725" marR="91450" marL="91450"/>
                </a:tc>
                <a:tc>
                  <a:txBody>
                    <a:bodyPr/>
                    <a:lstStyle/>
                    <a:p>
                      <a:pPr indent="0" lvl="0" marL="0" marR="0" rtl="0" algn="l">
                        <a:spcBef>
                          <a:spcPts val="0"/>
                        </a:spcBef>
                        <a:spcAft>
                          <a:spcPts val="0"/>
                        </a:spcAft>
                        <a:buNone/>
                      </a:pPr>
                      <a:r>
                        <a:rPr lang="en-US" sz="1800"/>
                        <a:t>4.17%</a:t>
                      </a:r>
                      <a:endParaRPr/>
                    </a:p>
                  </a:txBody>
                  <a:tcPr marT="45725" marB="45725" marR="91450" marL="91450"/>
                </a:tc>
                <a:tc>
                  <a:txBody>
                    <a:bodyPr/>
                    <a:lstStyle/>
                    <a:p>
                      <a:pPr indent="0" lvl="0" marL="0" marR="0" rtl="0" algn="l">
                        <a:spcBef>
                          <a:spcPts val="0"/>
                        </a:spcBef>
                        <a:spcAft>
                          <a:spcPts val="0"/>
                        </a:spcAft>
                        <a:buNone/>
                      </a:pPr>
                      <a:r>
                        <a:rPr lang="en-US" sz="1800"/>
                        <a:t>579.29</a:t>
                      </a:r>
                      <a:endParaRPr/>
                    </a:p>
                  </a:txBody>
                  <a:tcPr marT="45725" marB="45725" marR="91450" marL="91450"/>
                </a:tc>
                <a:tc>
                  <a:txBody>
                    <a:bodyPr/>
                    <a:lstStyle/>
                    <a:p>
                      <a:pPr indent="0" lvl="0" marL="0" marR="0" rtl="0" algn="l">
                        <a:spcBef>
                          <a:spcPts val="0"/>
                        </a:spcBef>
                        <a:spcAft>
                          <a:spcPts val="0"/>
                        </a:spcAft>
                        <a:buNone/>
                      </a:pPr>
                      <a:r>
                        <a:rPr lang="en-US" sz="1800"/>
                        <a:t>6.09%</a:t>
                      </a:r>
                      <a:endParaRPr/>
                    </a:p>
                  </a:txBody>
                  <a:tcPr marT="45725" marB="45725" marR="91450" marL="91450"/>
                </a:tc>
                <a:tc>
                  <a:txBody>
                    <a:bodyPr/>
                    <a:lstStyle/>
                    <a:p>
                      <a:pPr indent="0" lvl="0" marL="0" marR="0" rtl="0" algn="l">
                        <a:spcBef>
                          <a:spcPts val="0"/>
                        </a:spcBef>
                        <a:spcAft>
                          <a:spcPts val="0"/>
                        </a:spcAft>
                        <a:buNone/>
                      </a:pPr>
                      <a:r>
                        <a:rPr lang="en-US" sz="1800"/>
                        <a:t>$123.69</a:t>
                      </a:r>
                      <a:endParaRPr/>
                    </a:p>
                  </a:txBody>
                  <a:tcPr marT="45725" marB="45725" marR="91450" marL="91450"/>
                </a:tc>
                <a:tc>
                  <a:txBody>
                    <a:bodyPr/>
                    <a:lstStyle/>
                    <a:p>
                      <a:pPr indent="0" lvl="0" marL="0" marR="0" rtl="0" algn="l">
                        <a:spcBef>
                          <a:spcPts val="0"/>
                        </a:spcBef>
                        <a:spcAft>
                          <a:spcPts val="0"/>
                        </a:spcAft>
                        <a:buNone/>
                      </a:pPr>
                      <a:r>
                        <a:rPr lang="en-US" sz="1800"/>
                        <a:t>5.87%</a:t>
                      </a:r>
                      <a:endParaRPr/>
                    </a:p>
                  </a:txBody>
                  <a:tcPr marT="45725" marB="45725" marR="91450" marL="91450"/>
                </a:tc>
                <a:tc>
                  <a:txBody>
                    <a:bodyPr/>
                    <a:lstStyle/>
                    <a:p>
                      <a:pPr indent="0" lvl="0" marL="0" marR="0" rtl="0" algn="l">
                        <a:spcBef>
                          <a:spcPts val="0"/>
                        </a:spcBef>
                        <a:spcAft>
                          <a:spcPts val="0"/>
                        </a:spcAft>
                        <a:buNone/>
                      </a:pPr>
                      <a:r>
                        <a:rPr lang="en-US" sz="1800"/>
                        <a:t>$124.02</a:t>
                      </a:r>
                      <a:endParaRPr/>
                    </a:p>
                  </a:txBody>
                  <a:tcPr marT="45725" marB="45725" marR="91450" marL="91450"/>
                </a:tc>
              </a:tr>
              <a:tr h="370850">
                <a:tc>
                  <a:txBody>
                    <a:bodyPr/>
                    <a:lstStyle/>
                    <a:p>
                      <a:pPr indent="0" lvl="0" marL="0" marR="0" rtl="0" algn="l">
                        <a:spcBef>
                          <a:spcPts val="0"/>
                        </a:spcBef>
                        <a:spcAft>
                          <a:spcPts val="0"/>
                        </a:spcAft>
                        <a:buNone/>
                      </a:pPr>
                      <a:r>
                        <a:rPr lang="en-US" sz="1800">
                          <a:highlight>
                            <a:srgbClr val="FF0000"/>
                          </a:highlight>
                        </a:rPr>
                        <a:t>0.6</a:t>
                      </a:r>
                      <a:endParaRPr/>
                    </a:p>
                  </a:txBody>
                  <a:tcPr marT="45725" marB="45725" marR="91450" marL="91450"/>
                </a:tc>
                <a:tc>
                  <a:txBody>
                    <a:bodyPr/>
                    <a:lstStyle/>
                    <a:p>
                      <a:pPr indent="0" lvl="0" marL="0" marR="0" rtl="0" algn="l">
                        <a:spcBef>
                          <a:spcPts val="0"/>
                        </a:spcBef>
                        <a:spcAft>
                          <a:spcPts val="0"/>
                        </a:spcAft>
                        <a:buNone/>
                      </a:pPr>
                      <a:r>
                        <a:rPr lang="en-US" sz="1800">
                          <a:highlight>
                            <a:srgbClr val="FF0000"/>
                          </a:highlight>
                        </a:rPr>
                        <a:t>6.22%</a:t>
                      </a:r>
                      <a:endParaRPr/>
                    </a:p>
                  </a:txBody>
                  <a:tcPr marT="45725" marB="45725" marR="91450" marL="91450"/>
                </a:tc>
                <a:tc>
                  <a:txBody>
                    <a:bodyPr/>
                    <a:lstStyle/>
                    <a:p>
                      <a:pPr indent="0" lvl="0" marL="0" marR="0" rtl="0" algn="l">
                        <a:spcBef>
                          <a:spcPts val="0"/>
                        </a:spcBef>
                        <a:spcAft>
                          <a:spcPts val="0"/>
                        </a:spcAft>
                        <a:buNone/>
                      </a:pPr>
                      <a:r>
                        <a:rPr lang="en-US" sz="1800">
                          <a:highlight>
                            <a:srgbClr val="FF0000"/>
                          </a:highlight>
                        </a:rPr>
                        <a:t>609.63</a:t>
                      </a:r>
                      <a:endParaRPr/>
                    </a:p>
                  </a:txBody>
                  <a:tcPr marT="45725" marB="45725" marR="91450" marL="91450"/>
                </a:tc>
                <a:tc>
                  <a:txBody>
                    <a:bodyPr/>
                    <a:lstStyle/>
                    <a:p>
                      <a:pPr indent="0" lvl="0" marL="0" marR="0" rtl="0" algn="l">
                        <a:spcBef>
                          <a:spcPts val="0"/>
                        </a:spcBef>
                        <a:spcAft>
                          <a:spcPts val="0"/>
                        </a:spcAft>
                        <a:buNone/>
                      </a:pPr>
                      <a:r>
                        <a:rPr lang="en-US" sz="1800">
                          <a:highlight>
                            <a:srgbClr val="FF0000"/>
                          </a:highlight>
                        </a:rPr>
                        <a:t>8.14%</a:t>
                      </a:r>
                      <a:endParaRPr/>
                    </a:p>
                  </a:txBody>
                  <a:tcPr marT="45725" marB="45725" marR="91450" marL="91450"/>
                </a:tc>
                <a:tc>
                  <a:txBody>
                    <a:bodyPr/>
                    <a:lstStyle/>
                    <a:p>
                      <a:pPr indent="0" lvl="0" marL="0" marR="0" rtl="0" algn="l">
                        <a:spcBef>
                          <a:spcPts val="0"/>
                        </a:spcBef>
                        <a:spcAft>
                          <a:spcPts val="0"/>
                        </a:spcAft>
                        <a:buNone/>
                      </a:pPr>
                      <a:r>
                        <a:rPr lang="en-US" sz="1800">
                          <a:highlight>
                            <a:srgbClr val="FF0000"/>
                          </a:highlight>
                        </a:rPr>
                        <a:t>$130.32</a:t>
                      </a:r>
                      <a:endParaRPr/>
                    </a:p>
                  </a:txBody>
                  <a:tcPr marT="45725" marB="45725" marR="91450" marL="91450"/>
                </a:tc>
                <a:tc>
                  <a:txBody>
                    <a:bodyPr/>
                    <a:lstStyle/>
                    <a:p>
                      <a:pPr indent="0" lvl="0" marL="0" marR="0" rtl="0" algn="l">
                        <a:spcBef>
                          <a:spcPts val="0"/>
                        </a:spcBef>
                        <a:spcAft>
                          <a:spcPts val="0"/>
                        </a:spcAft>
                        <a:buNone/>
                      </a:pPr>
                      <a:r>
                        <a:rPr lang="en-US" sz="1800">
                          <a:highlight>
                            <a:srgbClr val="FF0000"/>
                          </a:highlight>
                        </a:rPr>
                        <a:t>8.01%</a:t>
                      </a:r>
                      <a:endParaRPr/>
                    </a:p>
                  </a:txBody>
                  <a:tcPr marT="45725" marB="45725" marR="91450" marL="91450"/>
                </a:tc>
                <a:tc>
                  <a:txBody>
                    <a:bodyPr/>
                    <a:lstStyle/>
                    <a:p>
                      <a:pPr indent="0" lvl="0" marL="0" marR="0" rtl="0" algn="l">
                        <a:spcBef>
                          <a:spcPts val="0"/>
                        </a:spcBef>
                        <a:spcAft>
                          <a:spcPts val="0"/>
                        </a:spcAft>
                        <a:buNone/>
                      </a:pPr>
                      <a:r>
                        <a:rPr lang="en-US" sz="1800">
                          <a:highlight>
                            <a:srgbClr val="FF0000"/>
                          </a:highlight>
                        </a:rPr>
                        <a:t>$130.41</a:t>
                      </a:r>
                      <a:endParaRPr/>
                    </a:p>
                  </a:txBody>
                  <a:tcPr marT="45725" marB="45725" marR="91450" marL="91450"/>
                </a:tc>
              </a:tr>
              <a:tr h="370850">
                <a:tc>
                  <a:txBody>
                    <a:bodyPr/>
                    <a:lstStyle/>
                    <a:p>
                      <a:pPr indent="0" lvl="0" marL="0" marR="0" rtl="0" algn="l">
                        <a:spcBef>
                          <a:spcPts val="0"/>
                        </a:spcBef>
                        <a:spcAft>
                          <a:spcPts val="0"/>
                        </a:spcAft>
                        <a:buNone/>
                      </a:pPr>
                      <a:r>
                        <a:rPr lang="en-US" sz="1800"/>
                        <a:t>0.7</a:t>
                      </a:r>
                      <a:endParaRPr/>
                    </a:p>
                  </a:txBody>
                  <a:tcPr marT="45725" marB="45725" marR="91450" marL="91450"/>
                </a:tc>
                <a:tc>
                  <a:txBody>
                    <a:bodyPr/>
                    <a:lstStyle/>
                    <a:p>
                      <a:pPr indent="0" lvl="0" marL="0" marR="0" rtl="0" algn="l">
                        <a:spcBef>
                          <a:spcPts val="0"/>
                        </a:spcBef>
                        <a:spcAft>
                          <a:spcPts val="0"/>
                        </a:spcAft>
                        <a:buNone/>
                      </a:pPr>
                      <a:r>
                        <a:rPr lang="en-US" sz="1800"/>
                        <a:t>9.22%</a:t>
                      </a:r>
                      <a:endParaRPr/>
                    </a:p>
                  </a:txBody>
                  <a:tcPr marT="45725" marB="45725" marR="91450" marL="91450"/>
                </a:tc>
                <a:tc>
                  <a:txBody>
                    <a:bodyPr/>
                    <a:lstStyle/>
                    <a:p>
                      <a:pPr indent="0" lvl="0" marL="0" marR="0" rtl="0" algn="l">
                        <a:spcBef>
                          <a:spcPts val="0"/>
                        </a:spcBef>
                        <a:spcAft>
                          <a:spcPts val="0"/>
                        </a:spcAft>
                        <a:buNone/>
                      </a:pPr>
                      <a:r>
                        <a:rPr lang="en-US" sz="1800"/>
                        <a:t>643.42</a:t>
                      </a:r>
                      <a:endParaRPr/>
                    </a:p>
                  </a:txBody>
                  <a:tcPr marT="45725" marB="45725" marR="91450" marL="91450"/>
                </a:tc>
                <a:tc>
                  <a:txBody>
                    <a:bodyPr/>
                    <a:lstStyle/>
                    <a:p>
                      <a:pPr indent="0" lvl="0" marL="0" marR="0" rtl="0" algn="l">
                        <a:spcBef>
                          <a:spcPts val="0"/>
                        </a:spcBef>
                        <a:spcAft>
                          <a:spcPts val="0"/>
                        </a:spcAft>
                        <a:buNone/>
                      </a:pPr>
                      <a:r>
                        <a:rPr lang="en-US" sz="1800"/>
                        <a:t>11.10%</a:t>
                      </a:r>
                      <a:endParaRPr/>
                    </a:p>
                  </a:txBody>
                  <a:tcPr marT="45725" marB="45725" marR="91450" marL="91450"/>
                </a:tc>
                <a:tc>
                  <a:txBody>
                    <a:bodyPr/>
                    <a:lstStyle/>
                    <a:p>
                      <a:pPr indent="0" lvl="0" marL="0" marR="0" rtl="0" algn="l">
                        <a:spcBef>
                          <a:spcPts val="0"/>
                        </a:spcBef>
                        <a:spcAft>
                          <a:spcPts val="0"/>
                        </a:spcAft>
                        <a:buNone/>
                      </a:pPr>
                      <a:r>
                        <a:rPr lang="en-US" sz="1800"/>
                        <a:t>$138.04</a:t>
                      </a:r>
                      <a:endParaRPr/>
                    </a:p>
                  </a:txBody>
                  <a:tcPr marT="45725" marB="45725" marR="91450" marL="91450"/>
                </a:tc>
                <a:tc>
                  <a:txBody>
                    <a:bodyPr/>
                    <a:lstStyle/>
                    <a:p>
                      <a:pPr indent="0" lvl="0" marL="0" marR="0" rtl="0" algn="l">
                        <a:spcBef>
                          <a:spcPts val="0"/>
                        </a:spcBef>
                        <a:spcAft>
                          <a:spcPts val="0"/>
                        </a:spcAft>
                        <a:buNone/>
                      </a:pPr>
                      <a:r>
                        <a:rPr lang="en-US" sz="1800"/>
                        <a:t>10.79%</a:t>
                      </a:r>
                      <a:endParaRPr/>
                    </a:p>
                  </a:txBody>
                  <a:tcPr marT="45725" marB="45725" marR="91450" marL="91450"/>
                </a:tc>
                <a:tc>
                  <a:txBody>
                    <a:bodyPr/>
                    <a:lstStyle/>
                    <a:p>
                      <a:pPr indent="0" lvl="0" marL="0" marR="0" rtl="0" algn="l">
                        <a:spcBef>
                          <a:spcPts val="0"/>
                        </a:spcBef>
                        <a:spcAft>
                          <a:spcPts val="0"/>
                        </a:spcAft>
                        <a:buNone/>
                      </a:pPr>
                      <a:r>
                        <a:rPr lang="en-US" sz="1800"/>
                        <a:t>$137.98</a:t>
                      </a:r>
                      <a:endParaRPr/>
                    </a:p>
                  </a:txBody>
                  <a:tcPr marT="45725" marB="45725" marR="91450" marL="91450"/>
                </a:tc>
              </a:tr>
              <a:tr h="370850">
                <a:tc>
                  <a:txBody>
                    <a:bodyPr/>
                    <a:lstStyle/>
                    <a:p>
                      <a:pPr indent="0" lvl="0" marL="0" marR="0" rtl="0" algn="l">
                        <a:spcBef>
                          <a:spcPts val="0"/>
                        </a:spcBef>
                        <a:spcAft>
                          <a:spcPts val="0"/>
                        </a:spcAft>
                        <a:buNone/>
                      </a:pPr>
                      <a:r>
                        <a:rPr lang="en-US" sz="1800"/>
                        <a:t>0.8</a:t>
                      </a:r>
                      <a:endParaRPr/>
                    </a:p>
                  </a:txBody>
                  <a:tcPr marT="45725" marB="45725" marR="91450" marL="91450"/>
                </a:tc>
                <a:tc>
                  <a:txBody>
                    <a:bodyPr/>
                    <a:lstStyle/>
                    <a:p>
                      <a:pPr indent="0" lvl="0" marL="0" marR="0" rtl="0" algn="l">
                        <a:spcBef>
                          <a:spcPts val="0"/>
                        </a:spcBef>
                        <a:spcAft>
                          <a:spcPts val="0"/>
                        </a:spcAft>
                        <a:buNone/>
                      </a:pPr>
                      <a:r>
                        <a:rPr lang="en-US" sz="1800"/>
                        <a:t>13.11%</a:t>
                      </a:r>
                      <a:endParaRPr/>
                    </a:p>
                  </a:txBody>
                  <a:tcPr marT="45725" marB="45725" marR="91450" marL="91450"/>
                </a:tc>
                <a:tc>
                  <a:txBody>
                    <a:bodyPr/>
                    <a:lstStyle/>
                    <a:p>
                      <a:pPr indent="0" lvl="0" marL="0" marR="0" rtl="0" algn="l">
                        <a:spcBef>
                          <a:spcPts val="0"/>
                        </a:spcBef>
                        <a:spcAft>
                          <a:spcPts val="0"/>
                        </a:spcAft>
                        <a:buNone/>
                      </a:pPr>
                      <a:r>
                        <a:rPr lang="en-US" sz="1800"/>
                        <a:t>680.21</a:t>
                      </a:r>
                      <a:endParaRPr/>
                    </a:p>
                  </a:txBody>
                  <a:tcPr marT="45725" marB="45725" marR="91450" marL="91450"/>
                </a:tc>
                <a:tc>
                  <a:txBody>
                    <a:bodyPr/>
                    <a:lstStyle/>
                    <a:p>
                      <a:pPr indent="0" lvl="0" marL="0" marR="0" rtl="0" algn="l">
                        <a:spcBef>
                          <a:spcPts val="0"/>
                        </a:spcBef>
                        <a:spcAft>
                          <a:spcPts val="0"/>
                        </a:spcAft>
                        <a:buNone/>
                      </a:pPr>
                      <a:r>
                        <a:rPr lang="en-US" sz="1800"/>
                        <a:t>14.45%</a:t>
                      </a:r>
                      <a:endParaRPr/>
                    </a:p>
                  </a:txBody>
                  <a:tcPr marT="45725" marB="45725" marR="91450" marL="91450"/>
                </a:tc>
                <a:tc>
                  <a:txBody>
                    <a:bodyPr/>
                    <a:lstStyle/>
                    <a:p>
                      <a:pPr indent="0" lvl="0" marL="0" marR="0" rtl="0" algn="l">
                        <a:spcBef>
                          <a:spcPts val="0"/>
                        </a:spcBef>
                        <a:spcAft>
                          <a:spcPts val="0"/>
                        </a:spcAft>
                        <a:buNone/>
                      </a:pPr>
                      <a:r>
                        <a:rPr lang="en-US" sz="1800"/>
                        <a:t>$145.89</a:t>
                      </a:r>
                      <a:endParaRPr/>
                    </a:p>
                  </a:txBody>
                  <a:tcPr marT="45725" marB="45725" marR="91450" marL="91450"/>
                </a:tc>
                <a:tc>
                  <a:txBody>
                    <a:bodyPr/>
                    <a:lstStyle/>
                    <a:p>
                      <a:pPr indent="0" lvl="0" marL="0" marR="0" rtl="0" algn="l">
                        <a:spcBef>
                          <a:spcPts val="0"/>
                        </a:spcBef>
                        <a:spcAft>
                          <a:spcPts val="0"/>
                        </a:spcAft>
                        <a:buNone/>
                      </a:pPr>
                      <a:r>
                        <a:rPr lang="en-US" sz="1800"/>
                        <a:t>14.24%</a:t>
                      </a:r>
                      <a:endParaRPr/>
                    </a:p>
                  </a:txBody>
                  <a:tcPr marT="45725" marB="45725" marR="91450" marL="91450"/>
                </a:tc>
                <a:tc>
                  <a:txBody>
                    <a:bodyPr/>
                    <a:lstStyle/>
                    <a:p>
                      <a:pPr indent="0" lvl="0" marL="0" marR="0" rtl="0" algn="l">
                        <a:spcBef>
                          <a:spcPts val="0"/>
                        </a:spcBef>
                        <a:spcAft>
                          <a:spcPts val="0"/>
                        </a:spcAft>
                        <a:buNone/>
                      </a:pPr>
                      <a:r>
                        <a:rPr lang="en-US" sz="1800"/>
                        <a:t>$146.07</a:t>
                      </a:r>
                      <a:endParaRPr/>
                    </a:p>
                  </a:txBody>
                  <a:tcPr marT="45725" marB="45725" marR="91450" marL="91450"/>
                </a:tc>
              </a:tr>
              <a:tr h="370850">
                <a:tc>
                  <a:txBody>
                    <a:bodyPr/>
                    <a:lstStyle/>
                    <a:p>
                      <a:pPr indent="0" lvl="0" marL="0" marR="0" rtl="0" algn="l">
                        <a:spcBef>
                          <a:spcPts val="0"/>
                        </a:spcBef>
                        <a:spcAft>
                          <a:spcPts val="0"/>
                        </a:spcAft>
                        <a:buNone/>
                      </a:pPr>
                      <a:r>
                        <a:rPr lang="en-US" sz="1800"/>
                        <a:t>0.9</a:t>
                      </a:r>
                      <a:endParaRPr/>
                    </a:p>
                  </a:txBody>
                  <a:tcPr marT="45725" marB="45725" marR="91450" marL="91450"/>
                </a:tc>
                <a:tc>
                  <a:txBody>
                    <a:bodyPr/>
                    <a:lstStyle/>
                    <a:p>
                      <a:pPr indent="0" lvl="0" marL="0" marR="0" rtl="0" algn="l">
                        <a:spcBef>
                          <a:spcPts val="0"/>
                        </a:spcBef>
                        <a:spcAft>
                          <a:spcPts val="0"/>
                        </a:spcAft>
                        <a:buNone/>
                      </a:pPr>
                      <a:r>
                        <a:rPr lang="en-US" sz="1800"/>
                        <a:t>17.91%</a:t>
                      </a:r>
                      <a:endParaRPr/>
                    </a:p>
                  </a:txBody>
                  <a:tcPr marT="45725" marB="45725" marR="91450" marL="91450"/>
                </a:tc>
                <a:tc>
                  <a:txBody>
                    <a:bodyPr/>
                    <a:lstStyle/>
                    <a:p>
                      <a:pPr indent="0" lvl="0" marL="0" marR="0" rtl="0" algn="l">
                        <a:spcBef>
                          <a:spcPts val="0"/>
                        </a:spcBef>
                        <a:spcAft>
                          <a:spcPts val="0"/>
                        </a:spcAft>
                        <a:buNone/>
                      </a:pPr>
                      <a:r>
                        <a:rPr lang="en-US" sz="1800"/>
                        <a:t>720.92</a:t>
                      </a:r>
                      <a:endParaRPr/>
                    </a:p>
                  </a:txBody>
                  <a:tcPr marT="45725" marB="45725" marR="91450" marL="91450"/>
                </a:tc>
                <a:tc>
                  <a:txBody>
                    <a:bodyPr/>
                    <a:lstStyle/>
                    <a:p>
                      <a:pPr indent="0" lvl="0" marL="0" marR="0" rtl="0" algn="l">
                        <a:spcBef>
                          <a:spcPts val="0"/>
                        </a:spcBef>
                        <a:spcAft>
                          <a:spcPts val="0"/>
                        </a:spcAft>
                        <a:buNone/>
                      </a:pPr>
                      <a:r>
                        <a:rPr lang="en-US" sz="1800"/>
                        <a:t>18.58%</a:t>
                      </a:r>
                      <a:endParaRPr/>
                    </a:p>
                  </a:txBody>
                  <a:tcPr marT="45725" marB="45725" marR="91450" marL="91450"/>
                </a:tc>
                <a:tc>
                  <a:txBody>
                    <a:bodyPr/>
                    <a:lstStyle/>
                    <a:p>
                      <a:pPr indent="0" lvl="0" marL="0" marR="0" rtl="0" algn="l">
                        <a:spcBef>
                          <a:spcPts val="0"/>
                        </a:spcBef>
                        <a:spcAft>
                          <a:spcPts val="0"/>
                        </a:spcAft>
                        <a:buNone/>
                      </a:pPr>
                      <a:r>
                        <a:rPr lang="en-US" sz="1800"/>
                        <a:t>$154.26</a:t>
                      </a:r>
                      <a:endParaRPr/>
                    </a:p>
                  </a:txBody>
                  <a:tcPr marT="45725" marB="45725" marR="91450" marL="91450"/>
                </a:tc>
                <a:tc>
                  <a:txBody>
                    <a:bodyPr/>
                    <a:lstStyle/>
                    <a:p>
                      <a:pPr indent="0" lvl="0" marL="0" marR="0" rtl="0" algn="l">
                        <a:spcBef>
                          <a:spcPts val="0"/>
                        </a:spcBef>
                        <a:spcAft>
                          <a:spcPts val="0"/>
                        </a:spcAft>
                        <a:buNone/>
                      </a:pPr>
                      <a:r>
                        <a:rPr lang="en-US" sz="1800"/>
                        <a:t>18.60%</a:t>
                      </a:r>
                      <a:endParaRPr/>
                    </a:p>
                  </a:txBody>
                  <a:tcPr marT="45725" marB="45725" marR="91450" marL="91450"/>
                </a:tc>
                <a:tc>
                  <a:txBody>
                    <a:bodyPr/>
                    <a:lstStyle/>
                    <a:p>
                      <a:pPr indent="0" lvl="0" marL="0" marR="0" rtl="0" algn="l">
                        <a:spcBef>
                          <a:spcPts val="0"/>
                        </a:spcBef>
                        <a:spcAft>
                          <a:spcPts val="0"/>
                        </a:spcAft>
                        <a:buNone/>
                      </a:pPr>
                      <a:r>
                        <a:rPr lang="en-US" sz="1800"/>
                        <a:t>$155.21</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26.88%</a:t>
                      </a:r>
                      <a:endParaRPr/>
                    </a:p>
                  </a:txBody>
                  <a:tcPr marT="45725" marB="45725" marR="91450" marL="91450"/>
                </a:tc>
                <a:tc>
                  <a:txBody>
                    <a:bodyPr/>
                    <a:lstStyle/>
                    <a:p>
                      <a:pPr indent="0" lvl="0" marL="0" marR="0" rtl="0" algn="l">
                        <a:spcBef>
                          <a:spcPts val="0"/>
                        </a:spcBef>
                        <a:spcAft>
                          <a:spcPts val="0"/>
                        </a:spcAft>
                        <a:buNone/>
                      </a:pPr>
                      <a:r>
                        <a:rPr lang="en-US" sz="1800"/>
                        <a:t>792.32</a:t>
                      </a:r>
                      <a:endParaRPr/>
                    </a:p>
                  </a:txBody>
                  <a:tcPr marT="45725" marB="45725" marR="91450" marL="91450"/>
                </a:tc>
                <a:tc>
                  <a:txBody>
                    <a:bodyPr/>
                    <a:lstStyle/>
                    <a:p>
                      <a:pPr indent="0" lvl="0" marL="0" marR="0" rtl="0" algn="l">
                        <a:spcBef>
                          <a:spcPts val="0"/>
                        </a:spcBef>
                        <a:spcAft>
                          <a:spcPts val="0"/>
                        </a:spcAft>
                        <a:buNone/>
                      </a:pPr>
                      <a:r>
                        <a:rPr lang="en-US" sz="1800"/>
                        <a:t>27.33%</a:t>
                      </a:r>
                      <a:endParaRPr/>
                    </a:p>
                  </a:txBody>
                  <a:tcPr marT="45725" marB="45725" marR="91450" marL="91450"/>
                </a:tc>
                <a:tc>
                  <a:txBody>
                    <a:bodyPr/>
                    <a:lstStyle/>
                    <a:p>
                      <a:pPr indent="0" lvl="0" marL="0" marR="0" rtl="0" algn="l">
                        <a:spcBef>
                          <a:spcPts val="0"/>
                        </a:spcBef>
                        <a:spcAft>
                          <a:spcPts val="0"/>
                        </a:spcAft>
                        <a:buNone/>
                      </a:pPr>
                      <a:r>
                        <a:rPr lang="en-US" sz="1800"/>
                        <a:t>1$69.78</a:t>
                      </a:r>
                      <a:endParaRPr/>
                    </a:p>
                  </a:txBody>
                  <a:tcPr marT="45725" marB="45725" marR="91450" marL="91450"/>
                </a:tc>
                <a:tc>
                  <a:txBody>
                    <a:bodyPr/>
                    <a:lstStyle/>
                    <a:p>
                      <a:pPr indent="0" lvl="0" marL="0" marR="0" rtl="0" algn="l">
                        <a:spcBef>
                          <a:spcPts val="0"/>
                        </a:spcBef>
                        <a:spcAft>
                          <a:spcPts val="0"/>
                        </a:spcAft>
                        <a:buNone/>
                      </a:pPr>
                      <a:r>
                        <a:rPr lang="en-US" sz="1800"/>
                        <a:t>26.74%</a:t>
                      </a:r>
                      <a:endParaRPr/>
                    </a:p>
                  </a:txBody>
                  <a:tcPr marT="45725" marB="45725" marR="91450" marL="91450"/>
                </a:tc>
                <a:tc>
                  <a:txBody>
                    <a:bodyPr/>
                    <a:lstStyle/>
                    <a:p>
                      <a:pPr indent="0" lvl="0" marL="0" marR="0" rtl="0" algn="l">
                        <a:spcBef>
                          <a:spcPts val="0"/>
                        </a:spcBef>
                        <a:spcAft>
                          <a:spcPts val="0"/>
                        </a:spcAft>
                        <a:buNone/>
                      </a:pPr>
                      <a:r>
                        <a:rPr lang="en-US" sz="1800"/>
                        <a:t>$169.78</a:t>
                      </a:r>
                      <a:endParaRPr/>
                    </a:p>
                  </a:txBody>
                  <a:tcPr marT="45725" marB="45725" marR="91450" marL="91450"/>
                </a:tc>
              </a:tr>
            </a:tbl>
          </a:graphicData>
        </a:graphic>
      </p:graphicFrame>
      <p:sp>
        <p:nvSpPr>
          <p:cNvPr id="234" name="Google Shape;234;p18"/>
          <p:cNvSpPr txBox="1"/>
          <p:nvPr/>
        </p:nvSpPr>
        <p:spPr>
          <a:xfrm>
            <a:off x="585917" y="568411"/>
            <a:ext cx="398608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STRATEGY</a:t>
            </a:r>
            <a:endParaRPr/>
          </a:p>
        </p:txBody>
      </p:sp>
      <p:sp>
        <p:nvSpPr>
          <p:cNvPr id="235" name="Google Shape;235;p18"/>
          <p:cNvSpPr txBox="1"/>
          <p:nvPr/>
        </p:nvSpPr>
        <p:spPr>
          <a:xfrm>
            <a:off x="8686800" y="2508422"/>
            <a:ext cx="2817341"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Conservative strategy: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have taken maximum rate one can default is 3%. Therefore optimum threshold for conservative threshold would be 0.3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Aggressive strategy: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consider companies doesn’t want to default more than 10% so optimum threshold for aggressive would be 0.6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19"/>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19"/>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19"/>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9"/>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None/>
            </a:pPr>
            <a:r>
              <a:rPr lang="en-US" sz="44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2"/>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2"/>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2"/>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Executive Summary</a:t>
            </a:r>
            <a:endParaRPr/>
          </a:p>
        </p:txBody>
      </p:sp>
      <p:sp>
        <p:nvSpPr>
          <p:cNvPr id="94" name="Google Shape;94;p2"/>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95" name="Google Shape;95;p2"/>
          <p:cNvGrpSpPr/>
          <p:nvPr/>
        </p:nvGrpSpPr>
        <p:grpSpPr>
          <a:xfrm>
            <a:off x="4447308" y="594071"/>
            <a:ext cx="6906491" cy="5580163"/>
            <a:chOff x="0" y="2727"/>
            <a:chExt cx="6906491" cy="5580163"/>
          </a:xfrm>
        </p:grpSpPr>
        <p:cxnSp>
          <p:nvCxnSpPr>
            <p:cNvPr id="96" name="Google Shape;96;p2"/>
            <p:cNvCxnSpPr/>
            <p:nvPr/>
          </p:nvCxnSpPr>
          <p:spPr>
            <a:xfrm>
              <a:off x="0" y="2727"/>
              <a:ext cx="6906491"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97" name="Google Shape;97;p2"/>
            <p:cNvSpPr/>
            <p:nvPr/>
          </p:nvSpPr>
          <p:spPr>
            <a:xfrm>
              <a:off x="0" y="2727"/>
              <a:ext cx="6906491" cy="18600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0" y="2727"/>
              <a:ext cx="6906491" cy="1860054"/>
            </a:xfrm>
            <a:prstGeom prst="rect">
              <a:avLst/>
            </a:prstGeom>
            <a:noFill/>
            <a:ln>
              <a:noFill/>
            </a:ln>
          </p:spPr>
          <p:txBody>
            <a:bodyPr anchorCtr="0" anchor="t" bIns="110475" lIns="110475" spcFirstLastPara="1" rIns="110475" wrap="square" tIns="110475">
              <a:noAutofit/>
            </a:bodyPr>
            <a:lstStyle/>
            <a:p>
              <a:pPr indent="0" lvl="0" marL="0" marR="0" rtl="0" algn="l">
                <a:lnSpc>
                  <a:spcPct val="90000"/>
                </a:lnSpc>
                <a:spcBef>
                  <a:spcPts val="0"/>
                </a:spcBef>
                <a:spcAft>
                  <a:spcPts val="0"/>
                </a:spcAft>
                <a:buClr>
                  <a:schemeClr val="dk1"/>
                </a:buClr>
                <a:buSzPts val="2900"/>
                <a:buFont typeface="Calibri"/>
                <a:buNone/>
              </a:pPr>
              <a:r>
                <a:rPr b="0" i="0" lang="en-US" sz="2900" u="none" cap="none" strike="noStrike">
                  <a:solidFill>
                    <a:schemeClr val="dk1"/>
                  </a:solidFill>
                  <a:latin typeface="Calibri"/>
                  <a:ea typeface="Calibri"/>
                  <a:cs typeface="Calibri"/>
                  <a:sym typeface="Calibri"/>
                </a:rPr>
                <a:t>Goal -&gt; </a:t>
              </a:r>
              <a:r>
                <a:rPr b="0" i="0" lang="en-US" sz="2900" u="none" cap="none" strike="noStrike">
                  <a:solidFill>
                    <a:schemeClr val="dk1"/>
                  </a:solidFill>
                  <a:latin typeface="Calibri"/>
                  <a:ea typeface="Calibri"/>
                  <a:cs typeface="Calibri"/>
                  <a:sym typeface="Calibri"/>
                </a:rPr>
                <a:t>The goal of this project is to develop a Default Risk Model to assist in credit approval decisions by defining a new credit card strategy. </a:t>
              </a:r>
              <a:endParaRPr b="0" i="0" sz="2900" u="none" cap="none" strike="noStrike">
                <a:solidFill>
                  <a:schemeClr val="dk1"/>
                </a:solidFill>
                <a:latin typeface="Calibri"/>
                <a:ea typeface="Calibri"/>
                <a:cs typeface="Calibri"/>
                <a:sym typeface="Calibri"/>
              </a:endParaRPr>
            </a:p>
          </p:txBody>
        </p:sp>
        <p:cxnSp>
          <p:nvCxnSpPr>
            <p:cNvPr id="99" name="Google Shape;99;p2"/>
            <p:cNvCxnSpPr/>
            <p:nvPr/>
          </p:nvCxnSpPr>
          <p:spPr>
            <a:xfrm>
              <a:off x="0" y="1862782"/>
              <a:ext cx="6906491"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00" name="Google Shape;100;p2"/>
            <p:cNvSpPr/>
            <p:nvPr/>
          </p:nvSpPr>
          <p:spPr>
            <a:xfrm>
              <a:off x="0" y="1862782"/>
              <a:ext cx="6906491" cy="18600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0" y="1862782"/>
              <a:ext cx="6906491" cy="1860054"/>
            </a:xfrm>
            <a:prstGeom prst="rect">
              <a:avLst/>
            </a:prstGeom>
            <a:noFill/>
            <a:ln>
              <a:noFill/>
            </a:ln>
          </p:spPr>
          <p:txBody>
            <a:bodyPr anchorCtr="0" anchor="t" bIns="110475" lIns="110475" spcFirstLastPara="1" rIns="110475" wrap="square" tIns="110475">
              <a:noAutofit/>
            </a:bodyPr>
            <a:lstStyle/>
            <a:p>
              <a:pPr indent="0" lvl="0" marL="0" marR="0" rtl="0" algn="l">
                <a:lnSpc>
                  <a:spcPct val="90000"/>
                </a:lnSpc>
                <a:spcBef>
                  <a:spcPts val="0"/>
                </a:spcBef>
                <a:spcAft>
                  <a:spcPts val="0"/>
                </a:spcAft>
                <a:buClr>
                  <a:schemeClr val="dk1"/>
                </a:buClr>
                <a:buSzPts val="2900"/>
                <a:buFont typeface="Calibri"/>
                <a:buNone/>
              </a:pPr>
              <a:r>
                <a:rPr b="0" i="0" lang="en-US" sz="2900" u="none" cap="none" strike="noStrike">
                  <a:solidFill>
                    <a:schemeClr val="dk1"/>
                  </a:solidFill>
                  <a:latin typeface="Calibri"/>
                  <a:ea typeface="Calibri"/>
                  <a:cs typeface="Calibri"/>
                  <a:sym typeface="Calibri"/>
                </a:rPr>
                <a:t>Strategy -&gt; </a:t>
              </a:r>
              <a:r>
                <a:rPr b="1" i="0" lang="en-US" sz="2900" u="none" cap="none" strike="noStrike">
                  <a:solidFill>
                    <a:schemeClr val="dk1"/>
                  </a:solidFill>
                  <a:latin typeface="Calibri"/>
                  <a:ea typeface="Calibri"/>
                  <a:cs typeface="Calibri"/>
                  <a:sym typeface="Calibri"/>
                </a:rPr>
                <a:t>conservative</a:t>
              </a:r>
              <a:r>
                <a:rPr b="0" i="0" lang="en-US" sz="2900" u="none" cap="none" strike="noStrike">
                  <a:solidFill>
                    <a:schemeClr val="dk1"/>
                  </a:solidFill>
                  <a:latin typeface="Calibri"/>
                  <a:ea typeface="Calibri"/>
                  <a:cs typeface="Calibri"/>
                  <a:sym typeface="Calibri"/>
                </a:rPr>
                <a:t> and</a:t>
              </a:r>
              <a:r>
                <a:rPr b="1" i="0" lang="en-US" sz="2900" u="none" cap="none" strike="noStrike">
                  <a:solidFill>
                    <a:schemeClr val="dk1"/>
                  </a:solidFill>
                  <a:latin typeface="Calibri"/>
                  <a:ea typeface="Calibri"/>
                  <a:cs typeface="Calibri"/>
                  <a:sym typeface="Calibri"/>
                </a:rPr>
                <a:t> aggressive</a:t>
              </a:r>
              <a:r>
                <a:rPr b="0" i="0" lang="en-US" sz="2900" u="none" cap="none" strike="noStrike">
                  <a:solidFill>
                    <a:schemeClr val="dk1"/>
                  </a:solidFill>
                  <a:latin typeface="Calibri"/>
                  <a:ea typeface="Calibri"/>
                  <a:cs typeface="Calibri"/>
                  <a:sym typeface="Calibri"/>
                </a:rPr>
                <a:t>, are the two strategies which are defined with different acceptance thresholds based on applicant default probability. </a:t>
              </a:r>
              <a:endParaRPr/>
            </a:p>
          </p:txBody>
        </p:sp>
        <p:cxnSp>
          <p:nvCxnSpPr>
            <p:cNvPr id="102" name="Google Shape;102;p2"/>
            <p:cNvCxnSpPr/>
            <p:nvPr/>
          </p:nvCxnSpPr>
          <p:spPr>
            <a:xfrm>
              <a:off x="0" y="3722836"/>
              <a:ext cx="6906491" cy="0"/>
            </a:xfrm>
            <a:prstGeom prst="straightConnector1">
              <a:avLst/>
            </a:prstGeom>
            <a:solidFill>
              <a:srgbClr val="4372C3"/>
            </a:solidFill>
            <a:ln cap="flat" cmpd="sng" w="12700">
              <a:solidFill>
                <a:srgbClr val="4372C3"/>
              </a:solidFill>
              <a:prstDash val="solid"/>
              <a:miter lim="800000"/>
              <a:headEnd len="sm" w="sm" type="none"/>
              <a:tailEnd len="sm" w="sm" type="none"/>
            </a:ln>
          </p:spPr>
        </p:cxnSp>
        <p:sp>
          <p:nvSpPr>
            <p:cNvPr id="103" name="Google Shape;103;p2"/>
            <p:cNvSpPr/>
            <p:nvPr/>
          </p:nvSpPr>
          <p:spPr>
            <a:xfrm>
              <a:off x="0" y="3722836"/>
              <a:ext cx="6906491" cy="18600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0" y="3722836"/>
              <a:ext cx="6906491" cy="1860054"/>
            </a:xfrm>
            <a:prstGeom prst="rect">
              <a:avLst/>
            </a:prstGeom>
            <a:noFill/>
            <a:ln>
              <a:noFill/>
            </a:ln>
          </p:spPr>
          <p:txBody>
            <a:bodyPr anchorCtr="0" anchor="t" bIns="110475" lIns="110475" spcFirstLastPara="1" rIns="110475" wrap="square" tIns="110475">
              <a:noAutofit/>
            </a:bodyPr>
            <a:lstStyle/>
            <a:p>
              <a:pPr indent="0" lvl="0" marL="0" marR="0" rtl="0" algn="l">
                <a:lnSpc>
                  <a:spcPct val="90000"/>
                </a:lnSpc>
                <a:spcBef>
                  <a:spcPts val="0"/>
                </a:spcBef>
                <a:spcAft>
                  <a:spcPts val="0"/>
                </a:spcAft>
                <a:buClr>
                  <a:schemeClr val="dk1"/>
                </a:buClr>
                <a:buSzPts val="2900"/>
                <a:buFont typeface="Calibri"/>
                <a:buNone/>
              </a:pPr>
              <a:r>
                <a:rPr b="0" i="0" lang="en-US" sz="2900" u="none" cap="none" strike="noStrike">
                  <a:solidFill>
                    <a:schemeClr val="dk1"/>
                  </a:solidFill>
                  <a:latin typeface="Calibri"/>
                  <a:ea typeface="Calibri"/>
                  <a:cs typeface="Calibri"/>
                  <a:sym typeface="Calibri"/>
                </a:rPr>
                <a:t>Outcome-&gt; </a:t>
              </a:r>
              <a:r>
                <a:rPr b="0" i="0" lang="en-US" sz="2900" u="none" cap="none" strike="noStrike">
                  <a:solidFill>
                    <a:schemeClr val="dk1"/>
                  </a:solidFill>
                  <a:latin typeface="Calibri"/>
                  <a:ea typeface="Calibri"/>
                  <a:cs typeface="Calibri"/>
                  <a:sym typeface="Calibri"/>
                </a:rPr>
                <a:t>Our proposed credit approval decisioning can assist your business in mitigating risks, optimizing decision-making, and gaining a competitive advantage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3"/>
          <p:cNvSpPr txBox="1"/>
          <p:nvPr>
            <p:ph type="title"/>
          </p:nvPr>
        </p:nvSpPr>
        <p:spPr>
          <a:xfrm>
            <a:off x="630936" y="34579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latin typeface="Calibri"/>
                <a:ea typeface="Calibri"/>
                <a:cs typeface="Calibri"/>
                <a:sym typeface="Calibri"/>
              </a:rPr>
              <a:t>DATA</a:t>
            </a:r>
            <a:endParaRPr/>
          </a:p>
        </p:txBody>
      </p:sp>
      <p:sp>
        <p:nvSpPr>
          <p:cNvPr id="110" name="Google Shape;110;p3"/>
          <p:cNvSpPr txBox="1"/>
          <p:nvPr>
            <p:ph idx="1" type="body"/>
          </p:nvPr>
        </p:nvSpPr>
        <p:spPr>
          <a:xfrm>
            <a:off x="630936" y="2345594"/>
            <a:ext cx="4818900" cy="3547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Calibri"/>
              <a:buAutoNum type="arabicPeriod"/>
            </a:pPr>
            <a:r>
              <a:rPr b="0" i="0" lang="en-US" sz="2000"/>
              <a:t>Our objective is to predict the probability of customers defaulting on their payments. To achieve this, we'll analyze payment behaviors, account balances, risk metrics, delinquency indicators, and spending habits of each customer.</a:t>
            </a:r>
            <a:endParaRPr/>
          </a:p>
          <a:p>
            <a:pPr indent="-228600" lvl="0" marL="228600" rtl="0" algn="l">
              <a:lnSpc>
                <a:spcPct val="90000"/>
              </a:lnSpc>
              <a:spcBef>
                <a:spcPts val="1000"/>
              </a:spcBef>
              <a:spcAft>
                <a:spcPts val="0"/>
              </a:spcAft>
              <a:buClr>
                <a:schemeClr val="dk1"/>
              </a:buClr>
              <a:buSzPts val="2000"/>
              <a:buFont typeface="Calibri"/>
              <a:buAutoNum type="arabicPeriod"/>
            </a:pPr>
            <a:r>
              <a:rPr b="0" i="0" lang="en-US" sz="2000"/>
              <a:t>The target variable in our dataset indicates whether a customer has experienced a default, specifically defined as failing to pay their due amount within 120 days after their latest statement date.</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descr="A table with numbers and text&#10;&#10;Description automatically generated" id="111" name="Google Shape;111;p3"/>
          <p:cNvPicPr preferRelativeResize="0"/>
          <p:nvPr/>
        </p:nvPicPr>
        <p:blipFill rotWithShape="1">
          <a:blip r:embed="rId3">
            <a:alphaModFix/>
          </a:blip>
          <a:srcRect b="0" l="0" r="0" t="0"/>
          <a:stretch/>
        </p:blipFill>
        <p:spPr>
          <a:xfrm>
            <a:off x="6183131" y="2084661"/>
            <a:ext cx="5458967" cy="34664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838200" y="365125"/>
            <a:ext cx="335074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FEATURES</a:t>
            </a:r>
            <a:endParaRPr>
              <a:latin typeface="Calibri"/>
              <a:ea typeface="Calibri"/>
              <a:cs typeface="Calibri"/>
              <a:sym typeface="Calibri"/>
            </a:endParaRPr>
          </a:p>
        </p:txBody>
      </p:sp>
      <p:pic>
        <p:nvPicPr>
          <p:cNvPr descr="A screenshot of a graph&#10;&#10;Description automatically generated" id="117" name="Google Shape;117;p4"/>
          <p:cNvPicPr preferRelativeResize="0"/>
          <p:nvPr>
            <p:ph idx="1" type="body"/>
          </p:nvPr>
        </p:nvPicPr>
        <p:blipFill rotWithShape="1">
          <a:blip r:embed="rId3">
            <a:alphaModFix/>
          </a:blip>
          <a:srcRect b="0" l="0" r="0" t="0"/>
          <a:stretch/>
        </p:blipFill>
        <p:spPr>
          <a:xfrm>
            <a:off x="4565650" y="188427"/>
            <a:ext cx="3060600" cy="2273400"/>
          </a:xfrm>
          <a:prstGeom prst="rect">
            <a:avLst/>
          </a:prstGeom>
          <a:noFill/>
          <a:ln>
            <a:noFill/>
          </a:ln>
        </p:spPr>
      </p:pic>
      <p:pic>
        <p:nvPicPr>
          <p:cNvPr descr="A pie chart with numbers and a number on it&#10;&#10;Description automatically generated" id="118" name="Google Shape;118;p4"/>
          <p:cNvPicPr preferRelativeResize="0"/>
          <p:nvPr/>
        </p:nvPicPr>
        <p:blipFill rotWithShape="1">
          <a:blip r:embed="rId4">
            <a:alphaModFix/>
          </a:blip>
          <a:srcRect b="0" l="0" r="0" t="0"/>
          <a:stretch/>
        </p:blipFill>
        <p:spPr>
          <a:xfrm>
            <a:off x="170764" y="2403647"/>
            <a:ext cx="5124966" cy="4412921"/>
          </a:xfrm>
          <a:prstGeom prst="rect">
            <a:avLst/>
          </a:prstGeom>
          <a:noFill/>
          <a:ln>
            <a:noFill/>
          </a:ln>
        </p:spPr>
      </p:pic>
      <p:pic>
        <p:nvPicPr>
          <p:cNvPr id="119" name="Google Shape;119;p4"/>
          <p:cNvPicPr preferRelativeResize="0"/>
          <p:nvPr/>
        </p:nvPicPr>
        <p:blipFill rotWithShape="1">
          <a:blip r:embed="rId5">
            <a:alphaModFix/>
          </a:blip>
          <a:srcRect b="0" l="0" r="0" t="0"/>
          <a:stretch/>
        </p:blipFill>
        <p:spPr>
          <a:xfrm>
            <a:off x="6096000" y="2461727"/>
            <a:ext cx="5023706" cy="4251481"/>
          </a:xfrm>
          <a:prstGeom prst="rect">
            <a:avLst/>
          </a:prstGeom>
          <a:noFill/>
          <a:ln>
            <a:noFill/>
          </a:ln>
        </p:spPr>
      </p:pic>
      <p:sp>
        <p:nvSpPr>
          <p:cNvPr id="120" name="Google Shape;120;p4"/>
          <p:cNvSpPr/>
          <p:nvPr/>
        </p:nvSpPr>
        <p:spPr>
          <a:xfrm>
            <a:off x="5399903" y="4212038"/>
            <a:ext cx="978300" cy="4845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4"/>
          <p:cNvSpPr txBox="1"/>
          <p:nvPr/>
        </p:nvSpPr>
        <p:spPr>
          <a:xfrm>
            <a:off x="7779780" y="365125"/>
            <a:ext cx="4241400" cy="209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300" u="none" cap="none" strike="noStrike">
                <a:solidFill>
                  <a:schemeClr val="dk1"/>
                </a:solidFill>
                <a:latin typeface="Arial"/>
                <a:ea typeface="Arial"/>
                <a:cs typeface="Arial"/>
                <a:sym typeface="Arial"/>
              </a:rPr>
              <a:t>D_ : Delinquency related variables = </a:t>
            </a:r>
            <a:r>
              <a:rPr b="0" i="0" lang="en-US" sz="1300" u="none" cap="none" strike="noStrike">
                <a:solidFill>
                  <a:schemeClr val="dk1"/>
                </a:solidFill>
                <a:latin typeface="Arial"/>
                <a:ea typeface="Arial"/>
                <a:cs typeface="Arial"/>
                <a:sym typeface="Arial"/>
              </a:rPr>
              <a:t>when a borrower fails to make timely payments on a loan or debt.</a:t>
            </a:r>
            <a:endParaRPr/>
          </a:p>
          <a:p>
            <a:pPr indent="0" lvl="0" marL="0" marR="0" rtl="0" algn="l">
              <a:spcBef>
                <a:spcPts val="0"/>
              </a:spcBef>
              <a:spcAft>
                <a:spcPts val="0"/>
              </a:spcAft>
              <a:buNone/>
            </a:pPr>
            <a:r>
              <a:rPr b="1" lang="en-US" sz="1300">
                <a:solidFill>
                  <a:schemeClr val="dk1"/>
                </a:solidFill>
                <a:latin typeface="Arial"/>
                <a:ea typeface="Arial"/>
                <a:cs typeface="Arial"/>
                <a:sym typeface="Arial"/>
              </a:rPr>
              <a:t>S_ : Spend related variables = </a:t>
            </a:r>
            <a:r>
              <a:rPr lang="en-US" sz="1300">
                <a:solidFill>
                  <a:schemeClr val="dk1"/>
                </a:solidFill>
                <a:latin typeface="Arial"/>
                <a:ea typeface="Arial"/>
                <a:cs typeface="Arial"/>
                <a:sym typeface="Arial"/>
              </a:rPr>
              <a:t>money used during a specific time period </a:t>
            </a:r>
            <a:endParaRPr/>
          </a:p>
          <a:p>
            <a:pPr indent="0" lvl="0" marL="0" marR="0" rtl="0" algn="l">
              <a:spcBef>
                <a:spcPts val="0"/>
              </a:spcBef>
              <a:spcAft>
                <a:spcPts val="0"/>
              </a:spcAft>
              <a:buNone/>
            </a:pPr>
            <a:r>
              <a:rPr b="1" lang="en-US" sz="1300">
                <a:solidFill>
                  <a:schemeClr val="dk1"/>
                </a:solidFill>
                <a:latin typeface="Arial"/>
                <a:ea typeface="Arial"/>
                <a:cs typeface="Arial"/>
                <a:sym typeface="Arial"/>
              </a:rPr>
              <a:t>P_ : Payment related variables = </a:t>
            </a:r>
            <a:r>
              <a:rPr lang="en-US" sz="1300">
                <a:solidFill>
                  <a:schemeClr val="dk1"/>
                </a:solidFill>
                <a:latin typeface="Arial"/>
                <a:ea typeface="Arial"/>
                <a:cs typeface="Arial"/>
                <a:sym typeface="Arial"/>
              </a:rPr>
              <a:t>Repaid money to the lender</a:t>
            </a:r>
            <a:endParaRPr/>
          </a:p>
          <a:p>
            <a:pPr indent="0" lvl="0" marL="0" marR="0" rtl="0" algn="l">
              <a:spcBef>
                <a:spcPts val="0"/>
              </a:spcBef>
              <a:spcAft>
                <a:spcPts val="0"/>
              </a:spcAft>
              <a:buNone/>
            </a:pPr>
            <a:r>
              <a:rPr b="1" lang="en-US" sz="1300">
                <a:solidFill>
                  <a:schemeClr val="dk1"/>
                </a:solidFill>
                <a:latin typeface="Arial"/>
                <a:ea typeface="Arial"/>
                <a:cs typeface="Arial"/>
                <a:sym typeface="Arial"/>
              </a:rPr>
              <a:t>B_ : Balance related variables =  </a:t>
            </a:r>
            <a:r>
              <a:rPr lang="en-US" sz="1300">
                <a:solidFill>
                  <a:schemeClr val="dk1"/>
                </a:solidFill>
                <a:latin typeface="Arial"/>
                <a:ea typeface="Arial"/>
                <a:cs typeface="Arial"/>
                <a:sym typeface="Arial"/>
              </a:rPr>
              <a:t>represents the remaining debt owed by a borrower on a loan or credit card.</a:t>
            </a:r>
            <a:endParaRPr/>
          </a:p>
          <a:p>
            <a:pPr indent="0" lvl="0" marL="0" marR="0" rtl="0" algn="l">
              <a:spcBef>
                <a:spcPts val="0"/>
              </a:spcBef>
              <a:spcAft>
                <a:spcPts val="0"/>
              </a:spcAft>
              <a:buNone/>
            </a:pPr>
            <a:r>
              <a:rPr b="1" lang="en-US" sz="1300">
                <a:solidFill>
                  <a:schemeClr val="dk1"/>
                </a:solidFill>
                <a:latin typeface="Arial"/>
                <a:ea typeface="Arial"/>
                <a:cs typeface="Arial"/>
                <a:sym typeface="Arial"/>
              </a:rPr>
              <a:t>R_ : </a:t>
            </a:r>
            <a:r>
              <a:rPr lang="en-US" sz="1300">
                <a:solidFill>
                  <a:schemeClr val="dk1"/>
                </a:solidFill>
                <a:latin typeface="Arial"/>
                <a:ea typeface="Arial"/>
                <a:cs typeface="Arial"/>
                <a:sym typeface="Arial"/>
              </a:rPr>
              <a:t>R</a:t>
            </a:r>
            <a:r>
              <a:rPr b="1" lang="en-US" sz="1300">
                <a:solidFill>
                  <a:schemeClr val="dk1"/>
                </a:solidFill>
                <a:latin typeface="Arial"/>
                <a:ea typeface="Arial"/>
                <a:cs typeface="Arial"/>
                <a:sym typeface="Arial"/>
              </a:rPr>
              <a:t>isk related variables =  </a:t>
            </a:r>
            <a:r>
              <a:rPr lang="en-US" sz="1300">
                <a:solidFill>
                  <a:schemeClr val="dk1"/>
                </a:solidFill>
                <a:latin typeface="Arial"/>
                <a:ea typeface="Arial"/>
                <a:cs typeface="Arial"/>
                <a:sym typeface="Arial"/>
              </a:rPr>
              <a:t>credit risk assessment to evaluate creditworthiness.</a:t>
            </a:r>
            <a:endParaRPr sz="13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5"/>
          <p:cNvSpPr txBox="1"/>
          <p:nvPr>
            <p:ph type="title"/>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Calibri"/>
              <a:buNone/>
            </a:pPr>
            <a:r>
              <a:rPr b="1" lang="en-US" sz="4200">
                <a:solidFill>
                  <a:schemeClr val="dk1"/>
                </a:solidFill>
                <a:latin typeface="Calibri"/>
                <a:ea typeface="Calibri"/>
                <a:cs typeface="Calibri"/>
                <a:sym typeface="Calibri"/>
              </a:rPr>
              <a:t>FEATURE ENGINEERING</a:t>
            </a:r>
            <a:endParaRPr/>
          </a:p>
        </p:txBody>
      </p:sp>
      <p:sp>
        <p:nvSpPr>
          <p:cNvPr id="128" name="Google Shape;128;p5"/>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5"/>
          <p:cNvSpPr txBox="1"/>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We performed feature engineering on all numeric columns in the dataset by aggregating their mean, sum, minimum, maximum, and latest value and we did same steps for last 3,6 and 9 months data by grouping by customer ID. </a:t>
            </a:r>
            <a:endParaRPr/>
          </a:p>
        </p:txBody>
      </p:sp>
      <p:pic>
        <p:nvPicPr>
          <p:cNvPr descr="A screenshot of a computer program&#10;&#10;Description automatically generated" id="130" name="Google Shape;130;p5"/>
          <p:cNvPicPr preferRelativeResize="0"/>
          <p:nvPr>
            <p:ph idx="1" type="body"/>
          </p:nvPr>
        </p:nvPicPr>
        <p:blipFill rotWithShape="1">
          <a:blip r:embed="rId3">
            <a:alphaModFix/>
          </a:blip>
          <a:srcRect b="0" l="0" r="0" t="0"/>
          <a:stretch/>
        </p:blipFill>
        <p:spPr>
          <a:xfrm>
            <a:off x="4654296" y="2151812"/>
            <a:ext cx="6903600" cy="2554500"/>
          </a:xfrm>
          <a:prstGeom prst="rect">
            <a:avLst/>
          </a:prstGeom>
          <a:noFill/>
          <a:ln>
            <a:noFill/>
          </a:ln>
        </p:spPr>
      </p:pic>
      <p:sp>
        <p:nvSpPr>
          <p:cNvPr id="131" name="Google Shape;131;p5"/>
          <p:cNvSpPr txBox="1"/>
          <p:nvPr/>
        </p:nvSpPr>
        <p:spPr>
          <a:xfrm>
            <a:off x="6666239" y="5412761"/>
            <a:ext cx="3518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We have </a:t>
            </a:r>
            <a:r>
              <a:rPr lang="en-US" sz="2800">
                <a:solidFill>
                  <a:schemeClr val="dk1"/>
                </a:solidFill>
                <a:highlight>
                  <a:srgbClr val="FFFF00"/>
                </a:highlight>
                <a:latin typeface="Times New Roman"/>
                <a:ea typeface="Times New Roman"/>
                <a:cs typeface="Times New Roman"/>
                <a:sym typeface="Times New Roman"/>
              </a:rPr>
              <a:t>4669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One </a:t>
            </a:r>
            <a:r>
              <a:rPr b="1" lang="en-US">
                <a:latin typeface="Calibri"/>
                <a:ea typeface="Calibri"/>
                <a:cs typeface="Calibri"/>
                <a:sym typeface="Calibri"/>
              </a:rPr>
              <a:t>h</a:t>
            </a:r>
            <a:r>
              <a:rPr b="1" lang="en-US">
                <a:latin typeface="Calibri"/>
                <a:ea typeface="Calibri"/>
                <a:cs typeface="Calibri"/>
                <a:sym typeface="Calibri"/>
              </a:rPr>
              <a:t>ot </a:t>
            </a:r>
            <a:r>
              <a:rPr b="1" lang="en-US">
                <a:latin typeface="Calibri"/>
                <a:ea typeface="Calibri"/>
                <a:cs typeface="Calibri"/>
                <a:sym typeface="Calibri"/>
              </a:rPr>
              <a:t>e</a:t>
            </a:r>
            <a:r>
              <a:rPr b="1" lang="en-US">
                <a:latin typeface="Calibri"/>
                <a:ea typeface="Calibri"/>
                <a:cs typeface="Calibri"/>
                <a:sym typeface="Calibri"/>
              </a:rPr>
              <a:t>ncoding</a:t>
            </a:r>
            <a:endParaRPr/>
          </a:p>
        </p:txBody>
      </p:sp>
      <p:pic>
        <p:nvPicPr>
          <p:cNvPr id="137" name="Google Shape;137;p6"/>
          <p:cNvPicPr preferRelativeResize="0"/>
          <p:nvPr>
            <p:ph idx="1" type="body"/>
          </p:nvPr>
        </p:nvPicPr>
        <p:blipFill rotWithShape="1">
          <a:blip r:embed="rId3">
            <a:alphaModFix/>
          </a:blip>
          <a:srcRect b="0" l="0" r="0" t="0"/>
          <a:stretch/>
        </p:blipFill>
        <p:spPr>
          <a:xfrm>
            <a:off x="751703" y="1933108"/>
            <a:ext cx="10515600" cy="1739100"/>
          </a:xfrm>
          <a:prstGeom prst="rect">
            <a:avLst/>
          </a:prstGeom>
          <a:noFill/>
          <a:ln>
            <a:noFill/>
          </a:ln>
        </p:spPr>
      </p:pic>
      <p:pic>
        <p:nvPicPr>
          <p:cNvPr descr="A screenshot of a table&#10;&#10;Description automatically generated" id="138" name="Google Shape;138;p6"/>
          <p:cNvPicPr preferRelativeResize="0"/>
          <p:nvPr/>
        </p:nvPicPr>
        <p:blipFill rotWithShape="1">
          <a:blip r:embed="rId4">
            <a:alphaModFix/>
          </a:blip>
          <a:srcRect b="0" l="0" r="0" t="0"/>
          <a:stretch/>
        </p:blipFill>
        <p:spPr>
          <a:xfrm>
            <a:off x="751703" y="4334304"/>
            <a:ext cx="8639346" cy="1769952"/>
          </a:xfrm>
          <a:prstGeom prst="rect">
            <a:avLst/>
          </a:prstGeom>
          <a:noFill/>
          <a:ln>
            <a:noFill/>
          </a:ln>
        </p:spPr>
      </p:pic>
      <p:sp>
        <p:nvSpPr>
          <p:cNvPr id="139" name="Google Shape;139;p6"/>
          <p:cNvSpPr txBox="1"/>
          <p:nvPr/>
        </p:nvSpPr>
        <p:spPr>
          <a:xfrm>
            <a:off x="608569" y="3815511"/>
            <a:ext cx="8170800" cy="3756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1800">
                <a:solidFill>
                  <a:schemeClr val="dk1"/>
                </a:solidFill>
                <a:latin typeface="Calibri"/>
                <a:ea typeface="Calibri"/>
                <a:cs typeface="Calibri"/>
                <a:sym typeface="Calibri"/>
              </a:rPr>
              <a:t>Summary statistics for the top 5 Features with highest SHAP values in Final Model</a:t>
            </a:r>
            <a:r>
              <a:rPr b="1" lang="en-US" sz="1800">
                <a:solidFill>
                  <a:schemeClr val="dk1"/>
                </a:solidFill>
                <a:latin typeface="Calibri"/>
                <a:ea typeface="Calibri"/>
                <a:cs typeface="Calibri"/>
                <a:sym typeface="Calibri"/>
              </a:rPr>
              <a:t> </a:t>
            </a:r>
            <a:endParaRPr b="1" sz="1400">
              <a:solidFill>
                <a:schemeClr val="dk1"/>
              </a:solidFill>
              <a:latin typeface="Calibri"/>
              <a:ea typeface="Calibri"/>
              <a:cs typeface="Calibri"/>
              <a:sym typeface="Calibri"/>
            </a:endParaRPr>
          </a:p>
        </p:txBody>
      </p:sp>
      <p:sp>
        <p:nvSpPr>
          <p:cNvPr id="140" name="Google Shape;140;p6"/>
          <p:cNvSpPr txBox="1"/>
          <p:nvPr/>
        </p:nvSpPr>
        <p:spPr>
          <a:xfrm>
            <a:off x="9156357" y="3930133"/>
            <a:ext cx="2940900" cy="2585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11 Categorical features processed with One-Hot Encoding.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45 new features created retaining the original categorical feature name suffixed with discrete values from each category.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Feature Selection</a:t>
            </a:r>
            <a:endParaRPr/>
          </a:p>
        </p:txBody>
      </p:sp>
      <p:pic>
        <p:nvPicPr>
          <p:cNvPr descr="A screenshot of a computer code&#10;&#10;Description automatically generated" id="146" name="Google Shape;146;p7"/>
          <p:cNvPicPr preferRelativeResize="0"/>
          <p:nvPr/>
        </p:nvPicPr>
        <p:blipFill rotWithShape="1">
          <a:blip r:embed="rId3">
            <a:alphaModFix/>
          </a:blip>
          <a:srcRect b="0" l="0" r="0" t="0"/>
          <a:stretch/>
        </p:blipFill>
        <p:spPr>
          <a:xfrm>
            <a:off x="4982863" y="286047"/>
            <a:ext cx="7209137" cy="1483718"/>
          </a:xfrm>
          <a:prstGeom prst="rect">
            <a:avLst/>
          </a:prstGeom>
          <a:noFill/>
          <a:ln>
            <a:noFill/>
          </a:ln>
        </p:spPr>
      </p:pic>
      <p:pic>
        <p:nvPicPr>
          <p:cNvPr descr="A graph of a bar graph&#10;&#10;Description automatically generated with medium confidence" id="147" name="Google Shape;147;p7"/>
          <p:cNvPicPr preferRelativeResize="0"/>
          <p:nvPr>
            <p:ph idx="1" type="body"/>
          </p:nvPr>
        </p:nvPicPr>
        <p:blipFill rotWithShape="1">
          <a:blip r:embed="rId4">
            <a:alphaModFix/>
          </a:blip>
          <a:srcRect b="0" l="0" r="0" t="0"/>
          <a:stretch/>
        </p:blipFill>
        <p:spPr>
          <a:xfrm>
            <a:off x="879389" y="1848843"/>
            <a:ext cx="7071711" cy="4351338"/>
          </a:xfrm>
          <a:prstGeom prst="rect">
            <a:avLst/>
          </a:prstGeom>
          <a:noFill/>
          <a:ln>
            <a:noFill/>
          </a:ln>
        </p:spPr>
      </p:pic>
      <p:sp>
        <p:nvSpPr>
          <p:cNvPr id="148" name="Google Shape;148;p7"/>
          <p:cNvSpPr txBox="1"/>
          <p:nvPr/>
        </p:nvSpPr>
        <p:spPr>
          <a:xfrm>
            <a:off x="8143102" y="2579126"/>
            <a:ext cx="3867665"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Feature importance was calculated from two XGBoost models trained on the training dataset.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Selected features have a feature importance of higher than 0.5% in any of the two models.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Calibri"/>
                <a:ea typeface="Calibri"/>
                <a:cs typeface="Calibri"/>
                <a:sym typeface="Calibri"/>
              </a:rPr>
              <a:t>XGBoost – Grid Search</a:t>
            </a:r>
            <a:endParaRPr/>
          </a:p>
        </p:txBody>
      </p:sp>
      <p:pic>
        <p:nvPicPr>
          <p:cNvPr descr="A screenshot of a computer&#10;&#10;Description automatically generated" id="154" name="Google Shape;154;p8"/>
          <p:cNvPicPr preferRelativeResize="0"/>
          <p:nvPr>
            <p:ph idx="1" type="body"/>
          </p:nvPr>
        </p:nvPicPr>
        <p:blipFill rotWithShape="1">
          <a:blip r:embed="rId3">
            <a:alphaModFix/>
          </a:blip>
          <a:srcRect b="0" l="0" r="0" t="0"/>
          <a:stretch/>
        </p:blipFill>
        <p:spPr>
          <a:xfrm>
            <a:off x="222149" y="1589433"/>
            <a:ext cx="5301300" cy="4918500"/>
          </a:xfrm>
          <a:prstGeom prst="rect">
            <a:avLst/>
          </a:prstGeom>
          <a:noFill/>
          <a:ln>
            <a:noFill/>
          </a:ln>
        </p:spPr>
      </p:pic>
      <p:sp>
        <p:nvSpPr>
          <p:cNvPr id="155" name="Google Shape;155;p8"/>
          <p:cNvSpPr txBox="1"/>
          <p:nvPr/>
        </p:nvSpPr>
        <p:spPr>
          <a:xfrm>
            <a:off x="6051912" y="2079706"/>
            <a:ext cx="6098100" cy="203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The following parameters are used for the best result</a:t>
            </a:r>
            <a:endParaRPr/>
          </a:p>
          <a:p>
            <a:pPr indent="0" lvl="0" marL="0" marR="0" rtl="0" algn="l">
              <a:spcBef>
                <a:spcPts val="0"/>
              </a:spcBef>
              <a:spcAft>
                <a:spcPts val="0"/>
              </a:spcAft>
              <a:buNone/>
            </a:pPr>
            <a:r>
              <a:t/>
            </a:r>
            <a:endParaRPr b="1" i="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Number of trees: 50, 100, and 300</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Learning Rate: 0.01, 0.1</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Percentage of observations used in each tree: 50%, 80%</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Percentage of features used in each tree: 50%, 100%</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Weight of default observations: 1, 5, 10The following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9"/>
          <p:cNvSpPr txBox="1"/>
          <p:nvPr>
            <p:ph type="title"/>
          </p:nvPr>
        </p:nvSpPr>
        <p:spPr>
          <a:xfrm>
            <a:off x="630936" y="457200"/>
            <a:ext cx="4343400" cy="192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US" sz="4800"/>
              <a:t>XGBoost – Grid Search</a:t>
            </a:r>
            <a:endParaRPr/>
          </a:p>
        </p:txBody>
      </p:sp>
      <p:sp>
        <p:nvSpPr>
          <p:cNvPr id="162" name="Google Shape;162;p9"/>
          <p:cNvSpPr/>
          <p:nvPr/>
        </p:nvSpPr>
        <p:spPr>
          <a:xfrm rot="5400000">
            <a:off x="4471415" y="1412748"/>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9"/>
          <p:cNvSpPr txBox="1"/>
          <p:nvPr/>
        </p:nvSpPr>
        <p:spPr>
          <a:xfrm>
            <a:off x="5541263" y="457200"/>
            <a:ext cx="6007500" cy="19293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The XGBoost model achieves the highest AUC value when trained on the 'Train' sample and evaluated on the 'Test 1' sample, making it the optimal choice.</a:t>
            </a:r>
            <a:endParaRPr/>
          </a:p>
        </p:txBody>
      </p:sp>
      <p:pic>
        <p:nvPicPr>
          <p:cNvPr descr="A graph of a graph showing the average of auc&#10;&#10;Description automatically generated" id="164" name="Google Shape;164;p9"/>
          <p:cNvPicPr preferRelativeResize="0"/>
          <p:nvPr>
            <p:ph idx="1" type="body"/>
          </p:nvPr>
        </p:nvPicPr>
        <p:blipFill rotWithShape="1">
          <a:blip r:embed="rId3">
            <a:alphaModFix/>
          </a:blip>
          <a:srcRect b="0" l="0" r="0" t="0"/>
          <a:stretch/>
        </p:blipFill>
        <p:spPr>
          <a:xfrm>
            <a:off x="393192" y="2386584"/>
            <a:ext cx="5468100" cy="3267300"/>
          </a:xfrm>
          <a:prstGeom prst="rect">
            <a:avLst/>
          </a:prstGeom>
          <a:noFill/>
          <a:ln>
            <a:noFill/>
          </a:ln>
        </p:spPr>
      </p:pic>
      <p:pic>
        <p:nvPicPr>
          <p:cNvPr descr="A graph showing a number of blue dots&#10;&#10;Description automatically generated" id="165" name="Google Shape;165;p9"/>
          <p:cNvPicPr preferRelativeResize="0"/>
          <p:nvPr/>
        </p:nvPicPr>
        <p:blipFill rotWithShape="1">
          <a:blip r:embed="rId4">
            <a:alphaModFix/>
          </a:blip>
          <a:srcRect b="0" l="0" r="0" t="0"/>
          <a:stretch/>
        </p:blipFill>
        <p:spPr>
          <a:xfrm>
            <a:off x="6254496" y="2417476"/>
            <a:ext cx="5468109" cy="3226184"/>
          </a:xfrm>
          <a:prstGeom prst="rect">
            <a:avLst/>
          </a:prstGeom>
          <a:noFill/>
          <a:ln>
            <a:noFill/>
          </a:ln>
        </p:spPr>
      </p:pic>
      <p:sp>
        <p:nvSpPr>
          <p:cNvPr id="166" name="Google Shape;166;p9"/>
          <p:cNvSpPr txBox="1"/>
          <p:nvPr/>
        </p:nvSpPr>
        <p:spPr>
          <a:xfrm>
            <a:off x="393192" y="5653780"/>
            <a:ext cx="5468100" cy="1200300"/>
          </a:xfrm>
          <a:prstGeom prst="rect">
            <a:avLst/>
          </a:prstGeom>
          <a:noFill/>
          <a:ln>
            <a:noFill/>
          </a:ln>
        </p:spPr>
        <p:txBody>
          <a:bodyPr anchorCtr="0" anchor="t" bIns="45700" lIns="91425" spcFirstLastPara="1" rIns="91425" wrap="square" tIns="45700">
            <a:spAutoFit/>
          </a:bodyPr>
          <a:lstStyle/>
          <a:p>
            <a:pPr indent="-76200" lvl="0" marL="0" marR="0" rtl="0" algn="l">
              <a:spcBef>
                <a:spcPts val="0"/>
              </a:spcBef>
              <a:spcAft>
                <a:spcPts val="0"/>
              </a:spcAft>
              <a:buClr>
                <a:schemeClr val="dk1"/>
              </a:buClr>
              <a:buSzPts val="1200"/>
              <a:buFont typeface="Arial"/>
              <a:buChar char="•"/>
            </a:pPr>
            <a:r>
              <a:rPr i="0" lang="en-US" sz="1200">
                <a:solidFill>
                  <a:schemeClr val="dk1"/>
                </a:solidFill>
                <a:latin typeface="Calibri"/>
                <a:ea typeface="Calibri"/>
                <a:cs typeface="Calibri"/>
                <a:sym typeface="Calibri"/>
              </a:rPr>
              <a:t>High average AUC and a small standard deviation: model consistently performs well across different conditions. </a:t>
            </a:r>
            <a:endParaRPr/>
          </a:p>
          <a:p>
            <a:pPr indent="-76200" lvl="0" marL="0" marR="0" rtl="0" algn="l">
              <a:spcBef>
                <a:spcPts val="0"/>
              </a:spcBef>
              <a:spcAft>
                <a:spcPts val="0"/>
              </a:spcAft>
              <a:buClr>
                <a:schemeClr val="dk1"/>
              </a:buClr>
              <a:buSzPts val="1200"/>
              <a:buFont typeface="Arial"/>
              <a:buChar char="•"/>
            </a:pPr>
            <a:r>
              <a:rPr i="0" lang="en-US" sz="1200">
                <a:solidFill>
                  <a:schemeClr val="dk1"/>
                </a:solidFill>
                <a:latin typeface="Calibri"/>
                <a:ea typeface="Calibri"/>
                <a:cs typeface="Calibri"/>
                <a:sym typeface="Calibri"/>
              </a:rPr>
              <a:t>h</a:t>
            </a:r>
            <a:r>
              <a:rPr i="0" lang="en-US" sz="1200">
                <a:solidFill>
                  <a:schemeClr val="dk1"/>
                </a:solidFill>
                <a:latin typeface="Calibri"/>
                <a:ea typeface="Calibri"/>
                <a:cs typeface="Calibri"/>
                <a:sym typeface="Calibri"/>
              </a:rPr>
              <a:t>igh average AUC and larger standard deviation :model performs well on average but is sensitive to variations in the data or experimental settings.</a:t>
            </a:r>
            <a:endParaRPr/>
          </a:p>
          <a:p>
            <a:pPr indent="-76200" lvl="0" marL="0" marR="0" rtl="0" algn="l">
              <a:spcBef>
                <a:spcPts val="0"/>
              </a:spcBef>
              <a:spcAft>
                <a:spcPts val="0"/>
              </a:spcAft>
              <a:buClr>
                <a:schemeClr val="dk1"/>
              </a:buClr>
              <a:buSzPts val="1200"/>
              <a:buFont typeface="Arial"/>
              <a:buChar char="•"/>
            </a:pPr>
            <a:r>
              <a:rPr i="0" lang="en-US" sz="1200">
                <a:solidFill>
                  <a:schemeClr val="dk1"/>
                </a:solidFill>
                <a:latin typeface="Calibri"/>
                <a:ea typeface="Calibri"/>
                <a:cs typeface="Calibri"/>
                <a:sym typeface="Calibri"/>
              </a:rPr>
              <a:t>l</a:t>
            </a:r>
            <a:r>
              <a:rPr i="0" lang="en-US" sz="1200">
                <a:solidFill>
                  <a:schemeClr val="dk1"/>
                </a:solidFill>
                <a:latin typeface="Calibri"/>
                <a:ea typeface="Calibri"/>
                <a:cs typeface="Calibri"/>
                <a:sym typeface="Calibri"/>
              </a:rPr>
              <a:t>ow average AUC and a small standard deviation: model that consistently performs poorly.</a:t>
            </a:r>
            <a:endParaRPr/>
          </a:p>
        </p:txBody>
      </p:sp>
      <p:sp>
        <p:nvSpPr>
          <p:cNvPr id="167" name="Google Shape;167;p9"/>
          <p:cNvSpPr txBox="1"/>
          <p:nvPr/>
        </p:nvSpPr>
        <p:spPr>
          <a:xfrm>
            <a:off x="5908507" y="5937643"/>
            <a:ext cx="6098100" cy="64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F3864"/>
              </a:buClr>
              <a:buSzPts val="1200"/>
              <a:buFont typeface="Arial"/>
              <a:buChar char="•"/>
            </a:pPr>
            <a:r>
              <a:rPr b="0" i="0" lang="en-US" sz="1200">
                <a:solidFill>
                  <a:srgbClr val="1F3864"/>
                </a:solidFill>
                <a:latin typeface="Calibri"/>
                <a:ea typeface="Calibri"/>
                <a:cs typeface="Calibri"/>
                <a:sym typeface="Calibri"/>
              </a:rPr>
              <a:t>A relationship is not linear between AUC train and AUC test indicates that the model is not consistent. In other words, the model's performance on the training data is not predictive of its performance on unseen test data. </a:t>
            </a:r>
            <a:endParaRPr sz="1200">
              <a:solidFill>
                <a:srgbClr val="1F386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2024-04-06T01:33:11Z</dcterms:created>
  <dc:creator>Praveen Kumar Uttangi</dc:creator>
</cp:coreProperties>
</file>