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  <p:sldMasterId id="2147483744" r:id="rId2"/>
    <p:sldMasterId id="2147483745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68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ExtraLight" panose="020B060402020202020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  <p:embeddedFont>
      <p:font typeface="Barlow Medium" panose="020B0604020202020204" charset="0"/>
      <p:regular r:id="rId32"/>
      <p:bold r:id="rId33"/>
      <p:italic r:id="rId34"/>
      <p:boldItalic r:id="rId35"/>
    </p:embeddedFont>
    <p:embeddedFont>
      <p:font typeface="Hepta Slab" panose="020B0604020202020204" charset="0"/>
      <p:regular r:id="rId36"/>
      <p:bold r:id="rId37"/>
    </p:embeddedFont>
    <p:embeddedFont>
      <p:font typeface="Hepta Slab Light" panose="020B0604020202020204" charset="0"/>
      <p:regular r:id="rId38"/>
      <p:bold r:id="rId39"/>
    </p:embeddedFont>
    <p:embeddedFont>
      <p:font typeface="Hepta Slab Medium" panose="020B0604020202020204" charset="0"/>
      <p:regular r:id="rId40"/>
      <p:bold r:id="rId41"/>
    </p:embeddedFont>
    <p:embeddedFont>
      <p:font typeface="Inter" panose="020B0604020202020204" charset="0"/>
      <p:regular r:id="rId42"/>
      <p:bold r:id="rId43"/>
      <p:italic r:id="rId44"/>
      <p:boldItalic r:id="rId45"/>
    </p:embeddedFont>
    <p:embeddedFont>
      <p:font typeface="Inter Light" panose="020B0604020202020204" charset="0"/>
      <p:regular r:id="rId46"/>
      <p:bold r:id="rId47"/>
      <p:italic r:id="rId48"/>
      <p:boldItalic r:id="rId49"/>
    </p:embeddedFont>
    <p:embeddedFont>
      <p:font typeface="Inter SemiBold" panose="020B0604020202020204" charset="0"/>
      <p:regular r:id="rId50"/>
      <p:bold r:id="rId51"/>
      <p:italic r:id="rId52"/>
      <p:boldItalic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  <p:embeddedFont>
      <p:font typeface="Work Sans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font" Target="fonts/font36.fntdata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0.fntdata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font" Target="fonts/font34.fntdata"/><Relationship Id="rId58" Type="http://schemas.openxmlformats.org/officeDocument/2006/relationships/font" Target="fonts/font39.fntdata"/><Relationship Id="rId66" Type="http://schemas.microsoft.com/office/2016/11/relationships/changesInfo" Target="changesInfos/changesInfo1.xml"/><Relationship Id="rId5" Type="http://schemas.openxmlformats.org/officeDocument/2006/relationships/slide" Target="slides/slide2.xml"/><Relationship Id="rId61" Type="http://schemas.openxmlformats.org/officeDocument/2006/relationships/font" Target="fonts/font42.fntdata"/><Relationship Id="rId19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font" Target="fonts/font37.fntdata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3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59" Type="http://schemas.openxmlformats.org/officeDocument/2006/relationships/font" Target="fonts/font40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schemas.openxmlformats.org/officeDocument/2006/relationships/font" Target="fonts/font3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57" Type="http://schemas.openxmlformats.org/officeDocument/2006/relationships/font" Target="fonts/font38.fntdata"/><Relationship Id="rId10" Type="http://schemas.openxmlformats.org/officeDocument/2006/relationships/slide" Target="slides/slide7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font" Target="fonts/font33.fntdata"/><Relationship Id="rId60" Type="http://schemas.openxmlformats.org/officeDocument/2006/relationships/font" Target="fonts/font41.fntdata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049e5ba45b61eb4" providerId="LiveId" clId="{A71B7D0C-16D8-4D07-A2B8-039C0370BB62}"/>
    <pc:docChg chg="undo custSel addSld modSld">
      <pc:chgData name="" userId="8049e5ba45b61eb4" providerId="LiveId" clId="{A71B7D0C-16D8-4D07-A2B8-039C0370BB62}" dt="2024-12-19T12:46:02.169" v="118" actId="1076"/>
      <pc:docMkLst>
        <pc:docMk/>
      </pc:docMkLst>
      <pc:sldChg chg="delSp modSp add">
        <pc:chgData name="" userId="8049e5ba45b61eb4" providerId="LiveId" clId="{A71B7D0C-16D8-4D07-A2B8-039C0370BB62}" dt="2024-12-19T12:44:51.849" v="74" actId="1036"/>
        <pc:sldMkLst>
          <pc:docMk/>
          <pc:sldMk cId="4106125536" sldId="269"/>
        </pc:sldMkLst>
        <pc:spChg chg="mod">
          <ac:chgData name="" userId="8049e5ba45b61eb4" providerId="LiveId" clId="{A71B7D0C-16D8-4D07-A2B8-039C0370BB62}" dt="2024-12-19T12:44:51.849" v="74" actId="1036"/>
          <ac:spMkLst>
            <pc:docMk/>
            <pc:sldMk cId="4106125536" sldId="269"/>
            <ac:spMk id="868" creationId="{00000000-0000-0000-0000-000000000000}"/>
          </ac:spMkLst>
        </pc:spChg>
        <pc:picChg chg="del mod">
          <ac:chgData name="" userId="8049e5ba45b61eb4" providerId="LiveId" clId="{A71B7D0C-16D8-4D07-A2B8-039C0370BB62}" dt="2024-12-19T12:43:26.419" v="19" actId="478"/>
          <ac:picMkLst>
            <pc:docMk/>
            <pc:sldMk cId="4106125536" sldId="269"/>
            <ac:picMk id="869" creationId="{00000000-0000-0000-0000-000000000000}"/>
          </ac:picMkLst>
        </pc:picChg>
        <pc:picChg chg="del mod">
          <ac:chgData name="" userId="8049e5ba45b61eb4" providerId="LiveId" clId="{A71B7D0C-16D8-4D07-A2B8-039C0370BB62}" dt="2024-12-19T12:43:30.259" v="21" actId="478"/>
          <ac:picMkLst>
            <pc:docMk/>
            <pc:sldMk cId="4106125536" sldId="269"/>
            <ac:picMk id="870" creationId="{00000000-0000-0000-0000-000000000000}"/>
          </ac:picMkLst>
        </pc:picChg>
        <pc:picChg chg="del">
          <ac:chgData name="" userId="8049e5ba45b61eb4" providerId="LiveId" clId="{A71B7D0C-16D8-4D07-A2B8-039C0370BB62}" dt="2024-12-19T12:43:30.777" v="22" actId="478"/>
          <ac:picMkLst>
            <pc:docMk/>
            <pc:sldMk cId="4106125536" sldId="269"/>
            <ac:picMk id="871" creationId="{00000000-0000-0000-0000-000000000000}"/>
          </ac:picMkLst>
        </pc:picChg>
      </pc:sldChg>
      <pc:sldChg chg="modSp add">
        <pc:chgData name="" userId="8049e5ba45b61eb4" providerId="LiveId" clId="{A71B7D0C-16D8-4D07-A2B8-039C0370BB62}" dt="2024-12-19T12:46:02.169" v="118" actId="1076"/>
        <pc:sldMkLst>
          <pc:docMk/>
          <pc:sldMk cId="1882464055" sldId="270"/>
        </pc:sldMkLst>
        <pc:spChg chg="mod">
          <ac:chgData name="" userId="8049e5ba45b61eb4" providerId="LiveId" clId="{A71B7D0C-16D8-4D07-A2B8-039C0370BB62}" dt="2024-12-19T12:46:02.169" v="118" actId="1076"/>
          <ac:spMkLst>
            <pc:docMk/>
            <pc:sldMk cId="1882464055" sldId="270"/>
            <ac:spMk id="8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19f1fc605f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19f1fc605f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19f1fc605f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19f1fc605f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1af787cf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1af787cf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1af787cf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1af787cf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1af787cf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1af787cf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42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1ba50c9d9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1ba50c9d9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9f1fc605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19f1fc605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19f1fc605f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19f1fc605f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ba50c9d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1ba50c9d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19f1fc605f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19f1fc605f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19f1fc605f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19f1fc605f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2" name="Google Shape;182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5" name="Google Shape;185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79" name="Google Shape;279;p4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300" name="Google Shape;300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5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0" name="Google Shape;320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5" name="Google Shape;325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1" name="Google Shape;331;p5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2" name="Google Shape;332;p5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33" name="Google Shape;333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5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5" name="Google Shape;335;p5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6" name="Google Shape;336;p5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7" name="Google Shape;337;p5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8" name="Google Shape;338;p5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9" name="Google Shape;339;p5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3" name="Google Shape;343;p5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5" name="Google Shape;345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53" name="Google Shape;353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56" name="Google Shape;356;p5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8" name="Google Shape;358;p5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60" name="Google Shape;360;p5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1" name="Google Shape;361;p5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2" name="Google Shape;362;p5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3" name="Google Shape;363;p5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64" name="Google Shape;364;p5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5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68" name="Google Shape;368;p5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69" name="Google Shape;369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73" name="Google Shape;373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5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75" name="Google Shape;375;p5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76" name="Google Shape;376;p5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77" name="Google Shape;377;p5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78" name="Google Shape;378;p5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79" name="Google Shape;379;p5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80" name="Google Shape;380;p5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3" name="Google Shape;383;p5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8" name="Google Shape;388;p5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89" name="Google Shape;389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92" name="Google Shape;392;p5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96" name="Google Shape;396;p5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60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405" name="Google Shape;405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60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407" name="Google Shape;407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1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61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cxnSp>
        <p:nvCxnSpPr>
          <p:cNvPr id="414" name="Google Shape;414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61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416" name="Google Shape;416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6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>
            <a:spLocks noGrp="1"/>
          </p:cNvSpPr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421" name="Google Shape;421;p6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62"/>
          <p:cNvSpPr>
            <a:spLocks noGrp="1"/>
          </p:cNvSpPr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424" name="Google Shape;424;p62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425" name="Google Shape;425;p6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62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 type="tx">
  <p:cSld name="TITLE_AND_BODY">
    <p:bg>
      <p:bgPr>
        <a:solidFill>
          <a:schemeClr val="dk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63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63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432" name="Google Shape;432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63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Model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7" name="Google Shape;437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64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64"/>
          <p:cNvSpPr txBox="1">
            <a:spLocks noGrp="1"/>
          </p:cNvSpPr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64"/>
          <p:cNvSpPr txBox="1">
            <a:spLocks noGrp="1"/>
          </p:cNvSpPr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4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 type="titleOnly">
  <p:cSld name="TITLE_ONLY"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6" name="Google Shape;446;p6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65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448" name="Google Shape;448;p65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49" name="Google Shape;449;p65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50" name="Google Shape;450;p65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51" name="Google Shape;451;p65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52" name="Google Shape;452;p6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65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7" name="Google Shape;457;p6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459" name="Google Shape;459;p66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460" name="Google Shape;460;p66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461" name="Google Shape;461;p6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66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6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466" name="Google Shape;466;p67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467" name="Google Shape;467;p67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468" name="Google Shape;468;p67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469" name="Google Shape;469;p6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67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67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67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67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67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6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67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80" name="Google Shape;480;p6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68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68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68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68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68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68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68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6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6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92" name="Google Shape;492;p6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69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69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495" name="Google Shape;495;p69"/>
          <p:cNvCxnSpPr>
            <a:endCxn id="49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69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69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69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69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69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69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69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69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69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69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506" name="Google Shape;506;p69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69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6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6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7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70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513" name="Google Shape;513;p70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14" name="Google Shape;514;p7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70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7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519" name="Google Shape;519;p7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20" name="Google Shape;520;p7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71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7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3" name="Google Shape;523;p7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 type="blank">
  <p:cSld name="BLANK">
    <p:bg>
      <p:bgPr>
        <a:solidFill>
          <a:schemeClr val="dk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"/>
          <p:cNvSpPr>
            <a:spLocks noGrp="1"/>
          </p:cNvSpPr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526" name="Google Shape;526;p72"/>
          <p:cNvSpPr>
            <a:spLocks noGrp="1"/>
          </p:cNvSpPr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527" name="Google Shape;527;p7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528;p72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72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72"/>
          <p:cNvSpPr txBox="1">
            <a:spLocks noGrp="1"/>
          </p:cNvSpPr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1" name="Google Shape;531;p72"/>
          <p:cNvSpPr txBox="1">
            <a:spLocks noGrp="1"/>
          </p:cNvSpPr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72"/>
          <p:cNvSpPr txBox="1">
            <a:spLocks noGrp="1"/>
          </p:cNvSpPr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7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5" name="Google Shape;535;p72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7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73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540" name="Google Shape;540;p73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42" name="Google Shape;542;p73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43" name="Google Shape;543;p73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44" name="Google Shape;544;p73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45" name="Google Shape;545;p73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46" name="Google Shape;546;p73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47" name="Google Shape;547;p73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48" name="Google Shape;548;p73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49" name="Google Shape;549;p73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50" name="Google Shape;550;p73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51" name="Google Shape;551;p73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7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3" name="Google Shape;553;p73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7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7" name="Google Shape;557;p7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60" name="Google Shape;560;p7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1" name="Google Shape;561;p74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565" name="Google Shape;565;p75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6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568" name="Google Shape;568;p76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569" name="Google Shape;569;p76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570" name="Google Shape;570;p76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571" name="Google Shape;571;p76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572" name="Google Shape;572;p76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573" name="Google Shape;573;p7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575" name="Google Shape;575;p76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76" name="Google Shape;576;p76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77" name="Google Shape;577;p76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78" name="Google Shape;578;p76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79" name="Google Shape;579;p76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80" name="Google Shape;580;p76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81" name="Google Shape;581;p76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82" name="Google Shape;582;p76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583" name="Google Shape;583;p7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4" name="Google Shape;584;p76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88" name="Google Shape;588;p77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89" name="Google Shape;589;p77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90" name="Google Shape;590;p77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1" name="Google Shape;591;p77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2" name="Google Shape;592;p77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3" name="Google Shape;593;p77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94" name="Google Shape;594;p77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95" name="Google Shape;595;p77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96" name="Google Shape;596;p77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7" name="Google Shape;597;p77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98" name="Google Shape;598;p77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599" name="Google Shape;599;p77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600" name="Google Shape;600;p77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1" name="Google Shape;601;p77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2" name="Google Shape;602;p7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603" name="Google Shape;603;p7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7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5" name="Google Shape;605;p7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8" name="Google Shape;608;p7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9" name="Google Shape;60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2" name="Google Shape;612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20" name="Google Shape;620;p8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21" name="Google Shape;621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7" name="Google Shape;627;p8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28" name="Google Shape;628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1" name="Google Shape;63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8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6" name="Google Shape;636;p8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37" name="Google Shape;637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640" name="Google Shape;640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3" name="Google Shape;643;p8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4" name="Google Shape;644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9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9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1" name="Google Shape;651;p89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2" name="Google Shape;652;p89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3" name="Google Shape;653;p89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4" name="Google Shape;654;p89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5" name="Google Shape;655;p89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59" name="Google Shape;659;p90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Google Shape;66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91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4" name="Google Shape;664;p91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91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66" name="Google Shape;666;p91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7" name="Google Shape;667;p91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92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71" name="Google Shape;671;p92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72" name="Google Shape;672;p92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73" name="Google Shape;673;p92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4" name="Google Shape;674;p92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5" name="Google Shape;675;p92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76" name="Google Shape;676;p92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93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0" name="Google Shape;680;p93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1" name="Google Shape;681;p93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2" name="Google Shape;682;p93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3" name="Google Shape;683;p93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4" name="Google Shape;684;p93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5" name="Google Shape;685;p93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6" name="Google Shape;686;p93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7" name="Google Shape;687;p93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94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5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95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95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95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7" name="Google Shape;69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95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95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6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3" name="Google Shape;703;p96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96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p96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96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96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8" name="Google Shape;70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96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96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96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7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Google Shape;718;p98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98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98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98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Google Shape;722;p98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98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Google Shape;724;p98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98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98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7" name="Google Shape;727;p98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9"/>
          <p:cNvSpPr txBox="1">
            <a:spLocks noGrp="1"/>
          </p:cNvSpPr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1" name="Google Shape;401;p59"/>
          <p:cNvSpPr txBox="1">
            <a:spLocks noGrp="1"/>
          </p:cNvSpPr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Manna Yatri</a:t>
            </a:r>
            <a:endParaRPr b="1"/>
          </a:p>
        </p:txBody>
      </p:sp>
      <p:sp>
        <p:nvSpPr>
          <p:cNvPr id="733" name="Google Shape;733;p9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a cab company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8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50" name="Google Shape;850;p108"/>
          <p:cNvSpPr txBox="1"/>
          <p:nvPr/>
        </p:nvSpPr>
        <p:spPr>
          <a:xfrm>
            <a:off x="304800" y="88850"/>
            <a:ext cx="84969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cancelled bookings by driver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count(driver_not_cancelled) as drivers_cancelled from trips_details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driver_not_cancelled = 0;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average distance per trip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sum(distance)/count(distance) from trips;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average fare per trip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sum(fare)/count(fare) from trips;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51" name="Google Shape;851;p108"/>
          <p:cNvPicPr preferRelativeResize="0"/>
          <p:nvPr/>
        </p:nvPicPr>
        <p:blipFill rotWithShape="1">
          <a:blip r:embed="rId3">
            <a:alphaModFix/>
          </a:blip>
          <a:srcRect t="7450"/>
          <a:stretch/>
        </p:blipFill>
        <p:spPr>
          <a:xfrm>
            <a:off x="6438900" y="358975"/>
            <a:ext cx="1788550" cy="9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88" y="2114550"/>
            <a:ext cx="1724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475" y="3648075"/>
            <a:ext cx="1788550" cy="86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304800" y="88850"/>
            <a:ext cx="84969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is the most used payment method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p.method, count(t.faremethod) as times_used from trips t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payment p on p.id = t.faremethod group by p.method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times_used desc;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top 5 earning drivers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count(driverid) as trips from trips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group by driverid order by trips desc limit 5;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area got highest trips in which duration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d.duration , count(t.duration) as max from trips t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duration d on d.duration = t.duration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duration order by max desc limit 1;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60" name="Google Shape;8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813" y="466725"/>
            <a:ext cx="17811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25" y="1828800"/>
            <a:ext cx="1564325" cy="12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725" y="3586181"/>
            <a:ext cx="1745225" cy="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0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68" name="Google Shape;868;p110"/>
          <p:cNvSpPr txBox="1"/>
          <p:nvPr/>
        </p:nvSpPr>
        <p:spPr>
          <a:xfrm>
            <a:off x="304800" y="88850"/>
            <a:ext cx="84969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two locations had the most trips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l.assembly1, count(t.loc_from) as highest_trip from trips t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loc l on t.loc_from = l.id group by l.assembly1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highest_trip desc limit 2;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duration had more trips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d.duration, count(t.tripid)as total_trips from trips t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 duration d on t.duration  = d.id  group by d.duration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total_trips desc limit 5;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driver , customer pair had more orders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custid, COUNT(tripid) AS OrderCount FROM trips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driverid, custid ORDER BY OrderCount DESC;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69" name="Google Shape;8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550" y="152400"/>
            <a:ext cx="1866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10"/>
          <p:cNvPicPr preferRelativeResize="0"/>
          <p:nvPr/>
        </p:nvPicPr>
        <p:blipFill rotWithShape="1">
          <a:blip r:embed="rId4">
            <a:alphaModFix/>
          </a:blip>
          <a:srcRect b="11668"/>
          <a:stretch/>
        </p:blipFill>
        <p:spPr>
          <a:xfrm>
            <a:off x="5489975" y="1555424"/>
            <a:ext cx="1685925" cy="10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13" y="3195638"/>
            <a:ext cx="1933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0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68" name="Google Shape;868;p110"/>
          <p:cNvSpPr txBox="1"/>
          <p:nvPr/>
        </p:nvSpPr>
        <p:spPr>
          <a:xfrm>
            <a:off x="277904" y="297286"/>
            <a:ext cx="8496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-- procedure 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-- Show customer by Pick up location --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DELIMITER //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CREATE PROCEDURE </a:t>
            </a:r>
            <a:r>
              <a:rPr lang="en-US" dirty="0" err="1">
                <a:solidFill>
                  <a:schemeClr val="lt1"/>
                </a:solidFill>
              </a:rPr>
              <a:t>show_customer_by_pickup_location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(IN location VARCHAR(35))BEGIN    SELECT </a:t>
            </a:r>
            <a:r>
              <a:rPr lang="en-US" dirty="0" err="1">
                <a:solidFill>
                  <a:schemeClr val="lt1"/>
                </a:solidFill>
              </a:rPr>
              <a:t>t.custid</a:t>
            </a:r>
            <a:r>
              <a:rPr lang="en-US" dirty="0">
                <a:solidFill>
                  <a:schemeClr val="lt1"/>
                </a:solidFill>
              </a:rPr>
              <a:t>    FROM trips t    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JOIN loc l ON </a:t>
            </a:r>
            <a:r>
              <a:rPr lang="en-US" dirty="0" err="1">
                <a:solidFill>
                  <a:schemeClr val="lt1"/>
                </a:solidFill>
              </a:rPr>
              <a:t>t.loc_from</a:t>
            </a:r>
            <a:r>
              <a:rPr lang="en-US" dirty="0">
                <a:solidFill>
                  <a:schemeClr val="lt1"/>
                </a:solidFill>
              </a:rPr>
              <a:t> = l.id    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WHERE l.assembly1 = location;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END //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DELIMITER ;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-- Show customer by drop off location –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DELIMITER //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CREATE PROCEDURE </a:t>
            </a:r>
            <a:r>
              <a:rPr lang="en-US" dirty="0" err="1">
                <a:solidFill>
                  <a:schemeClr val="lt1"/>
                </a:solidFill>
              </a:rPr>
              <a:t>show_customer_by_dropoff_location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(IN location VARCHAR(35))BEGIN    SELECT </a:t>
            </a:r>
            <a:r>
              <a:rPr lang="en-US" dirty="0" err="1">
                <a:solidFill>
                  <a:schemeClr val="lt1"/>
                </a:solidFill>
              </a:rPr>
              <a:t>t.custid</a:t>
            </a:r>
            <a:r>
              <a:rPr lang="en-US" dirty="0">
                <a:solidFill>
                  <a:schemeClr val="lt1"/>
                </a:solidFill>
              </a:rPr>
              <a:t>    FROM trips t 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 JOIN loc l ON </a:t>
            </a:r>
            <a:r>
              <a:rPr lang="en-US" dirty="0" err="1">
                <a:solidFill>
                  <a:schemeClr val="lt1"/>
                </a:solidFill>
              </a:rPr>
              <a:t>t.loc_to</a:t>
            </a:r>
            <a:r>
              <a:rPr lang="en-US" dirty="0">
                <a:solidFill>
                  <a:schemeClr val="lt1"/>
                </a:solidFill>
              </a:rPr>
              <a:t> = l.id    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WHERE l.assembly1 = location;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END //</a:t>
            </a:r>
          </a:p>
          <a:p>
            <a:pPr lvl="0"/>
            <a:r>
              <a:rPr lang="en-US" dirty="0">
                <a:solidFill>
                  <a:schemeClr val="lt1"/>
                </a:solidFill>
              </a:rPr>
              <a:t>DELIMITER ;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0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68" name="Google Shape;868;p110"/>
          <p:cNvSpPr txBox="1"/>
          <p:nvPr/>
        </p:nvSpPr>
        <p:spPr>
          <a:xfrm>
            <a:off x="244287" y="1238583"/>
            <a:ext cx="84969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lt1"/>
                </a:solidFill>
              </a:rPr>
              <a:t>-- trigger for adding if any new customer entry is recorded</a:t>
            </a:r>
          </a:p>
          <a:p>
            <a:pPr lvl="0"/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DELIMITER $$</a:t>
            </a: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CREATE TRIGGER </a:t>
            </a:r>
            <a:r>
              <a:rPr lang="en-US" sz="1800" dirty="0" err="1">
                <a:solidFill>
                  <a:schemeClr val="lt1"/>
                </a:solidFill>
              </a:rPr>
              <a:t>after_customer_insert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AFTER INSERT ON trips</a:t>
            </a: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FOR EACH ROWBEGIN    </a:t>
            </a: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INSERT INTO </a:t>
            </a:r>
            <a:r>
              <a:rPr lang="en-US" sz="1800" dirty="0" err="1">
                <a:solidFill>
                  <a:schemeClr val="lt1"/>
                </a:solidFill>
              </a:rPr>
              <a:t>new_trips</a:t>
            </a:r>
            <a:r>
              <a:rPr lang="en-US" sz="1800" dirty="0">
                <a:solidFill>
                  <a:schemeClr val="lt1"/>
                </a:solidFill>
              </a:rPr>
              <a:t> (</a:t>
            </a:r>
            <a:r>
              <a:rPr lang="en-US" sz="1800" dirty="0" err="1">
                <a:solidFill>
                  <a:schemeClr val="lt1"/>
                </a:solidFill>
              </a:rPr>
              <a:t>tripid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faremethod</a:t>
            </a:r>
            <a:r>
              <a:rPr lang="en-US" sz="1800" dirty="0">
                <a:solidFill>
                  <a:schemeClr val="lt1"/>
                </a:solidFill>
              </a:rPr>
              <a:t> ,fare ,</a:t>
            </a:r>
            <a:r>
              <a:rPr lang="en-US" sz="1800" dirty="0" err="1">
                <a:solidFill>
                  <a:schemeClr val="lt1"/>
                </a:solidFill>
              </a:rPr>
              <a:t>loc_from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loc_to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driverid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custid</a:t>
            </a:r>
            <a:r>
              <a:rPr lang="en-US" sz="1800" dirty="0">
                <a:solidFill>
                  <a:schemeClr val="lt1"/>
                </a:solidFill>
              </a:rPr>
              <a:t> ,distance ,duration )    VALUES (</a:t>
            </a:r>
            <a:r>
              <a:rPr lang="en-US" sz="1800" dirty="0" err="1">
                <a:solidFill>
                  <a:schemeClr val="lt1"/>
                </a:solidFill>
              </a:rPr>
              <a:t>new.tripid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new.faremethod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new.fare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new.loc_from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new.loc_to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new.driverid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new.custid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new.distance</a:t>
            </a:r>
            <a:r>
              <a:rPr lang="en-US" sz="1800" dirty="0">
                <a:solidFill>
                  <a:schemeClr val="lt1"/>
                </a:solidFill>
              </a:rPr>
              <a:t> ,</a:t>
            </a:r>
            <a:r>
              <a:rPr lang="en-US" sz="1800" dirty="0" err="1">
                <a:solidFill>
                  <a:schemeClr val="lt1"/>
                </a:solidFill>
              </a:rPr>
              <a:t>new.duration</a:t>
            </a:r>
            <a:r>
              <a:rPr lang="en-US" sz="1800" dirty="0">
                <a:solidFill>
                  <a:schemeClr val="lt1"/>
                </a:solidFill>
              </a:rPr>
              <a:t>);</a:t>
            </a: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END;</a:t>
            </a: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$$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1"/>
          <p:cNvSpPr txBox="1">
            <a:spLocks noGrp="1"/>
          </p:cNvSpPr>
          <p:nvPr>
            <p:ph type="title"/>
          </p:nvPr>
        </p:nvSpPr>
        <p:spPr>
          <a:xfrm>
            <a:off x="521900" y="2914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If there are any questions do let me know</a:t>
            </a:r>
            <a:endParaRPr sz="3300"/>
          </a:p>
        </p:txBody>
      </p:sp>
      <p:sp>
        <p:nvSpPr>
          <p:cNvPr id="877" name="Google Shape;877;p111"/>
          <p:cNvSpPr txBox="1">
            <a:spLocks noGrp="1"/>
          </p:cNvSpPr>
          <p:nvPr>
            <p:ph type="title"/>
          </p:nvPr>
        </p:nvSpPr>
        <p:spPr>
          <a:xfrm>
            <a:off x="521900" y="1999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That’s it for today !!!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0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9" name="Google Shape;739;p100"/>
          <p:cNvSpPr txBox="1">
            <a:spLocks noGrp="1"/>
          </p:cNvSpPr>
          <p:nvPr>
            <p:ph type="body" idx="2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0" name="Google Shape;740;p100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1" name="Google Shape;741;p100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company</a:t>
            </a:r>
            <a:endParaRPr/>
          </a:p>
        </p:txBody>
      </p:sp>
      <p:sp>
        <p:nvSpPr>
          <p:cNvPr id="742" name="Google Shape;742;p100"/>
          <p:cNvSpPr txBox="1">
            <a:spLocks noGrp="1"/>
          </p:cNvSpPr>
          <p:nvPr>
            <p:ph type="body" idx="5"/>
          </p:nvPr>
        </p:nvSpPr>
        <p:spPr>
          <a:xfrm>
            <a:off x="787297" y="19178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3" name="Google Shape;743;p100"/>
          <p:cNvSpPr txBox="1">
            <a:spLocks noGrp="1"/>
          </p:cNvSpPr>
          <p:nvPr>
            <p:ph type="subTitle" idx="6"/>
          </p:nvPr>
        </p:nvSpPr>
        <p:spPr>
          <a:xfrm>
            <a:off x="1699221" y="19175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744" name="Google Shape;744;p100"/>
          <p:cNvSpPr txBox="1">
            <a:spLocks noGrp="1"/>
          </p:cNvSpPr>
          <p:nvPr>
            <p:ph type="body" idx="7"/>
          </p:nvPr>
        </p:nvSpPr>
        <p:spPr>
          <a:xfrm>
            <a:off x="2285797" y="21633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involved</a:t>
            </a:r>
            <a:endParaRPr/>
          </a:p>
        </p:txBody>
      </p:sp>
      <p:sp>
        <p:nvSpPr>
          <p:cNvPr id="745" name="Google Shape;745;p100"/>
          <p:cNvSpPr txBox="1">
            <a:spLocks noGrp="1"/>
          </p:cNvSpPr>
          <p:nvPr>
            <p:ph type="body" idx="8"/>
          </p:nvPr>
        </p:nvSpPr>
        <p:spPr>
          <a:xfrm>
            <a:off x="787297" y="2838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6" name="Google Shape;746;p100"/>
          <p:cNvSpPr txBox="1">
            <a:spLocks noGrp="1"/>
          </p:cNvSpPr>
          <p:nvPr>
            <p:ph type="subTitle" idx="9"/>
          </p:nvPr>
        </p:nvSpPr>
        <p:spPr>
          <a:xfrm>
            <a:off x="1699221" y="2837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747" name="Google Shape;747;p100"/>
          <p:cNvSpPr txBox="1">
            <a:spLocks noGrp="1"/>
          </p:cNvSpPr>
          <p:nvPr>
            <p:ph type="body" idx="13"/>
          </p:nvPr>
        </p:nvSpPr>
        <p:spPr>
          <a:xfrm>
            <a:off x="2285797" y="3083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has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so far</a:t>
            </a:r>
            <a:endParaRPr/>
          </a:p>
        </p:txBody>
      </p:sp>
      <p:sp>
        <p:nvSpPr>
          <p:cNvPr id="748" name="Google Shape;748;p100"/>
          <p:cNvSpPr txBox="1">
            <a:spLocks noGrp="1"/>
          </p:cNvSpPr>
          <p:nvPr>
            <p:ph type="body" idx="17"/>
          </p:nvPr>
        </p:nvSpPr>
        <p:spPr>
          <a:xfrm>
            <a:off x="784181" y="38990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9" name="Google Shape;749;p100"/>
          <p:cNvSpPr txBox="1">
            <a:spLocks noGrp="1"/>
          </p:cNvSpPr>
          <p:nvPr>
            <p:ph type="subTitle" idx="18"/>
          </p:nvPr>
        </p:nvSpPr>
        <p:spPr>
          <a:xfrm>
            <a:off x="1696105" y="38987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750" name="Google Shape;750;p100"/>
          <p:cNvSpPr txBox="1">
            <a:spLocks noGrp="1"/>
          </p:cNvSpPr>
          <p:nvPr>
            <p:ph type="body" idx="19"/>
          </p:nvPr>
        </p:nvSpPr>
        <p:spPr>
          <a:xfrm>
            <a:off x="2282681" y="41445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51" name="Google Shape;751;p10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Background </a:t>
            </a:r>
            <a:endParaRPr b="1"/>
          </a:p>
        </p:txBody>
      </p:sp>
      <p:sp>
        <p:nvSpPr>
          <p:cNvPr id="757" name="Google Shape;757;p101"/>
          <p:cNvSpPr txBox="1">
            <a:spLocks noGrp="1"/>
          </p:cNvSpPr>
          <p:nvPr>
            <p:ph type="subTitle" idx="1"/>
          </p:nvPr>
        </p:nvSpPr>
        <p:spPr>
          <a:xfrm>
            <a:off x="798900" y="2616600"/>
            <a:ext cx="32829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information on the company</a:t>
            </a:r>
            <a:endParaRPr/>
          </a:p>
        </p:txBody>
      </p:sp>
      <p:sp>
        <p:nvSpPr>
          <p:cNvPr id="758" name="Google Shape;758;p10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Manna Yatri is a cab company that was started in 2021 and started with 1 city in bengaluru and now currently is riding in 12 different cities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title"/>
          </p:nvPr>
        </p:nvSpPr>
        <p:spPr>
          <a:xfrm>
            <a:off x="140900" y="20761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Tables</a:t>
            </a:r>
            <a:endParaRPr b="1"/>
          </a:p>
        </p:txBody>
      </p:sp>
      <p:sp>
        <p:nvSpPr>
          <p:cNvPr id="764" name="Google Shape;764;p102"/>
          <p:cNvSpPr txBox="1"/>
          <p:nvPr/>
        </p:nvSpPr>
        <p:spPr>
          <a:xfrm>
            <a:off x="205275" y="2845475"/>
            <a:ext cx="5181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the tables that are involved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5" name="Google Shape;76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750" y="1916050"/>
            <a:ext cx="1955229" cy="1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>
            <a:spLocks noGrp="1"/>
          </p:cNvSpPr>
          <p:nvPr>
            <p:ph type="sldNum" idx="12"/>
          </p:nvPr>
        </p:nvSpPr>
        <p:spPr>
          <a:xfrm>
            <a:off x="8464825" y="126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25" y="90200"/>
            <a:ext cx="5054650" cy="16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375" y="87325"/>
            <a:ext cx="3148150" cy="1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03"/>
          <p:cNvSpPr txBox="1"/>
          <p:nvPr/>
        </p:nvSpPr>
        <p:spPr>
          <a:xfrm>
            <a:off x="-47725" y="80800"/>
            <a:ext cx="590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1)</a:t>
            </a:r>
            <a:endParaRPr sz="13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4" name="Google Shape;774;p103"/>
          <p:cNvSpPr txBox="1"/>
          <p:nvPr/>
        </p:nvSpPr>
        <p:spPr>
          <a:xfrm>
            <a:off x="5457500" y="1616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5" name="Google Shape;775;p103"/>
          <p:cNvSpPr txBox="1"/>
          <p:nvPr/>
        </p:nvSpPr>
        <p:spPr>
          <a:xfrm>
            <a:off x="-105100" y="19904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375" y="1804825"/>
            <a:ext cx="3191150" cy="1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03"/>
          <p:cNvSpPr txBox="1"/>
          <p:nvPr/>
        </p:nvSpPr>
        <p:spPr>
          <a:xfrm>
            <a:off x="5533700" y="18380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8" name="Google Shape;77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125" y="3495900"/>
            <a:ext cx="8836675" cy="15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03"/>
          <p:cNvSpPr txBox="1"/>
          <p:nvPr/>
        </p:nvSpPr>
        <p:spPr>
          <a:xfrm>
            <a:off x="-28900" y="35906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5)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80" name="Google Shape;780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800" y="1848025"/>
            <a:ext cx="2706425" cy="1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" y="67275"/>
            <a:ext cx="5607001" cy="5001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04"/>
          <p:cNvSpPr txBox="1"/>
          <p:nvPr/>
        </p:nvSpPr>
        <p:spPr>
          <a:xfrm>
            <a:off x="6099000" y="2222700"/>
            <a:ext cx="26988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ER Diagram of the Tables in OLA database.	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0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792" name="Google Shape;792;p10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3" name="Google Shape;793;p10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10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5" name="Google Shape;795;p10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10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10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10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10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10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10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802" name="Google Shape;802;p10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0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04" name="Google Shape;804;p10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queries that were used to find some information for the analysis from the data.</a:t>
            </a:r>
            <a:endParaRPr/>
          </a:p>
        </p:txBody>
      </p:sp>
      <p:grpSp>
        <p:nvGrpSpPr>
          <p:cNvPr id="805" name="Google Shape;805;p10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806" name="Google Shape;806;p105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807" name="Google Shape;807;p10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10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10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817" name="Google Shape;817;p105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818" name="Google Shape;818;p10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0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0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0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0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0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0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0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05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6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32" name="Google Shape;832;p106"/>
          <p:cNvSpPr txBox="1"/>
          <p:nvPr/>
        </p:nvSpPr>
        <p:spPr>
          <a:xfrm>
            <a:off x="304800" y="241250"/>
            <a:ext cx="84969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trips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count(distinct tripid) from trips;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drivers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count(distinct driverid) from trips;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earnings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sum(fare) from trips;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33" name="Google Shape;833;p106"/>
          <p:cNvPicPr preferRelativeResize="0"/>
          <p:nvPr/>
        </p:nvPicPr>
        <p:blipFill rotWithShape="1">
          <a:blip r:embed="rId3">
            <a:alphaModFix/>
          </a:blip>
          <a:srcRect t="4306" b="-9"/>
          <a:stretch/>
        </p:blipFill>
        <p:spPr>
          <a:xfrm>
            <a:off x="4132625" y="1936299"/>
            <a:ext cx="16581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50" y="3924300"/>
            <a:ext cx="1739040" cy="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275" y="261952"/>
            <a:ext cx="1658125" cy="96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7"/>
          <p:cNvSpPr txBox="1">
            <a:spLocks noGrp="1"/>
          </p:cNvSpPr>
          <p:nvPr>
            <p:ph type="sldNum" idx="4294967295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41" name="Google Shape;841;p107"/>
          <p:cNvSpPr txBox="1"/>
          <p:nvPr/>
        </p:nvSpPr>
        <p:spPr>
          <a:xfrm>
            <a:off x="304800" y="88850"/>
            <a:ext cx="84969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Completed trips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sum(end_ride) from trips_details;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driver not cancelled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count(driver_not_cancelled) from trips_details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driver_not_cancelled = 0;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Top 5 most active drivers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count(driverid) as Max_rides from trips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driverid order by Max_rides desc limit 5;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42" name="Google Shape;842;p107"/>
          <p:cNvPicPr preferRelativeResize="0"/>
          <p:nvPr/>
        </p:nvPicPr>
        <p:blipFill rotWithShape="1">
          <a:blip r:embed="rId3">
            <a:alphaModFix/>
          </a:blip>
          <a:srcRect r="2181"/>
          <a:stretch/>
        </p:blipFill>
        <p:spPr>
          <a:xfrm>
            <a:off x="4891075" y="347950"/>
            <a:ext cx="18200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100" y="3448050"/>
            <a:ext cx="1447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079" y="2137825"/>
            <a:ext cx="1820025" cy="80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On-screen Show (16:9)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Barlow Medium</vt:lpstr>
      <vt:lpstr>Inter SemiBold</vt:lpstr>
      <vt:lpstr>Barlow Light</vt:lpstr>
      <vt:lpstr>Inter</vt:lpstr>
      <vt:lpstr>Hepta Slab Light</vt:lpstr>
      <vt:lpstr>Barlow ExtraLight</vt:lpstr>
      <vt:lpstr>Arial</vt:lpstr>
      <vt:lpstr>Inter Light</vt:lpstr>
      <vt:lpstr>Work Sans</vt:lpstr>
      <vt:lpstr>Hepta Slab Medium</vt:lpstr>
      <vt:lpstr>Roboto</vt:lpstr>
      <vt:lpstr>Barlow</vt:lpstr>
      <vt:lpstr>Hepta Slab</vt:lpstr>
      <vt:lpstr>Geometric</vt:lpstr>
      <vt:lpstr>Strategy Plan</vt:lpstr>
      <vt:lpstr>Investor Pitch</vt:lpstr>
      <vt:lpstr>Manna Yatri</vt:lpstr>
      <vt:lpstr>PowerPoint Presentation</vt:lpstr>
      <vt:lpstr>Background </vt:lpstr>
      <vt:lpstr>Tables</vt:lpstr>
      <vt:lpstr>PowerPoint Presentation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there are any questions do let me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Manna Yatri</dc:title>
  <cp:lastModifiedBy>Krutanshu Bhatt</cp:lastModifiedBy>
  <cp:revision>1</cp:revision>
  <dcterms:modified xsi:type="dcterms:W3CDTF">2024-12-19T12:46:07Z</dcterms:modified>
</cp:coreProperties>
</file>