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3" r:id="rId4"/>
    <p:sldMasterId id="2147483744" r:id="rId5"/>
    <p:sldMasterId id="214748374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Barlow ExtraLight"/>
      <p:regular r:id="rId21"/>
      <p:bold r:id="rId22"/>
      <p:italic r:id="rId23"/>
      <p:boldItalic r:id="rId24"/>
    </p:embeddedFont>
    <p:embeddedFont>
      <p:font typeface="Hepta Slab Medium"/>
      <p:regular r:id="rId25"/>
      <p:bold r:id="rId26"/>
    </p:embeddedFont>
    <p:embeddedFont>
      <p:font typeface="Inter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Inter SemiBold"/>
      <p:regular r:id="rId43"/>
      <p:bold r:id="rId44"/>
      <p:italic r:id="rId45"/>
      <p:boldItalic r:id="rId46"/>
    </p:embeddedFont>
    <p:embeddedFont>
      <p:font typeface="Inter Light"/>
      <p:regular r:id="rId47"/>
      <p:bold r:id="rId48"/>
      <p:italic r:id="rId49"/>
      <p:boldItalic r:id="rId50"/>
    </p:embeddedFont>
    <p:embeddedFont>
      <p:font typeface="Hepta Slab Light"/>
      <p:regular r:id="rId51"/>
      <p:bold r:id="rId52"/>
    </p:embeddedFont>
    <p:embeddedFont>
      <p:font typeface="Hepta Slab"/>
      <p:regular r:id="rId53"/>
      <p:bold r:id="rId54"/>
    </p:embeddedFont>
    <p:embeddedFont>
      <p:font typeface="Barlow Medium"/>
      <p:regular r:id="rId55"/>
      <p:bold r:id="rId56"/>
      <p:italic r:id="rId57"/>
      <p:boldItalic r:id="rId58"/>
    </p:embeddedFont>
    <p:embeddedFont>
      <p:font typeface="Barlow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InterSemiBold-bold.fntdata"/><Relationship Id="rId43" Type="http://schemas.openxmlformats.org/officeDocument/2006/relationships/font" Target="fonts/InterSemiBold-regular.fntdata"/><Relationship Id="rId46" Type="http://schemas.openxmlformats.org/officeDocument/2006/relationships/font" Target="fonts/InterSemiBold-boldItalic.fntdata"/><Relationship Id="rId45" Type="http://schemas.openxmlformats.org/officeDocument/2006/relationships/font" Target="fonts/Inter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InterLight-bold.fntdata"/><Relationship Id="rId47" Type="http://schemas.openxmlformats.org/officeDocument/2006/relationships/font" Target="fonts/InterLight-regular.fntdata"/><Relationship Id="rId49" Type="http://schemas.openxmlformats.org/officeDocument/2006/relationships/font" Target="fonts/Inter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WorkSans-regular.fntdata"/><Relationship Id="rId30" Type="http://schemas.openxmlformats.org/officeDocument/2006/relationships/font" Target="fonts/Inter-boldItalic.fntdata"/><Relationship Id="rId33" Type="http://schemas.openxmlformats.org/officeDocument/2006/relationships/font" Target="fonts/WorkSans-italic.fntdata"/><Relationship Id="rId32" Type="http://schemas.openxmlformats.org/officeDocument/2006/relationships/font" Target="fonts/WorkSans-bold.fntdata"/><Relationship Id="rId35" Type="http://schemas.openxmlformats.org/officeDocument/2006/relationships/font" Target="fonts/Barlow-regular.fntdata"/><Relationship Id="rId34" Type="http://schemas.openxmlformats.org/officeDocument/2006/relationships/font" Target="fonts/WorkSans-boldItalic.fntdata"/><Relationship Id="rId37" Type="http://schemas.openxmlformats.org/officeDocument/2006/relationships/font" Target="fonts/Barlow-italic.fntdata"/><Relationship Id="rId36" Type="http://schemas.openxmlformats.org/officeDocument/2006/relationships/font" Target="fonts/Barlow-bold.fntdata"/><Relationship Id="rId39" Type="http://schemas.openxmlformats.org/officeDocument/2006/relationships/font" Target="fonts/Roboto-regular.fntdata"/><Relationship Id="rId38" Type="http://schemas.openxmlformats.org/officeDocument/2006/relationships/font" Target="fonts/Barlow-boldItalic.fntdata"/><Relationship Id="rId62" Type="http://schemas.openxmlformats.org/officeDocument/2006/relationships/font" Target="fonts/BarlowLight-boldItalic.fntdata"/><Relationship Id="rId61" Type="http://schemas.openxmlformats.org/officeDocument/2006/relationships/font" Target="fonts/BarlowLight-italic.fntdata"/><Relationship Id="rId20" Type="http://schemas.openxmlformats.org/officeDocument/2006/relationships/slide" Target="slides/slide13.xml"/><Relationship Id="rId22" Type="http://schemas.openxmlformats.org/officeDocument/2006/relationships/font" Target="fonts/BarlowExtraLight-bold.fntdata"/><Relationship Id="rId21" Type="http://schemas.openxmlformats.org/officeDocument/2006/relationships/font" Target="fonts/BarlowExtraLight-regular.fntdata"/><Relationship Id="rId24" Type="http://schemas.openxmlformats.org/officeDocument/2006/relationships/font" Target="fonts/BarlowExtraLight-boldItalic.fntdata"/><Relationship Id="rId23" Type="http://schemas.openxmlformats.org/officeDocument/2006/relationships/font" Target="fonts/BarlowExtraLight-italic.fntdata"/><Relationship Id="rId60" Type="http://schemas.openxmlformats.org/officeDocument/2006/relationships/font" Target="fonts/BarlowLight-bold.fntdata"/><Relationship Id="rId26" Type="http://schemas.openxmlformats.org/officeDocument/2006/relationships/font" Target="fonts/HeptaSlabMedium-bold.fntdata"/><Relationship Id="rId25" Type="http://schemas.openxmlformats.org/officeDocument/2006/relationships/font" Target="fonts/HeptaSlabMedium-regular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29" Type="http://schemas.openxmlformats.org/officeDocument/2006/relationships/font" Target="fonts/Inter-italic.fntdata"/><Relationship Id="rId51" Type="http://schemas.openxmlformats.org/officeDocument/2006/relationships/font" Target="fonts/HeptaSlabLight-regular.fntdata"/><Relationship Id="rId50" Type="http://schemas.openxmlformats.org/officeDocument/2006/relationships/font" Target="fonts/InterLight-boldItalic.fntdata"/><Relationship Id="rId53" Type="http://schemas.openxmlformats.org/officeDocument/2006/relationships/font" Target="fonts/HeptaSlab-regular.fntdata"/><Relationship Id="rId52" Type="http://schemas.openxmlformats.org/officeDocument/2006/relationships/font" Target="fonts/HeptaSlabLight-bold.fntdata"/><Relationship Id="rId11" Type="http://schemas.openxmlformats.org/officeDocument/2006/relationships/slide" Target="slides/slide4.xml"/><Relationship Id="rId55" Type="http://schemas.openxmlformats.org/officeDocument/2006/relationships/font" Target="fonts/BarlowMedium-regular.fntdata"/><Relationship Id="rId10" Type="http://schemas.openxmlformats.org/officeDocument/2006/relationships/slide" Target="slides/slide3.xml"/><Relationship Id="rId54" Type="http://schemas.openxmlformats.org/officeDocument/2006/relationships/font" Target="fonts/HeptaSlab-bold.fntdata"/><Relationship Id="rId13" Type="http://schemas.openxmlformats.org/officeDocument/2006/relationships/slide" Target="slides/slide6.xml"/><Relationship Id="rId57" Type="http://schemas.openxmlformats.org/officeDocument/2006/relationships/font" Target="fonts/BarlowMedium-italic.fntdata"/><Relationship Id="rId12" Type="http://schemas.openxmlformats.org/officeDocument/2006/relationships/slide" Target="slides/slide5.xml"/><Relationship Id="rId56" Type="http://schemas.openxmlformats.org/officeDocument/2006/relationships/font" Target="fonts/BarlowMedium-bold.fntdata"/><Relationship Id="rId15" Type="http://schemas.openxmlformats.org/officeDocument/2006/relationships/slide" Target="slides/slide8.xml"/><Relationship Id="rId59" Type="http://schemas.openxmlformats.org/officeDocument/2006/relationships/font" Target="fonts/BarlowLight-regular.fntdata"/><Relationship Id="rId14" Type="http://schemas.openxmlformats.org/officeDocument/2006/relationships/slide" Target="slides/slide7.xml"/><Relationship Id="rId58" Type="http://schemas.openxmlformats.org/officeDocument/2006/relationships/font" Target="fonts/BarlowMedium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19f1fc605f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19f1fc605f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19f1fc605f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19f1fc605f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1af787cf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1af787cf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1ba50c9d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1ba50c9d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9f1fc605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19f1fc605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19f1fc605f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19f1fc605f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ba50c9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1ba50c9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19f1fc605f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19f1fc605f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19f1fc605f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19f1fc605f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5" name="Google Shape;155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" name="Google Shape;163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09" name="Google Shape;209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4" name="Google Shape;214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19" name="Google Shape;219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0" name="Google Shape;220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1" name="Google Shape;221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2" name="Google Shape;222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7" name="Google Shape;227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8" name="Google Shape;228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3" name="Google Shape;233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34" name="Google Shape;234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5" name="Google Shape;235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40" name="Google Shape;240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7" name="Google Shape;277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300" name="Google Shape;300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303" name="Google Shape;303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8" name="Google Shape;318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9" name="Google Shape;319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3" name="Google Shape;323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0" name="Google Shape;330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1" name="Google Shape;331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2" name="Google Shape;332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33" name="Google Shape;333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5" name="Google Shape;335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6" name="Google Shape;336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7" name="Google Shape;337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8" name="Google Shape;338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9" name="Google Shape;339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0" name="Google Shape;340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41" name="Google Shape;341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2" name="Google Shape;342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3" name="Google Shape;343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8" name="Google Shape;348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2" name="Google Shape;352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9" name="Google Shape;359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0" name="Google Shape;360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1" name="Google Shape;361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2" name="Google Shape;362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3" name="Google Shape;363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4" name="Google Shape;364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5" name="Google Shape;365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6" name="Google Shape;366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7" name="Google Shape;367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8" name="Google Shape;368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9" name="Google Shape;369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72" name="Google Shape;372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73" name="Google Shape;373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5" name="Google Shape;375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6" name="Google Shape;376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8" name="Google Shape;378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9" name="Google Shape;379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0" name="Google Shape;380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81" name="Google Shape;381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2" name="Google Shape;382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3" name="Google Shape;383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4" name="Google Shape;384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5" name="Google Shape;385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7" name="Google Shape;387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8" name="Google Shape;388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9" name="Google Shape;389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2" name="Google Shape;392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3" name="Google Shape;393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6" name="Google Shape;396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97" name="Google Shape;397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60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05" name="Google Shape;405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0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07" name="Google Shape;407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1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61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414" name="Google Shape;414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61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16" name="Google Shape;416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6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421" name="Google Shape;421;p6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62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62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24" name="Google Shape;424;p62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25" name="Google Shape;425;p6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6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63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63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2" name="Google Shape;432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6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7" name="Google Shape;437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4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64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0" name="Google Shape;440;p64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1" name="Google Shape;441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6" name="Google Shape;446;p6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65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48" name="Google Shape;448;p65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49" name="Google Shape;449;p65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50" name="Google Shape;450;p65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51" name="Google Shape;451;p65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52" name="Google Shape;452;p6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6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7" name="Google Shape;457;p6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66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59" name="Google Shape;459;p66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60" name="Google Shape;460;p66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61" name="Google Shape;461;p6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6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6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66" name="Google Shape;466;p67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67" name="Google Shape;467;p67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68" name="Google Shape;468;p67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69" name="Google Shape;469;p6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67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67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2" name="Google Shape;472;p67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67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67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5" name="Google Shape;475;p6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6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80" name="Google Shape;480;p6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68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68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3" name="Google Shape;483;p68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4" name="Google Shape;484;p68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68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68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7" name="Google Shape;487;p68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6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6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92" name="Google Shape;492;p6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69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69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95" name="Google Shape;495;p69"/>
          <p:cNvCxnSpPr>
            <a:endCxn id="49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69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69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69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69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69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69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2" name="Google Shape;502;p69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3" name="Google Shape;503;p69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69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5" name="Google Shape;505;p69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506" name="Google Shape;506;p69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7" name="Google Shape;507;p69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6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6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7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70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13" name="Google Shape;513;p70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4" name="Google Shape;514;p7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7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7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519" name="Google Shape;519;p7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20" name="Google Shape;520;p7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7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3" name="Google Shape;523;p7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526" name="Google Shape;526;p72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527" name="Google Shape;527;p7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72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72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72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1" name="Google Shape;531;p72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72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3" name="Google Shape;533;p72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7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5" name="Google Shape;535;p7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7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73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40" name="Google Shape;540;p73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1" name="Google Shape;541;p73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2" name="Google Shape;542;p73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3" name="Google Shape;543;p73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4" name="Google Shape;544;p73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5" name="Google Shape;545;p73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6" name="Google Shape;546;p73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7" name="Google Shape;547;p73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8" name="Google Shape;548;p73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9" name="Google Shape;549;p73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50" name="Google Shape;550;p73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1" name="Google Shape;551;p73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52" name="Google Shape;552;p7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3" name="Google Shape;553;p7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7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7" name="Google Shape;557;p7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74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559" name="Google Shape;559;p7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60" name="Google Shape;560;p7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1" name="Google Shape;561;p74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65" name="Google Shape;565;p75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6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68" name="Google Shape;568;p76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69" name="Google Shape;569;p76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70" name="Google Shape;570;p76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71" name="Google Shape;571;p76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72" name="Google Shape;572;p76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73" name="Google Shape;573;p7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76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75" name="Google Shape;575;p76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76" name="Google Shape;576;p76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77" name="Google Shape;577;p76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78" name="Google Shape;578;p76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79" name="Google Shape;579;p76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0" name="Google Shape;580;p76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1" name="Google Shape;581;p76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2" name="Google Shape;582;p76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3" name="Google Shape;583;p7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4" name="Google Shape;584;p7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88" name="Google Shape;588;p77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89" name="Google Shape;589;p77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0" name="Google Shape;590;p77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1" name="Google Shape;591;p77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2" name="Google Shape;592;p77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3" name="Google Shape;593;p77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4" name="Google Shape;594;p77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5" name="Google Shape;595;p77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6" name="Google Shape;596;p77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7" name="Google Shape;597;p77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8" name="Google Shape;598;p77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9" name="Google Shape;599;p77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600" name="Google Shape;600;p77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1" name="Google Shape;601;p77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2" name="Google Shape;602;p7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603" name="Google Shape;603;p7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7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5" name="Google Shape;605;p7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8" name="Google Shape;608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9" name="Google Shape;60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2" name="Google Shape;61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5" name="Google Shape;615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6" name="Google Shape;616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9" name="Google Shape;619;p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0" name="Google Shape;620;p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1" name="Google Shape;621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4" name="Google Shape;624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7" name="Google Shape;627;p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8" name="Google Shape;62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1" name="Google Shape;63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5" name="Google Shape;635;p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6" name="Google Shape;636;p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7" name="Google Shape;63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640" name="Google Shape;64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3" name="Google Shape;643;p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4" name="Google Shape;64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9" name="Google Shape;64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1" name="Google Shape;651;p8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2" name="Google Shape;652;p8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3" name="Google Shape;653;p8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4" name="Google Shape;654;p8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5" name="Google Shape;655;p8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58" name="Google Shape;658;p9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9" name="Google Shape;659;p9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Google Shape;66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9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9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5" name="Google Shape;665;p9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6" name="Google Shape;666;p9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9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9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1" name="Google Shape;671;p9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2" name="Google Shape;672;p9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3" name="Google Shape;673;p9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4" name="Google Shape;674;p9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5" name="Google Shape;675;p9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6" name="Google Shape;676;p9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9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0" name="Google Shape;680;p9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1" name="Google Shape;681;p9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2" name="Google Shape;682;p9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3" name="Google Shape;683;p9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4" name="Google Shape;684;p9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5" name="Google Shape;685;p9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6" name="Google Shape;686;p9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7" name="Google Shape;687;p9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0" name="Google Shape;690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9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4" name="Google Shape;694;p9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9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9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7" name="Google Shape;69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9" name="Google Shape;699;p9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0" name="Google Shape;700;p9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3" name="Google Shape;703;p9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9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p9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6" name="Google Shape;706;p9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9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8" name="Google Shape;708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0" name="Google Shape;710;p9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1" name="Google Shape;711;p9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2" name="Google Shape;712;p9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Google Shape;718;p9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9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9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9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Google Shape;722;p9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9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Google Shape;724;p9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5" name="Google Shape;725;p9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9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7" name="Google Shape;727;p9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4.xml"/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85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9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Manna Yatri</a:t>
            </a:r>
            <a:endParaRPr b="1"/>
          </a:p>
        </p:txBody>
      </p:sp>
      <p:sp>
        <p:nvSpPr>
          <p:cNvPr id="733" name="Google Shape;733;p9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a cab company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8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108"/>
          <p:cNvSpPr txBox="1"/>
          <p:nvPr/>
        </p:nvSpPr>
        <p:spPr>
          <a:xfrm>
            <a:off x="304800" y="88850"/>
            <a:ext cx="8496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cancelled bookings by driver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count(driver_not_cancelled) as drivers_cancelled from trips_details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driver_not_cancelled = 0;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average distance per trip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sum(distance)/count(distance)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average fare per trip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sum(fare)/count(fare)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1" name="Google Shape;851;p108"/>
          <p:cNvPicPr preferRelativeResize="0"/>
          <p:nvPr/>
        </p:nvPicPr>
        <p:blipFill rotWithShape="1">
          <a:blip r:embed="rId3">
            <a:alphaModFix/>
          </a:blip>
          <a:srcRect b="0" l="0" r="0" t="7450"/>
          <a:stretch/>
        </p:blipFill>
        <p:spPr>
          <a:xfrm>
            <a:off x="6438900" y="358975"/>
            <a:ext cx="1788550" cy="9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88" y="2114550"/>
            <a:ext cx="1724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475" y="3648075"/>
            <a:ext cx="1788550" cy="86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304800" y="88850"/>
            <a:ext cx="8496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is the most used payment method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p.method, count(t.faremethod) as times_used from trips 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payment p on p.id = t.faremethod group by p.method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times_used desc;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top 5 earning drivers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count(driverid) as trips from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group by driverid order by trips desc limit 5;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area got highest trips in which duration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d.duration , count(t.duration) as max from trips 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duration d on d.duration = t.duration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duration order by max desc limit 1;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0" name="Google Shape;8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813" y="466725"/>
            <a:ext cx="17811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25" y="1828800"/>
            <a:ext cx="1564325" cy="12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725" y="3586181"/>
            <a:ext cx="1745225" cy="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0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10"/>
          <p:cNvSpPr txBox="1"/>
          <p:nvPr/>
        </p:nvSpPr>
        <p:spPr>
          <a:xfrm>
            <a:off x="304800" y="88850"/>
            <a:ext cx="8496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two locations had the most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l.assembly1, count(t.loc_from) as highest_trip from trips t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loc l on t.loc_from = l.id group by l.assembly1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highest_trip desc limit 2;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duration had more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d.duration, count(t.tripid)as total_trips from trips 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 duration d on t.duration  = d.id  group by d.duration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total_trips desc limit 5;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driver , customer pair had more orders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custid, COUNT(tripid) AS OrderCount FROM trips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driverid, custid ORDER BY OrderCount DESC;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9" name="Google Shape;8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550" y="152400"/>
            <a:ext cx="1866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10"/>
          <p:cNvPicPr preferRelativeResize="0"/>
          <p:nvPr/>
        </p:nvPicPr>
        <p:blipFill rotWithShape="1">
          <a:blip r:embed="rId4">
            <a:alphaModFix/>
          </a:blip>
          <a:srcRect b="11668" l="0" r="0" t="0"/>
          <a:stretch/>
        </p:blipFill>
        <p:spPr>
          <a:xfrm>
            <a:off x="5489975" y="1555424"/>
            <a:ext cx="1685925" cy="10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13" y="3195638"/>
            <a:ext cx="1933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1"/>
          <p:cNvSpPr txBox="1"/>
          <p:nvPr>
            <p:ph type="title"/>
          </p:nvPr>
        </p:nvSpPr>
        <p:spPr>
          <a:xfrm>
            <a:off x="521900" y="2914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If there are any questions do let me know</a:t>
            </a:r>
            <a:endParaRPr sz="3300"/>
          </a:p>
        </p:txBody>
      </p:sp>
      <p:sp>
        <p:nvSpPr>
          <p:cNvPr id="877" name="Google Shape;877;p111"/>
          <p:cNvSpPr txBox="1"/>
          <p:nvPr>
            <p:ph type="title"/>
          </p:nvPr>
        </p:nvSpPr>
        <p:spPr>
          <a:xfrm>
            <a:off x="521900" y="199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That’s it for today !!!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9" name="Google Shape;739;p10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0" name="Google Shape;740;p10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1" name="Google Shape;741;p100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company</a:t>
            </a:r>
            <a:endParaRPr/>
          </a:p>
        </p:txBody>
      </p:sp>
      <p:sp>
        <p:nvSpPr>
          <p:cNvPr id="742" name="Google Shape;742;p100"/>
          <p:cNvSpPr txBox="1"/>
          <p:nvPr>
            <p:ph idx="5" type="body"/>
          </p:nvPr>
        </p:nvSpPr>
        <p:spPr>
          <a:xfrm>
            <a:off x="787297" y="19178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3" name="Google Shape;743;p100"/>
          <p:cNvSpPr txBox="1"/>
          <p:nvPr>
            <p:ph idx="6" type="subTitle"/>
          </p:nvPr>
        </p:nvSpPr>
        <p:spPr>
          <a:xfrm>
            <a:off x="1699221" y="19175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744" name="Google Shape;744;p100"/>
          <p:cNvSpPr txBox="1"/>
          <p:nvPr>
            <p:ph idx="7" type="body"/>
          </p:nvPr>
        </p:nvSpPr>
        <p:spPr>
          <a:xfrm>
            <a:off x="2285797" y="21633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involved</a:t>
            </a:r>
            <a:endParaRPr/>
          </a:p>
        </p:txBody>
      </p:sp>
      <p:sp>
        <p:nvSpPr>
          <p:cNvPr id="745" name="Google Shape;745;p100"/>
          <p:cNvSpPr txBox="1"/>
          <p:nvPr>
            <p:ph idx="8" type="body"/>
          </p:nvPr>
        </p:nvSpPr>
        <p:spPr>
          <a:xfrm>
            <a:off x="787297" y="2838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6" name="Google Shape;746;p100"/>
          <p:cNvSpPr txBox="1"/>
          <p:nvPr>
            <p:ph idx="9" type="subTitle"/>
          </p:nvPr>
        </p:nvSpPr>
        <p:spPr>
          <a:xfrm>
            <a:off x="1699221" y="2837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747" name="Google Shape;747;p100"/>
          <p:cNvSpPr txBox="1"/>
          <p:nvPr>
            <p:ph idx="13" type="body"/>
          </p:nvPr>
        </p:nvSpPr>
        <p:spPr>
          <a:xfrm>
            <a:off x="2285797" y="3083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has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so far</a:t>
            </a:r>
            <a:endParaRPr/>
          </a:p>
        </p:txBody>
      </p:sp>
      <p:sp>
        <p:nvSpPr>
          <p:cNvPr id="748" name="Google Shape;748;p100"/>
          <p:cNvSpPr txBox="1"/>
          <p:nvPr>
            <p:ph idx="17" type="body"/>
          </p:nvPr>
        </p:nvSpPr>
        <p:spPr>
          <a:xfrm>
            <a:off x="784181" y="38990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9" name="Google Shape;749;p100"/>
          <p:cNvSpPr txBox="1"/>
          <p:nvPr>
            <p:ph idx="18" type="subTitle"/>
          </p:nvPr>
        </p:nvSpPr>
        <p:spPr>
          <a:xfrm>
            <a:off x="1696105" y="38987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750" name="Google Shape;750;p100"/>
          <p:cNvSpPr txBox="1"/>
          <p:nvPr>
            <p:ph idx="19" type="body"/>
          </p:nvPr>
        </p:nvSpPr>
        <p:spPr>
          <a:xfrm>
            <a:off x="2282681" y="41445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51" name="Google Shape;751;p10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</a:t>
            </a:r>
            <a:endParaRPr b="1"/>
          </a:p>
        </p:txBody>
      </p:sp>
      <p:sp>
        <p:nvSpPr>
          <p:cNvPr id="757" name="Google Shape;757;p101"/>
          <p:cNvSpPr txBox="1"/>
          <p:nvPr>
            <p:ph idx="1" type="subTitle"/>
          </p:nvPr>
        </p:nvSpPr>
        <p:spPr>
          <a:xfrm>
            <a:off x="798900" y="2616600"/>
            <a:ext cx="3282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information on the company</a:t>
            </a:r>
            <a:endParaRPr/>
          </a:p>
        </p:txBody>
      </p:sp>
      <p:sp>
        <p:nvSpPr>
          <p:cNvPr id="758" name="Google Shape;758;p10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Manna Yatri is a cab company that was started in 2021 and started with 1 city in bengaluru and now currently is riding in 12 different cities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/>
          <p:nvPr>
            <p:ph type="title"/>
          </p:nvPr>
        </p:nvSpPr>
        <p:spPr>
          <a:xfrm>
            <a:off x="140900" y="2076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Tables</a:t>
            </a:r>
            <a:endParaRPr b="1"/>
          </a:p>
        </p:txBody>
      </p:sp>
      <p:sp>
        <p:nvSpPr>
          <p:cNvPr id="764" name="Google Shape;764;p102"/>
          <p:cNvSpPr txBox="1"/>
          <p:nvPr/>
        </p:nvSpPr>
        <p:spPr>
          <a:xfrm>
            <a:off x="205275" y="2845475"/>
            <a:ext cx="5181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the tables that are involved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5" name="Google Shape;76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750" y="1916050"/>
            <a:ext cx="1955229" cy="1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>
            <p:ph idx="12" type="sldNum"/>
          </p:nvPr>
        </p:nvSpPr>
        <p:spPr>
          <a:xfrm>
            <a:off x="8464825" y="126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25" y="90200"/>
            <a:ext cx="5054650" cy="16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375" y="87325"/>
            <a:ext cx="3148150" cy="1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03"/>
          <p:cNvSpPr txBox="1"/>
          <p:nvPr/>
        </p:nvSpPr>
        <p:spPr>
          <a:xfrm>
            <a:off x="-47725" y="80800"/>
            <a:ext cx="590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1)</a:t>
            </a:r>
            <a:endParaRPr sz="13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4" name="Google Shape;774;p103"/>
          <p:cNvSpPr txBox="1"/>
          <p:nvPr/>
        </p:nvSpPr>
        <p:spPr>
          <a:xfrm>
            <a:off x="5457500" y="1616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5" name="Google Shape;775;p103"/>
          <p:cNvSpPr txBox="1"/>
          <p:nvPr/>
        </p:nvSpPr>
        <p:spPr>
          <a:xfrm>
            <a:off x="-105100" y="19904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375" y="1804825"/>
            <a:ext cx="3191150" cy="1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03"/>
          <p:cNvSpPr txBox="1"/>
          <p:nvPr/>
        </p:nvSpPr>
        <p:spPr>
          <a:xfrm>
            <a:off x="5533700" y="18380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8" name="Google Shape;77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125" y="3495900"/>
            <a:ext cx="8836675" cy="15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03"/>
          <p:cNvSpPr txBox="1"/>
          <p:nvPr/>
        </p:nvSpPr>
        <p:spPr>
          <a:xfrm>
            <a:off x="-28900" y="35906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5)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80" name="Google Shape;780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800" y="1848025"/>
            <a:ext cx="2706425" cy="1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" y="67275"/>
            <a:ext cx="5607001" cy="5001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04"/>
          <p:cNvSpPr txBox="1"/>
          <p:nvPr/>
        </p:nvSpPr>
        <p:spPr>
          <a:xfrm>
            <a:off x="6099000" y="2222700"/>
            <a:ext cx="2698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ER Diagram of the Tables in OLA database.	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0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792" name="Google Shape;792;p10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10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4" name="Google Shape;794;p10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10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10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10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10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9" name="Google Shape;799;p10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00" name="Google Shape;800;p10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01" name="Google Shape;801;p10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802" name="Google Shape;802;p10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0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04" name="Google Shape;804;p10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queries that were used to find some information for the analysis from the data.</a:t>
            </a:r>
            <a:endParaRPr/>
          </a:p>
        </p:txBody>
      </p:sp>
      <p:grpSp>
        <p:nvGrpSpPr>
          <p:cNvPr id="805" name="Google Shape;805;p10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806" name="Google Shape;806;p10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07" name="Google Shape;807;p10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10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10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817" name="Google Shape;817;p10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18" name="Google Shape;818;p10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05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6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06"/>
          <p:cNvSpPr txBox="1"/>
          <p:nvPr/>
        </p:nvSpPr>
        <p:spPr>
          <a:xfrm>
            <a:off x="304800" y="241250"/>
            <a:ext cx="849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count(distinct tripid)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drivers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count(distinct driverid)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earnings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sum(fare)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3" name="Google Shape;833;p106"/>
          <p:cNvPicPr preferRelativeResize="0"/>
          <p:nvPr/>
        </p:nvPicPr>
        <p:blipFill rotWithShape="1">
          <a:blip r:embed="rId3">
            <a:alphaModFix/>
          </a:blip>
          <a:srcRect b="-9" l="0" r="0" t="4306"/>
          <a:stretch/>
        </p:blipFill>
        <p:spPr>
          <a:xfrm>
            <a:off x="4132625" y="1936299"/>
            <a:ext cx="16581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50" y="3924300"/>
            <a:ext cx="1739040" cy="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275" y="261952"/>
            <a:ext cx="1658125" cy="96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7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107"/>
          <p:cNvSpPr txBox="1"/>
          <p:nvPr/>
        </p:nvSpPr>
        <p:spPr>
          <a:xfrm>
            <a:off x="304800" y="88850"/>
            <a:ext cx="849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Completed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sum(end_ride) from trips_details;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driver not cancelled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count(driver_not_cancelled) from trips_details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driver_not_cancelled = 0;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Top 5 most active drivers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count(driverid) as Max_rides from trips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driverid order by Max_rides desc limit 5;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2" name="Google Shape;842;p107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4891075" y="347950"/>
            <a:ext cx="18200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100" y="3448050"/>
            <a:ext cx="1447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079" y="2137825"/>
            <a:ext cx="1820025" cy="80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