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3" r:id="rId2"/>
    <p:sldId id="286" r:id="rId3"/>
    <p:sldId id="285" r:id="rId4"/>
    <p:sldId id="288" r:id="rId5"/>
    <p:sldId id="289" r:id="rId6"/>
    <p:sldId id="290" r:id="rId7"/>
    <p:sldId id="291" r:id="rId8"/>
    <p:sldId id="292" r:id="rId9"/>
    <p:sldId id="293" r:id="rId10"/>
    <p:sldId id="29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21" d="100"/>
          <a:sy n="121" d="100"/>
        </p:scale>
        <p:origin x="13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17658-66DE-B84C-BFD8-F3553CF362FE}" type="datetimeFigureOut">
              <a:rPr lang="en-US" smtClean="0"/>
              <a:t>5/6/23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BC7BB-5FE2-4347-BFEF-4C0033439C7A}" type="slidenum">
              <a:rPr lang="en-US" smtClean="0"/>
              <a:t>‹#›</a:t>
            </a:fld>
            <a:endParaRPr lang="en-US"/>
          </a:p>
        </p:txBody>
      </p:sp>
    </p:spTree>
    <p:extLst>
      <p:ext uri="{BB962C8B-B14F-4D97-AF65-F5344CB8AC3E}">
        <p14:creationId xmlns:p14="http://schemas.microsoft.com/office/powerpoint/2010/main" val="11258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550086-5940-409A-9A13-0F197F148C38}"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550086-5940-409A-9A13-0F197F148C38}"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550086-5940-409A-9A13-0F197F148C38}"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550086-5940-409A-9A13-0F197F148C38}" type="datetimeFigureOut">
              <a:rPr lang="en-US" smtClean="0"/>
              <a:t>5/6/23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550086-5940-409A-9A13-0F197F148C38}" type="datetimeFigureOut">
              <a:rPr lang="en-US" smtClean="0"/>
              <a:t>5/6/23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50086-5940-409A-9A13-0F197F148C38}" type="datetimeFigureOut">
              <a:rPr lang="en-US" smtClean="0"/>
              <a:t>5/6/23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550086-5940-409A-9A13-0F197F148C38}"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550086-5940-409A-9A13-0F197F148C38}"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4000" t="2000" r="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50086-5940-409A-9A13-0F197F148C38}" type="datetimeFigureOut">
              <a:rPr lang="en-US" smtClean="0"/>
              <a:t>5/6/23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B1D50-537E-489E-9528-96FC079C82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498600" y="2187720"/>
            <a:ext cx="8152920" cy="699840"/>
          </a:xfrm>
          <a:prstGeom prst="rect">
            <a:avLst/>
          </a:prstGeom>
          <a:noFill/>
          <a:ln>
            <a:noFill/>
          </a:ln>
        </p:spPr>
        <p:txBody>
          <a:bodyPr lIns="90000" tIns="45000" rIns="90000" bIns="45000"/>
          <a:lstStyle/>
          <a:p>
            <a:pPr algn="ctr">
              <a:lnSpc>
                <a:spcPct val="100000"/>
              </a:lnSpc>
            </a:pPr>
            <a:r>
              <a:rPr lang="en-IN" sz="4000" b="1" dirty="0">
                <a:solidFill>
                  <a:srgbClr val="31859C"/>
                </a:solidFill>
                <a:latin typeface="Times New Roman"/>
              </a:rPr>
              <a:t>APS Fault Detection</a:t>
            </a:r>
            <a:endParaRPr dirty="0"/>
          </a:p>
        </p:txBody>
      </p:sp>
      <p:sp>
        <p:nvSpPr>
          <p:cNvPr id="40" name="CustomShape 2"/>
          <p:cNvSpPr/>
          <p:nvPr/>
        </p:nvSpPr>
        <p:spPr>
          <a:xfrm>
            <a:off x="762120" y="3657600"/>
            <a:ext cx="7772040" cy="1369080"/>
          </a:xfrm>
          <a:prstGeom prst="rect">
            <a:avLst/>
          </a:prstGeom>
          <a:noFill/>
          <a:ln>
            <a:noFill/>
          </a:ln>
        </p:spPr>
        <p:txBody>
          <a:bodyPr lIns="90000" tIns="45000" rIns="90000" bIns="45000"/>
          <a:lstStyle/>
          <a:p>
            <a:pPr algn="ctr">
              <a:lnSpc>
                <a:spcPct val="100000"/>
              </a:lnSpc>
            </a:pPr>
            <a:r>
              <a:rPr lang="en-IN" b="1" dirty="0">
                <a:solidFill>
                  <a:srgbClr val="000000"/>
                </a:solidFill>
                <a:latin typeface="Times New Roman"/>
              </a:rPr>
              <a:t>Presented By</a:t>
            </a:r>
            <a:endParaRPr dirty="0"/>
          </a:p>
          <a:p>
            <a:pPr algn="ctr">
              <a:lnSpc>
                <a:spcPct val="100000"/>
              </a:lnSpc>
            </a:pPr>
            <a:r>
              <a:rPr lang="en-IN" sz="1600" dirty="0" err="1">
                <a:solidFill>
                  <a:srgbClr val="000000"/>
                </a:solidFill>
                <a:latin typeface="Times New Roman"/>
              </a:rPr>
              <a:t>Oza</a:t>
            </a:r>
            <a:r>
              <a:rPr lang="en-IN" sz="1600" dirty="0">
                <a:solidFill>
                  <a:srgbClr val="000000"/>
                </a:solidFill>
                <a:latin typeface="Times New Roman"/>
              </a:rPr>
              <a:t> Krutarth(190120107077)</a:t>
            </a:r>
            <a:endParaRPr dirty="0"/>
          </a:p>
        </p:txBody>
      </p:sp>
      <p:sp>
        <p:nvSpPr>
          <p:cNvPr id="41" name="CustomShape 3"/>
          <p:cNvSpPr/>
          <p:nvPr/>
        </p:nvSpPr>
        <p:spPr>
          <a:xfrm>
            <a:off x="762120" y="5719320"/>
            <a:ext cx="7772040" cy="851400"/>
          </a:xfrm>
          <a:prstGeom prst="rect">
            <a:avLst/>
          </a:prstGeom>
          <a:noFill/>
          <a:ln>
            <a:noFill/>
          </a:ln>
        </p:spPr>
        <p:txBody>
          <a:bodyPr lIns="90000" tIns="45000" rIns="90000" bIns="45000"/>
          <a:lstStyle/>
          <a:p>
            <a:pPr algn="ctr">
              <a:lnSpc>
                <a:spcPct val="100000"/>
              </a:lnSpc>
            </a:pPr>
            <a:endParaRPr dirty="0"/>
          </a:p>
        </p:txBody>
      </p:sp>
      <p:sp>
        <p:nvSpPr>
          <p:cNvPr id="42" name="CustomShape 4"/>
          <p:cNvSpPr/>
          <p:nvPr/>
        </p:nvSpPr>
        <p:spPr>
          <a:xfrm>
            <a:off x="533520" y="228600"/>
            <a:ext cx="8000640" cy="761760"/>
          </a:xfrm>
          <a:prstGeom prst="rect">
            <a:avLst/>
          </a:prstGeom>
          <a:noFill/>
          <a:ln>
            <a:noFill/>
          </a:ln>
        </p:spPr>
        <p:txBody>
          <a:bodyPr anchor="ctr"/>
          <a:lstStyle/>
          <a:p>
            <a:pPr algn="ctr">
              <a:lnSpc>
                <a:spcPct val="100000"/>
              </a:lnSpc>
            </a:pPr>
            <a:r>
              <a:rPr lang="en-IN" sz="2400" b="1" dirty="0">
                <a:solidFill>
                  <a:srgbClr val="000000"/>
                </a:solidFill>
                <a:latin typeface="Times New Roman"/>
              </a:rPr>
              <a:t>GANDHINAGAR INSTITUTE OF TECHNOLGY</a:t>
            </a:r>
            <a:endParaRPr dirty="0"/>
          </a:p>
        </p:txBody>
      </p:sp>
      <p:sp>
        <p:nvSpPr>
          <p:cNvPr id="43" name="CustomShape 5"/>
          <p:cNvSpPr/>
          <p:nvPr/>
        </p:nvSpPr>
        <p:spPr>
          <a:xfrm>
            <a:off x="762120" y="838080"/>
            <a:ext cx="7772040" cy="395280"/>
          </a:xfrm>
          <a:prstGeom prst="rect">
            <a:avLst/>
          </a:prstGeom>
          <a:noFill/>
          <a:ln>
            <a:noFill/>
          </a:ln>
        </p:spPr>
        <p:txBody>
          <a:bodyPr lIns="90000" tIns="45000" rIns="90000" bIns="45000"/>
          <a:lstStyle/>
          <a:p>
            <a:pPr algn="ctr">
              <a:lnSpc>
                <a:spcPct val="100000"/>
              </a:lnSpc>
            </a:pPr>
            <a:r>
              <a:rPr lang="en-IN" sz="2000" b="1" dirty="0">
                <a:solidFill>
                  <a:srgbClr val="000000"/>
                </a:solidFill>
                <a:latin typeface="Times New Roman"/>
              </a:rPr>
              <a:t>Computer Engineering </a:t>
            </a:r>
            <a:r>
              <a:rPr lang="en-IN" b="1" dirty="0">
                <a:solidFill>
                  <a:srgbClr val="000000"/>
                </a:solidFill>
                <a:latin typeface="Times New Roman"/>
              </a:rPr>
              <a:t>Department</a:t>
            </a:r>
            <a:endParaRPr dirty="0"/>
          </a:p>
        </p:txBody>
      </p:sp>
      <p:sp>
        <p:nvSpPr>
          <p:cNvPr id="44" name="CustomShape 6"/>
          <p:cNvSpPr/>
          <p:nvPr/>
        </p:nvSpPr>
        <p:spPr>
          <a:xfrm>
            <a:off x="762120" y="1219320"/>
            <a:ext cx="7772040" cy="395280"/>
          </a:xfrm>
          <a:prstGeom prst="rect">
            <a:avLst/>
          </a:prstGeom>
          <a:noFill/>
          <a:ln>
            <a:noFill/>
          </a:ln>
        </p:spPr>
        <p:txBody>
          <a:bodyPr lIns="90000" tIns="45000" rIns="90000" bIns="45000"/>
          <a:lstStyle/>
          <a:p>
            <a:pPr algn="ctr">
              <a:lnSpc>
                <a:spcPct val="100000"/>
              </a:lnSpc>
            </a:pPr>
            <a:r>
              <a:rPr lang="en-IN" sz="2000" dirty="0">
                <a:solidFill>
                  <a:srgbClr val="000000"/>
                </a:solidFill>
                <a:latin typeface="Times New Roman"/>
              </a:rPr>
              <a:t>Academic Year</a:t>
            </a:r>
            <a:r>
              <a:rPr lang="en-IN" sz="2000">
                <a:solidFill>
                  <a:srgbClr val="000000"/>
                </a:solidFill>
                <a:latin typeface="Times New Roman"/>
              </a:rPr>
              <a:t>: 2022 - 2023</a:t>
            </a:r>
            <a:endParaRPr dirty="0"/>
          </a:p>
        </p:txBody>
      </p:sp>
      <p:sp>
        <p:nvSpPr>
          <p:cNvPr id="8" name="CustomShape 3"/>
          <p:cNvSpPr/>
          <p:nvPr/>
        </p:nvSpPr>
        <p:spPr>
          <a:xfrm>
            <a:off x="914520" y="5871720"/>
            <a:ext cx="7772040" cy="851400"/>
          </a:xfrm>
          <a:prstGeom prst="rect">
            <a:avLst/>
          </a:prstGeom>
          <a:noFill/>
          <a:ln>
            <a:noFill/>
          </a:ln>
        </p:spPr>
        <p:txBody>
          <a:bodyPr lIns="90000" tIns="45000" rIns="90000" bIns="45000"/>
          <a:lstStyle/>
          <a:p>
            <a:pPr algn="ctr">
              <a:lnSpc>
                <a:spcPct val="100000"/>
              </a:lnSpc>
            </a:pPr>
            <a:r>
              <a:rPr lang="en-IN" b="1" dirty="0">
                <a:solidFill>
                  <a:srgbClr val="000000"/>
                </a:solidFill>
                <a:latin typeface="Times New Roman"/>
              </a:rPr>
              <a:t>Guided By</a:t>
            </a:r>
            <a:endParaRPr dirty="0"/>
          </a:p>
          <a:p>
            <a:pPr algn="ctr">
              <a:lnSpc>
                <a:spcPct val="100000"/>
              </a:lnSpc>
            </a:pPr>
            <a:r>
              <a:rPr lang="en-US" sz="1600" dirty="0">
                <a:solidFill>
                  <a:srgbClr val="000000"/>
                </a:solidFill>
                <a:latin typeface="Times New Roman"/>
              </a:rPr>
              <a:t>Dr. </a:t>
            </a:r>
            <a:r>
              <a:rPr lang="en-US" sz="1600" dirty="0" err="1">
                <a:solidFill>
                  <a:srgbClr val="000000"/>
                </a:solidFill>
                <a:latin typeface="Times New Roman"/>
              </a:rPr>
              <a:t>Rajan</a:t>
            </a:r>
            <a:r>
              <a:rPr lang="en-US" sz="1600" dirty="0">
                <a:solidFill>
                  <a:srgbClr val="000000"/>
                </a:solidFill>
                <a:latin typeface="Times New Roman"/>
              </a:rPr>
              <a:t> Patel</a:t>
            </a:r>
            <a:endParaRPr dirty="0"/>
          </a:p>
          <a:p>
            <a:pPr algn="ctr">
              <a:lnSpc>
                <a:spcPct val="100000"/>
              </a:lnSpc>
            </a:pPr>
            <a:endParaRPr dirty="0"/>
          </a:p>
        </p:txBody>
      </p:sp>
    </p:spTree>
    <p:extLst>
      <p:ext uri="{BB962C8B-B14F-4D97-AF65-F5344CB8AC3E}">
        <p14:creationId xmlns:p14="http://schemas.microsoft.com/office/powerpoint/2010/main" val="2746822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FBF2-603D-4941-A533-56376E6F8D46}"/>
              </a:ext>
            </a:extLst>
          </p:cNvPr>
          <p:cNvSpPr>
            <a:spLocks noGrp="1"/>
          </p:cNvSpPr>
          <p:nvPr>
            <p:ph type="title"/>
          </p:nvPr>
        </p:nvSpPr>
        <p:spPr/>
        <p:txBody>
          <a:bodyPr/>
          <a:lstStyle/>
          <a:p>
            <a:r>
              <a:rPr lang="en-US" dirty="0" err="1">
                <a:solidFill>
                  <a:schemeClr val="accent1">
                    <a:lumMod val="75000"/>
                  </a:schemeClr>
                </a:solidFill>
              </a:rPr>
              <a:t>Refrences</a:t>
            </a:r>
            <a:endParaRPr lang="en-US" dirty="0"/>
          </a:p>
        </p:txBody>
      </p:sp>
      <p:sp>
        <p:nvSpPr>
          <p:cNvPr id="3" name="Content Placeholder 2">
            <a:extLst>
              <a:ext uri="{FF2B5EF4-FFF2-40B4-BE49-F238E27FC236}">
                <a16:creationId xmlns:a16="http://schemas.microsoft.com/office/drawing/2014/main" id="{291AC3BD-F0A0-954D-B2C6-22930272283F}"/>
              </a:ext>
            </a:extLst>
          </p:cNvPr>
          <p:cNvSpPr>
            <a:spLocks noGrp="1"/>
          </p:cNvSpPr>
          <p:nvPr>
            <p:ph idx="1"/>
          </p:nvPr>
        </p:nvSpPr>
        <p:spPr/>
        <p:txBody>
          <a:bodyPr/>
          <a:lstStyle/>
          <a:p>
            <a:r>
              <a:rPr lang="en-US" dirty="0"/>
              <a:t>Dataset:-https://</a:t>
            </a:r>
            <a:r>
              <a:rPr lang="en-US" dirty="0" err="1"/>
              <a:t>www.kaggle.com</a:t>
            </a:r>
            <a:r>
              <a:rPr lang="en-US" dirty="0"/>
              <a:t>/datasets/</a:t>
            </a:r>
            <a:r>
              <a:rPr lang="en-US" dirty="0" err="1"/>
              <a:t>uciml</a:t>
            </a:r>
            <a:r>
              <a:rPr lang="en-US" dirty="0"/>
              <a:t>/</a:t>
            </a:r>
            <a:r>
              <a:rPr lang="en-US" dirty="0" err="1"/>
              <a:t>aps-failure-at-scania-trucks-data-set?select</a:t>
            </a:r>
            <a:r>
              <a:rPr lang="en-US" dirty="0"/>
              <a:t>=</a:t>
            </a:r>
            <a:r>
              <a:rPr lang="en-US" dirty="0" err="1"/>
              <a:t>aps_failure_test_set.csv</a:t>
            </a:r>
            <a:endParaRPr lang="en-US" dirty="0"/>
          </a:p>
          <a:p>
            <a:pPr marL="0" indent="0">
              <a:buNone/>
            </a:pPr>
            <a:endParaRPr lang="en-US" dirty="0"/>
          </a:p>
        </p:txBody>
      </p:sp>
    </p:spTree>
    <p:extLst>
      <p:ext uri="{BB962C8B-B14F-4D97-AF65-F5344CB8AC3E}">
        <p14:creationId xmlns:p14="http://schemas.microsoft.com/office/powerpoint/2010/main" val="7634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680"/>
            <a:ext cx="8229240" cy="715680"/>
          </a:xfrm>
          <a:prstGeom prst="rect">
            <a:avLst/>
          </a:prstGeom>
        </p:spPr>
        <p:txBody>
          <a:bodyPr anchor="ctr"/>
          <a:lstStyle/>
          <a:p>
            <a:pPr algn="ctr">
              <a:lnSpc>
                <a:spcPct val="100000"/>
              </a:lnSpc>
            </a:pPr>
            <a:r>
              <a:rPr lang="en-US" sz="3600" b="1" dirty="0">
                <a:solidFill>
                  <a:srgbClr val="31859C"/>
                </a:solidFill>
                <a:latin typeface="Times New Roman"/>
              </a:rPr>
              <a:t>Outline</a:t>
            </a:r>
            <a:endParaRPr dirty="0"/>
          </a:p>
        </p:txBody>
      </p:sp>
      <p:sp>
        <p:nvSpPr>
          <p:cNvPr id="46" name="TextShape 2"/>
          <p:cNvSpPr txBox="1"/>
          <p:nvPr/>
        </p:nvSpPr>
        <p:spPr>
          <a:xfrm>
            <a:off x="457200" y="1295280"/>
            <a:ext cx="8229240" cy="5147640"/>
          </a:xfrm>
          <a:prstGeom prst="rect">
            <a:avLst/>
          </a:prstGeom>
        </p:spPr>
        <p:txBody>
          <a:bodyPr/>
          <a:lstStyle/>
          <a:p>
            <a:pPr>
              <a:lnSpc>
                <a:spcPct val="100000"/>
              </a:lnSpc>
              <a:buFont typeface="Arial"/>
              <a:buChar char="•"/>
            </a:pPr>
            <a:r>
              <a:rPr lang="en-US" sz="2000" dirty="0">
                <a:solidFill>
                  <a:srgbClr val="000000"/>
                </a:solidFill>
                <a:latin typeface="Times New Roman"/>
              </a:rPr>
              <a:t>Introduction</a:t>
            </a:r>
            <a:endParaRPr sz="2000" dirty="0"/>
          </a:p>
          <a:p>
            <a:pPr>
              <a:lnSpc>
                <a:spcPct val="100000"/>
              </a:lnSpc>
              <a:buFont typeface="Arial"/>
              <a:buChar char="•"/>
            </a:pPr>
            <a:r>
              <a:rPr lang="en-US" sz="2000" dirty="0">
                <a:solidFill>
                  <a:srgbClr val="000000"/>
                </a:solidFill>
                <a:latin typeface="Times New Roman"/>
              </a:rPr>
              <a:t>Purpose</a:t>
            </a:r>
            <a:endParaRPr sz="2000" dirty="0"/>
          </a:p>
          <a:p>
            <a:pPr>
              <a:lnSpc>
                <a:spcPct val="100000"/>
              </a:lnSpc>
              <a:buFont typeface="Arial"/>
              <a:buChar char="•"/>
            </a:pPr>
            <a:r>
              <a:rPr lang="en-US" sz="2000" dirty="0">
                <a:solidFill>
                  <a:srgbClr val="000000"/>
                </a:solidFill>
                <a:latin typeface="Times New Roman"/>
              </a:rPr>
              <a:t>Modules &amp; Functionalities</a:t>
            </a:r>
            <a:endParaRPr sz="2000" dirty="0"/>
          </a:p>
          <a:p>
            <a:pPr>
              <a:lnSpc>
                <a:spcPct val="100000"/>
              </a:lnSpc>
              <a:buFont typeface="Arial"/>
              <a:buChar char="•"/>
            </a:pPr>
            <a:r>
              <a:rPr lang="en-US" sz="2000" dirty="0">
                <a:solidFill>
                  <a:srgbClr val="000000"/>
                </a:solidFill>
                <a:latin typeface="Times New Roman"/>
              </a:rPr>
              <a:t>Project Requirement</a:t>
            </a:r>
          </a:p>
          <a:p>
            <a:pPr>
              <a:lnSpc>
                <a:spcPct val="100000"/>
              </a:lnSpc>
              <a:buFont typeface="Arial"/>
              <a:buChar char="•"/>
            </a:pPr>
            <a:r>
              <a:rPr lang="en-US" sz="2000" dirty="0">
                <a:solidFill>
                  <a:srgbClr val="000000"/>
                </a:solidFill>
                <a:latin typeface="Times New Roman"/>
              </a:rPr>
              <a:t>Tools &amp; Technologies</a:t>
            </a:r>
            <a:endParaRPr sz="2000" dirty="0"/>
          </a:p>
          <a:p>
            <a:pPr>
              <a:lnSpc>
                <a:spcPct val="100000"/>
              </a:lnSpc>
              <a:buFont typeface="Arial"/>
              <a:buChar char="•"/>
            </a:pPr>
            <a:r>
              <a:rPr lang="en-US" sz="2000" dirty="0">
                <a:solidFill>
                  <a:srgbClr val="000000"/>
                </a:solidFill>
                <a:latin typeface="Times New Roman"/>
              </a:rPr>
              <a:t>Status of our project implementation</a:t>
            </a:r>
          </a:p>
          <a:p>
            <a:pPr>
              <a:lnSpc>
                <a:spcPct val="100000"/>
              </a:lnSpc>
              <a:buFont typeface="Arial"/>
              <a:buChar char="•"/>
            </a:pPr>
            <a:r>
              <a:rPr lang="en-US" sz="2000" dirty="0">
                <a:solidFill>
                  <a:srgbClr val="000000"/>
                </a:solidFill>
                <a:latin typeface="Times New Roman"/>
              </a:rPr>
              <a:t>Result </a:t>
            </a:r>
            <a:r>
              <a:rPr lang="en-US" sz="2000">
                <a:solidFill>
                  <a:srgbClr val="000000"/>
                </a:solidFill>
                <a:latin typeface="Times New Roman"/>
              </a:rPr>
              <a:t>/ Outcomes</a:t>
            </a:r>
          </a:p>
          <a:p>
            <a:pPr>
              <a:lnSpc>
                <a:spcPct val="100000"/>
              </a:lnSpc>
              <a:buFont typeface="Arial"/>
              <a:buChar char="•"/>
            </a:pPr>
            <a:r>
              <a:rPr lang="en-US" sz="2000" dirty="0">
                <a:solidFill>
                  <a:srgbClr val="000000"/>
                </a:solidFill>
                <a:latin typeface="Times New Roman"/>
              </a:rPr>
              <a:t>Future work</a:t>
            </a:r>
            <a:endParaRPr sz="2000" dirty="0"/>
          </a:p>
          <a:p>
            <a:pPr>
              <a:lnSpc>
                <a:spcPct val="100000"/>
              </a:lnSpc>
              <a:buFont typeface="Arial"/>
              <a:buChar char="•"/>
            </a:pPr>
            <a:r>
              <a:rPr lang="en-US" sz="2000" dirty="0">
                <a:solidFill>
                  <a:srgbClr val="000000"/>
                </a:solidFill>
                <a:latin typeface="Times New Roman"/>
              </a:rPr>
              <a:t>References (as per IEEE format)</a:t>
            </a:r>
            <a:endParaRPr sz="2000" dirty="0"/>
          </a:p>
        </p:txBody>
      </p:sp>
    </p:spTree>
    <p:extLst>
      <p:ext uri="{BB962C8B-B14F-4D97-AF65-F5344CB8AC3E}">
        <p14:creationId xmlns:p14="http://schemas.microsoft.com/office/powerpoint/2010/main" val="2933243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57200" y="274680"/>
            <a:ext cx="8229240" cy="715680"/>
          </a:xfrm>
          <a:prstGeom prst="rect">
            <a:avLst/>
          </a:prstGeom>
        </p:spPr>
        <p:txBody>
          <a:bodyPr anchor="ctr"/>
          <a:lstStyle/>
          <a:p>
            <a:pPr algn="ctr">
              <a:lnSpc>
                <a:spcPct val="100000"/>
              </a:lnSpc>
            </a:pPr>
            <a:r>
              <a:rPr lang="en-US" sz="3600" b="1" dirty="0">
                <a:solidFill>
                  <a:schemeClr val="tx2">
                    <a:lumMod val="60000"/>
                    <a:lumOff val="40000"/>
                  </a:schemeClr>
                </a:solidFill>
                <a:latin typeface="Times New Roman"/>
              </a:rPr>
              <a:t>Introduction</a:t>
            </a:r>
            <a:endParaRPr dirty="0">
              <a:solidFill>
                <a:schemeClr val="tx2">
                  <a:lumMod val="60000"/>
                  <a:lumOff val="40000"/>
                </a:schemeClr>
              </a:solidFill>
            </a:endParaRPr>
          </a:p>
        </p:txBody>
      </p:sp>
      <p:sp>
        <p:nvSpPr>
          <p:cNvPr id="48" name="TextShape 2"/>
          <p:cNvSpPr txBox="1"/>
          <p:nvPr/>
        </p:nvSpPr>
        <p:spPr>
          <a:xfrm>
            <a:off x="457200" y="1295280"/>
            <a:ext cx="8229240" cy="5147640"/>
          </a:xfrm>
          <a:prstGeom prst="rect">
            <a:avLst/>
          </a:prstGeom>
        </p:spPr>
        <p:txBody>
          <a:bodyPr/>
          <a:lstStyle/>
          <a:p>
            <a:pPr>
              <a:lnSpc>
                <a:spcPct val="100000"/>
              </a:lnSpc>
              <a:buFont typeface="Arial"/>
              <a:buChar char="•"/>
            </a:pPr>
            <a:r>
              <a:rPr lang="en-IN" sz="2400" dirty="0"/>
              <a:t>The Air Pressure System (APS) is a critical component of a heavy-duty vehicle that uses compressed air to force a piston to provide pressure to the brake pads, slowing the vehicle down. The benefits of using an APS instead of a hydraulic system are the easy availability and long-term sustainability of natural air. </a:t>
            </a:r>
            <a:endParaRPr lang="en-IN" sz="2400" dirty="0">
              <a:latin typeface="Times New Roman" panose="02020603050405020304" pitchFamily="18" charset="0"/>
              <a:cs typeface="Times New Roman" panose="02020603050405020304" pitchFamily="18" charset="0"/>
            </a:endParaRPr>
          </a:p>
          <a:p>
            <a:pPr>
              <a:lnSpc>
                <a:spcPct val="100000"/>
              </a:lnSpc>
              <a:buFont typeface="Arial"/>
              <a:buChar char="•"/>
            </a:pPr>
            <a:endParaRPr lang="en-IN"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IN" sz="2400" dirty="0"/>
              <a:t>This is a Binary Classification problem, in which the affirmative class indicates that the failure was caused by a certain component of the APS, while the negative class indicates that the failure was caused by something else.</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025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7664-12AB-B443-8506-0A230F1AD8C2}"/>
              </a:ext>
            </a:extLst>
          </p:cNvPr>
          <p:cNvSpPr>
            <a:spLocks noGrp="1"/>
          </p:cNvSpPr>
          <p:nvPr>
            <p:ph type="title"/>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0640785E-1AD0-794B-A0FE-5D19B7C6FF08}"/>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In this project, the system in focus is the Air Pressure system (APS) which generates pressurized air that are utilized in various functions in a truck, such as braking and gear changes. The datasets positive class corresponds to component failures for a specific component of the APS system. The negative class corresponds to trucks with failures for components not related to the APS system.</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problem is to reduce the cost due to unnecessary repairs. So it is required to minimize the false predictions.</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28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AFD2-3B3D-714A-9E08-8917C4D9AC3F}"/>
              </a:ext>
            </a:extLst>
          </p:cNvPr>
          <p:cNvSpPr>
            <a:spLocks noGrp="1"/>
          </p:cNvSpPr>
          <p:nvPr>
            <p:ph type="title"/>
          </p:nvPr>
        </p:nvSpPr>
        <p:spPr/>
        <p:txBody>
          <a:bodyPr/>
          <a:lstStyle/>
          <a:p>
            <a:r>
              <a:rPr lang="en-US" dirty="0">
                <a:solidFill>
                  <a:schemeClr val="accent1">
                    <a:lumMod val="75000"/>
                  </a:schemeClr>
                </a:solidFill>
              </a:rPr>
              <a:t>Modules &amp; Functionalities</a:t>
            </a:r>
          </a:p>
        </p:txBody>
      </p:sp>
      <p:sp>
        <p:nvSpPr>
          <p:cNvPr id="3" name="Content Placeholder 2">
            <a:extLst>
              <a:ext uri="{FF2B5EF4-FFF2-40B4-BE49-F238E27FC236}">
                <a16:creationId xmlns:a16="http://schemas.microsoft.com/office/drawing/2014/main" id="{9DB253FD-619C-AE48-BD88-D889C464C5C0}"/>
              </a:ext>
            </a:extLst>
          </p:cNvPr>
          <p:cNvSpPr>
            <a:spLocks noGrp="1"/>
          </p:cNvSpPr>
          <p:nvPr>
            <p:ph idx="1"/>
          </p:nvPr>
        </p:nvSpPr>
        <p:spPr/>
        <p:txBody>
          <a:bodyPr>
            <a:normAutofit/>
          </a:bodyPr>
          <a:lstStyle/>
          <a:p>
            <a:r>
              <a:rPr lang="en-US" sz="2400" dirty="0"/>
              <a:t>Data will be collected from Kaggle and we will utilize Kafka and data will be retrieved through MongoDB storage. Then data will be validated and transformed.</a:t>
            </a:r>
          </a:p>
          <a:p>
            <a:r>
              <a:rPr lang="en-US" sz="2400" dirty="0"/>
              <a:t>After that we will focus on Data preprocessing and model building</a:t>
            </a:r>
          </a:p>
          <a:p>
            <a:r>
              <a:rPr lang="en-US" sz="2400" dirty="0"/>
              <a:t>The project will be deployed on GitHub. </a:t>
            </a:r>
          </a:p>
          <a:p>
            <a:r>
              <a:rPr lang="en-US" sz="2400" dirty="0"/>
              <a:t>We will push it into docker and deploy it using AWS </a:t>
            </a:r>
          </a:p>
        </p:txBody>
      </p:sp>
    </p:spTree>
    <p:extLst>
      <p:ext uri="{BB962C8B-B14F-4D97-AF65-F5344CB8AC3E}">
        <p14:creationId xmlns:p14="http://schemas.microsoft.com/office/powerpoint/2010/main" val="202510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3C41-BC29-064C-AA07-0DCF6E19570B}"/>
              </a:ext>
            </a:extLst>
          </p:cNvPr>
          <p:cNvSpPr>
            <a:spLocks noGrp="1"/>
          </p:cNvSpPr>
          <p:nvPr>
            <p:ph type="title"/>
          </p:nvPr>
        </p:nvSpPr>
        <p:spPr/>
        <p:txBody>
          <a:bodyPr/>
          <a:lstStyle/>
          <a:p>
            <a:r>
              <a:rPr lang="en-US" dirty="0">
                <a:solidFill>
                  <a:schemeClr val="accent1">
                    <a:lumMod val="75000"/>
                  </a:schemeClr>
                </a:solidFill>
              </a:rPr>
              <a:t>Project Requirement</a:t>
            </a:r>
          </a:p>
        </p:txBody>
      </p:sp>
      <p:sp>
        <p:nvSpPr>
          <p:cNvPr id="3" name="Content Placeholder 2">
            <a:extLst>
              <a:ext uri="{FF2B5EF4-FFF2-40B4-BE49-F238E27FC236}">
                <a16:creationId xmlns:a16="http://schemas.microsoft.com/office/drawing/2014/main" id="{D09C2823-C039-1E46-9435-924E8F07215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infrastructure used here consists of AWS S3,AWS EC2,AWS ECR ,GIT Actions and Terraform.</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Before we run the project, make sure that you are having MongoDB in your local system, with Compass since we are using MongoDB for data storage. You also need AWS account to access the service like S3, ECR and EC2 instances.</a:t>
            </a:r>
          </a:p>
        </p:txBody>
      </p:sp>
    </p:spTree>
    <p:extLst>
      <p:ext uri="{BB962C8B-B14F-4D97-AF65-F5344CB8AC3E}">
        <p14:creationId xmlns:p14="http://schemas.microsoft.com/office/powerpoint/2010/main" val="88180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3CCD-D4F0-0849-8D91-17CCA4E3BCAC}"/>
              </a:ext>
            </a:extLst>
          </p:cNvPr>
          <p:cNvSpPr>
            <a:spLocks noGrp="1"/>
          </p:cNvSpPr>
          <p:nvPr>
            <p:ph type="title"/>
          </p:nvPr>
        </p:nvSpPr>
        <p:spPr/>
        <p:txBody>
          <a:bodyPr/>
          <a:lstStyle/>
          <a:p>
            <a:r>
              <a:rPr lang="en-US" dirty="0">
                <a:solidFill>
                  <a:schemeClr val="accent1">
                    <a:lumMod val="75000"/>
                  </a:schemeClr>
                </a:solidFill>
              </a:rPr>
              <a:t>Tools and Technologies</a:t>
            </a:r>
          </a:p>
        </p:txBody>
      </p:sp>
      <p:sp>
        <p:nvSpPr>
          <p:cNvPr id="3" name="Content Placeholder 2">
            <a:extLst>
              <a:ext uri="{FF2B5EF4-FFF2-40B4-BE49-F238E27FC236}">
                <a16:creationId xmlns:a16="http://schemas.microsoft.com/office/drawing/2014/main" id="{7FF94BE3-94BE-7949-846D-EC14BD686CAA}"/>
              </a:ext>
            </a:extLst>
          </p:cNvPr>
          <p:cNvSpPr>
            <a:spLocks noGrp="1"/>
          </p:cNvSpPr>
          <p:nvPr>
            <p:ph idx="1"/>
          </p:nvPr>
        </p:nvSpPr>
        <p:spPr/>
        <p:txBody>
          <a:bodyPr/>
          <a:lstStyle/>
          <a:p>
            <a:r>
              <a:rPr lang="en-US" dirty="0"/>
              <a:t>The Tech stack used in this project consists of:-</a:t>
            </a:r>
          </a:p>
          <a:p>
            <a:pPr marL="514350" indent="-514350">
              <a:buFont typeface="+mj-lt"/>
              <a:buAutoNum type="arabicPeriod"/>
            </a:pPr>
            <a:r>
              <a:rPr lang="en-US" dirty="0"/>
              <a:t>Python</a:t>
            </a:r>
          </a:p>
          <a:p>
            <a:pPr marL="514350" indent="-514350">
              <a:buFont typeface="+mj-lt"/>
              <a:buAutoNum type="arabicPeriod"/>
            </a:pPr>
            <a:r>
              <a:rPr lang="en-US" dirty="0" err="1"/>
              <a:t>FastAPI</a:t>
            </a:r>
            <a:endParaRPr lang="en-US" dirty="0"/>
          </a:p>
          <a:p>
            <a:pPr marL="514350" indent="-514350">
              <a:buFont typeface="+mj-lt"/>
              <a:buAutoNum type="arabicPeriod"/>
            </a:pPr>
            <a:r>
              <a:rPr lang="en-US" dirty="0"/>
              <a:t>Machine Learning Algorithms</a:t>
            </a:r>
          </a:p>
          <a:p>
            <a:pPr marL="514350" indent="-514350">
              <a:buFont typeface="+mj-lt"/>
              <a:buAutoNum type="arabicPeriod"/>
            </a:pPr>
            <a:r>
              <a:rPr lang="en-US" dirty="0"/>
              <a:t>Docker </a:t>
            </a:r>
          </a:p>
          <a:p>
            <a:pPr marL="514350" indent="-514350">
              <a:buFont typeface="+mj-lt"/>
              <a:buAutoNum type="arabicPeriod"/>
            </a:pPr>
            <a:r>
              <a:rPr lang="en-US" dirty="0"/>
              <a:t>MongoDB</a:t>
            </a:r>
          </a:p>
        </p:txBody>
      </p:sp>
    </p:spTree>
    <p:extLst>
      <p:ext uri="{BB962C8B-B14F-4D97-AF65-F5344CB8AC3E}">
        <p14:creationId xmlns:p14="http://schemas.microsoft.com/office/powerpoint/2010/main" val="6080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30AA-E14D-874E-9061-679CDFCA59B1}"/>
              </a:ext>
            </a:extLst>
          </p:cNvPr>
          <p:cNvSpPr>
            <a:spLocks noGrp="1"/>
          </p:cNvSpPr>
          <p:nvPr>
            <p:ph type="title"/>
          </p:nvPr>
        </p:nvSpPr>
        <p:spPr/>
        <p:txBody>
          <a:bodyPr>
            <a:normAutofit/>
          </a:bodyPr>
          <a:lstStyle/>
          <a:p>
            <a:pPr algn="l"/>
            <a:r>
              <a:rPr lang="en-US" sz="4000" dirty="0">
                <a:solidFill>
                  <a:schemeClr val="accent1">
                    <a:lumMod val="75000"/>
                  </a:schemeClr>
                </a:solidFill>
              </a:rPr>
              <a:t>Status of project implementation</a:t>
            </a:r>
            <a:endParaRPr lang="en-US" sz="4000"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2B67525-2B60-4F40-BAB3-381AD0CAAAA6}"/>
              </a:ext>
            </a:extLst>
          </p:cNvPr>
          <p:cNvSpPr>
            <a:spLocks noGrp="1"/>
          </p:cNvSpPr>
          <p:nvPr>
            <p:ph idx="1"/>
          </p:nvPr>
        </p:nvSpPr>
        <p:spPr/>
        <p:txBody>
          <a:bodyPr/>
          <a:lstStyle/>
          <a:p>
            <a:r>
              <a:rPr lang="en-US" dirty="0"/>
              <a:t>The models required for this project have been built in </a:t>
            </a:r>
            <a:r>
              <a:rPr lang="en-US" dirty="0" err="1"/>
              <a:t>Jupyter</a:t>
            </a:r>
            <a:r>
              <a:rPr lang="en-US" dirty="0"/>
              <a:t> Notebook.</a:t>
            </a:r>
          </a:p>
          <a:p>
            <a:r>
              <a:rPr lang="en-US" dirty="0"/>
              <a:t>The environment for the project is yet to be developed. </a:t>
            </a:r>
          </a:p>
          <a:p>
            <a:r>
              <a:rPr lang="en-US" dirty="0"/>
              <a:t>The deployment of the project on cloud is still pending. </a:t>
            </a:r>
          </a:p>
        </p:txBody>
      </p:sp>
    </p:spTree>
    <p:extLst>
      <p:ext uri="{BB962C8B-B14F-4D97-AF65-F5344CB8AC3E}">
        <p14:creationId xmlns:p14="http://schemas.microsoft.com/office/powerpoint/2010/main" val="277149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CB50-6A75-794E-A20B-24BF5F1C28AB}"/>
              </a:ext>
            </a:extLst>
          </p:cNvPr>
          <p:cNvSpPr>
            <a:spLocks noGrp="1"/>
          </p:cNvSpPr>
          <p:nvPr>
            <p:ph type="title"/>
          </p:nvPr>
        </p:nvSpPr>
        <p:spPr/>
        <p:txBody>
          <a:bodyPr/>
          <a:lstStyle/>
          <a:p>
            <a:r>
              <a:rPr lang="en-US" dirty="0">
                <a:solidFill>
                  <a:schemeClr val="accent1">
                    <a:lumMod val="75000"/>
                  </a:schemeClr>
                </a:solidFill>
              </a:rPr>
              <a:t>Result/Outcomes</a:t>
            </a:r>
            <a:endParaRPr lang="en-US" dirty="0"/>
          </a:p>
        </p:txBody>
      </p:sp>
      <p:sp>
        <p:nvSpPr>
          <p:cNvPr id="3" name="Content Placeholder 2">
            <a:extLst>
              <a:ext uri="{FF2B5EF4-FFF2-40B4-BE49-F238E27FC236}">
                <a16:creationId xmlns:a16="http://schemas.microsoft.com/office/drawing/2014/main" id="{D5A34705-9D7E-D341-B855-A80CCE82622D}"/>
              </a:ext>
            </a:extLst>
          </p:cNvPr>
          <p:cNvSpPr>
            <a:spLocks noGrp="1"/>
          </p:cNvSpPr>
          <p:nvPr>
            <p:ph idx="1"/>
          </p:nvPr>
        </p:nvSpPr>
        <p:spPr/>
        <p:txBody>
          <a:bodyPr/>
          <a:lstStyle/>
          <a:p>
            <a:r>
              <a:rPr lang="en-US" dirty="0"/>
              <a:t>After comparing 8 different type of classification models we came to the conclusion that </a:t>
            </a:r>
            <a:r>
              <a:rPr lang="en-US" dirty="0" err="1"/>
              <a:t>XGBoost</a:t>
            </a:r>
            <a:r>
              <a:rPr lang="en-US" dirty="0"/>
              <a:t> classifier is the best model with 99.6% and cost of 2950</a:t>
            </a:r>
          </a:p>
          <a:p>
            <a:endParaRPr lang="en-US" dirty="0"/>
          </a:p>
        </p:txBody>
      </p:sp>
      <p:pic>
        <p:nvPicPr>
          <p:cNvPr id="4" name="Picture 3">
            <a:extLst>
              <a:ext uri="{FF2B5EF4-FFF2-40B4-BE49-F238E27FC236}">
                <a16:creationId xmlns:a16="http://schemas.microsoft.com/office/drawing/2014/main" id="{4E18C263-A04F-EB41-843D-64471912C601}"/>
              </a:ext>
            </a:extLst>
          </p:cNvPr>
          <p:cNvPicPr>
            <a:picLocks noChangeAspect="1"/>
          </p:cNvPicPr>
          <p:nvPr/>
        </p:nvPicPr>
        <p:blipFill>
          <a:blip r:embed="rId2"/>
          <a:stretch>
            <a:fillRect/>
          </a:stretch>
        </p:blipFill>
        <p:spPr>
          <a:xfrm>
            <a:off x="304800" y="3863181"/>
            <a:ext cx="3657600" cy="2392218"/>
          </a:xfrm>
          <a:prstGeom prst="rect">
            <a:avLst/>
          </a:prstGeom>
        </p:spPr>
      </p:pic>
    </p:spTree>
    <p:extLst>
      <p:ext uri="{BB962C8B-B14F-4D97-AF65-F5344CB8AC3E}">
        <p14:creationId xmlns:p14="http://schemas.microsoft.com/office/powerpoint/2010/main" val="110973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496</Words>
  <Application>Microsoft Macintosh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Purpose</vt:lpstr>
      <vt:lpstr>Modules &amp; Functionalities</vt:lpstr>
      <vt:lpstr>Project Requirement</vt:lpstr>
      <vt:lpstr>Tools and Technologies</vt:lpstr>
      <vt:lpstr>Status of project implementation</vt:lpstr>
      <vt:lpstr>Result/Outcomes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  Overview of Android</dc:title>
  <dc:creator>Administrator</dc:creator>
  <cp:lastModifiedBy>Microsoft Office User</cp:lastModifiedBy>
  <cp:revision>29</cp:revision>
  <dcterms:created xsi:type="dcterms:W3CDTF">2020-12-15T03:15:21Z</dcterms:created>
  <dcterms:modified xsi:type="dcterms:W3CDTF">2023-05-06T10:03:14Z</dcterms:modified>
</cp:coreProperties>
</file>