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webextensions/webextension1.xml" ContentType="application/vnd.ms-office.webextension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61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B9C8"/>
    <a:srgbClr val="00FF00"/>
    <a:srgbClr val="006600"/>
    <a:srgbClr val="009644"/>
    <a:srgbClr val="47C3D3"/>
    <a:srgbClr val="299CAB"/>
    <a:srgbClr val="07415F"/>
    <a:srgbClr val="003352"/>
    <a:srgbClr val="63B7C6"/>
    <a:srgbClr val="1033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2025-01-29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08:45:23.46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0,'10523'22'0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2025-01-29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623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1070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4392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8271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8E901-5AFC-BC60-F7BA-2E7E26AC0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217514-CB28-FE98-D53A-494C75B9DA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F10173-47CB-553E-CA8F-FE60243C97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7446F-E08E-2492-8C0E-9CBC62C3BC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5288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8B293-1DD5-ABBA-D86E-C6F3EB3B1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0994F7-8152-708E-DDF7-E8DFC96388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687BCB-BD4E-EEAD-E786-8ECEC4DBC8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E6EE8-4D3A-1EB2-FB6F-1DCCCDBD7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5564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74E6D5-2FF4-0CC3-2F8C-4C798A5A1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417AA8-A5F5-72A0-4566-7D5BDDD998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F373D4-845A-6A84-1C45-88A5AE0142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1F18A-08C2-0434-5DD4-BDB8EE9443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5460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192B0-6620-0FE2-15A7-C61AB4FBA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08C6A7-8BA7-3CEE-F6F4-1531A62AB5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5EC03B-A48D-9B94-F018-7D1D398E01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1A501-8FD7-B769-2B5C-543C5B033A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6571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ED5B7-38B6-66FC-6D5F-446189CCD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320773-A50F-660E-D06F-2E9BB45703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EA275E-7C04-C30D-9930-5B0FF34D74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7D0C1-3937-3F94-951E-40FA120EB8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3025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customXml" Target="../ink/ink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7" y="2395728"/>
            <a:ext cx="8128185" cy="1243584"/>
          </a:xfrm>
        </p:spPr>
        <p:txBody>
          <a:bodyPr/>
          <a:lstStyle/>
          <a:p>
            <a:r>
              <a:rPr lang="en-US" sz="4800" dirty="0" err="1"/>
              <a:t>Wavecon</a:t>
            </a:r>
            <a:r>
              <a:rPr lang="en-DE" sz="4800" dirty="0"/>
              <a:t> </a:t>
            </a:r>
            <a:r>
              <a:rPr lang="en-US" sz="4800" dirty="0"/>
              <a:t>Telecom</a:t>
            </a:r>
            <a:r>
              <a:rPr lang="en-DE" sz="4800" dirty="0"/>
              <a:t> Analysis 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8452" y="6170892"/>
            <a:ext cx="4351212" cy="385029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DE" sz="1600" dirty="0">
                <a:solidFill>
                  <a:srgbClr val="63B7C6"/>
                </a:solidFill>
              </a:rPr>
              <a:t>Presented by: </a:t>
            </a:r>
            <a:r>
              <a:rPr lang="en-DE" sz="1600" dirty="0"/>
              <a:t>Krutarth Patel</a:t>
            </a:r>
            <a:endParaRPr lang="en-US" sz="16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9360C53-69B3-B246-5F2B-A3E13BFE5976}"/>
              </a:ext>
            </a:extLst>
          </p:cNvPr>
          <p:cNvSpPr txBox="1">
            <a:spLocks/>
          </p:cNvSpPr>
          <p:nvPr/>
        </p:nvSpPr>
        <p:spPr>
          <a:xfrm>
            <a:off x="2913888" y="3874008"/>
            <a:ext cx="7077456" cy="86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 dirty="0"/>
              <a:t>After 5G launch </a:t>
            </a:r>
            <a:endParaRPr lang="en-US" dirty="0"/>
          </a:p>
        </p:txBody>
      </p:sp>
      <p:pic>
        <p:nvPicPr>
          <p:cNvPr id="8" name="Picture 7" descr="A white circle with blue text&#10;&#10;Description automatically generated">
            <a:extLst>
              <a:ext uri="{FF2B5EF4-FFF2-40B4-BE49-F238E27FC236}">
                <a16:creationId xmlns:a16="http://schemas.microsoft.com/office/drawing/2014/main" id="{1B6E12BB-1E37-7F4D-CA67-DC4716961B0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11090138" y="174389"/>
            <a:ext cx="919526" cy="83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23D6B-27D0-18F6-206B-5C111ED19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21A80-6B43-9118-F520-D417D7D76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19" y="234680"/>
            <a:ext cx="6966946" cy="978729"/>
          </a:xfrm>
        </p:spPr>
        <p:txBody>
          <a:bodyPr/>
          <a:lstStyle/>
          <a:p>
            <a:r>
              <a:rPr lang="en-DE" dirty="0"/>
              <a:t>Plans </a:t>
            </a:r>
            <a:r>
              <a:rPr lang="en-GB" dirty="0"/>
              <a:t>Discontinued After</a:t>
            </a:r>
            <a:r>
              <a:rPr lang="en-DE" dirty="0"/>
              <a:t> </a:t>
            </a:r>
            <a:r>
              <a:rPr lang="en-GB" dirty="0"/>
              <a:t>5G </a:t>
            </a:r>
            <a:br>
              <a:rPr lang="en-DE" dirty="0"/>
            </a:br>
            <a:r>
              <a:rPr lang="en-GB" dirty="0"/>
              <a:t>Launch</a:t>
            </a:r>
            <a:r>
              <a:rPr lang="en-DE" dirty="0"/>
              <a:t>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04AEB0-2659-A191-8FBE-641D806E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50E2BE-3465-274D-EF6E-470C6FF2735C}"/>
              </a:ext>
            </a:extLst>
          </p:cNvPr>
          <p:cNvSpPr txBox="1"/>
          <p:nvPr/>
        </p:nvSpPr>
        <p:spPr>
          <a:xfrm>
            <a:off x="858819" y="1340290"/>
            <a:ext cx="111797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DE" sz="2000" dirty="0">
                <a:solidFill>
                  <a:schemeClr val="bg1">
                    <a:lumMod val="85000"/>
                  </a:schemeClr>
                </a:solidFill>
                <a:latin typeface="Manrope"/>
              </a:rPr>
              <a:t>5</a:t>
            </a:r>
            <a:r>
              <a:rPr lang="en-DE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Manrope"/>
              </a:rPr>
              <a:t>.     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Manrope"/>
              </a:rPr>
              <a:t>Is there any plan that is discontinued after the 5G launch? What is the reason for it?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8A3085-9932-51AB-1CEE-E92248562D6D}"/>
              </a:ext>
            </a:extLst>
          </p:cNvPr>
          <p:cNvSpPr txBox="1"/>
          <p:nvPr/>
        </p:nvSpPr>
        <p:spPr>
          <a:xfrm>
            <a:off x="478882" y="4497287"/>
            <a:ext cx="11179718" cy="15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DE" u="sng" dirty="0">
                <a:solidFill>
                  <a:schemeClr val="bg1"/>
                </a:solidFill>
              </a:rPr>
              <a:t>INSIGHTS</a:t>
            </a:r>
          </a:p>
          <a:p>
            <a:pPr algn="just"/>
            <a:endParaRPr lang="en-DE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Plans</a:t>
            </a:r>
            <a:r>
              <a:rPr lang="en-GB" sz="1400" b="1" dirty="0">
                <a:solidFill>
                  <a:schemeClr val="bg1"/>
                </a:solidFill>
              </a:rPr>
              <a:t> 8, 9, and 10 </a:t>
            </a: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were discontinued as their </a:t>
            </a:r>
            <a:r>
              <a:rPr lang="en-GB" sz="1400" b="1" dirty="0">
                <a:solidFill>
                  <a:schemeClr val="bg1"/>
                </a:solidFill>
              </a:rPr>
              <a:t>data limits </a:t>
            </a: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were insufficient to support the needs of 5G users.</a:t>
            </a:r>
            <a:endParaRPr lang="en-DE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These plans demonstrated low adoption rates and contributed </a:t>
            </a:r>
            <a:r>
              <a:rPr lang="en-GB" sz="1400" b="1" dirty="0">
                <a:solidFill>
                  <a:schemeClr val="bg1"/>
                </a:solidFill>
              </a:rPr>
              <a:t>minimally to revenue generation</a:t>
            </a: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endParaRPr lang="en-DE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decision to </a:t>
            </a:r>
            <a:r>
              <a:rPr lang="en-GB" sz="1400" b="1" dirty="0">
                <a:solidFill>
                  <a:schemeClr val="bg1"/>
                </a:solidFill>
              </a:rPr>
              <a:t>discontinue </a:t>
            </a: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these plans was a </a:t>
            </a:r>
            <a:r>
              <a:rPr lang="en-GB" sz="1400" b="1" dirty="0">
                <a:solidFill>
                  <a:schemeClr val="bg1"/>
                </a:solidFill>
              </a:rPr>
              <a:t>strategic measure </a:t>
            </a: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aimed at minimizing financial losses.</a:t>
            </a:r>
          </a:p>
        </p:txBody>
      </p:sp>
      <p:pic>
        <p:nvPicPr>
          <p:cNvPr id="6" name="Picture 5" descr="A close up of a number&#10;&#10;Description automatically generated">
            <a:extLst>
              <a:ext uri="{FF2B5EF4-FFF2-40B4-BE49-F238E27FC236}">
                <a16:creationId xmlns:a16="http://schemas.microsoft.com/office/drawing/2014/main" id="{758E66D9-F4AD-B7E5-4FEC-8349ABD7A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209" y="3284241"/>
            <a:ext cx="5765641" cy="1245086"/>
          </a:xfrm>
          <a:prstGeom prst="rect">
            <a:avLst/>
          </a:prstGeom>
        </p:spPr>
      </p:pic>
      <p:pic>
        <p:nvPicPr>
          <p:cNvPr id="8" name="Picture 7" descr="A close-up of a number&#10;&#10;Description automatically generated">
            <a:extLst>
              <a:ext uri="{FF2B5EF4-FFF2-40B4-BE49-F238E27FC236}">
                <a16:creationId xmlns:a16="http://schemas.microsoft.com/office/drawing/2014/main" id="{90A4D144-B542-8C72-3A17-51D75406F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680" y="1925897"/>
            <a:ext cx="5643425" cy="1177607"/>
          </a:xfrm>
          <a:prstGeom prst="rect">
            <a:avLst/>
          </a:prstGeom>
        </p:spPr>
      </p:pic>
      <p:pic>
        <p:nvPicPr>
          <p:cNvPr id="12" name="Picture 11" descr="A screenshot of a phone&#10;&#10;Description automatically generated">
            <a:extLst>
              <a:ext uri="{FF2B5EF4-FFF2-40B4-BE49-F238E27FC236}">
                <a16:creationId xmlns:a16="http://schemas.microsoft.com/office/drawing/2014/main" id="{C68F36E6-FE42-04E4-D88A-3156B60FF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896" y="1925897"/>
            <a:ext cx="5765641" cy="117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0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6A212-32F2-4863-7E8A-BB4D4738F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2D5621-6A77-B162-3CDF-2C49AE5B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176" y="295467"/>
            <a:ext cx="6031838" cy="978729"/>
          </a:xfrm>
        </p:spPr>
        <p:txBody>
          <a:bodyPr/>
          <a:lstStyle/>
          <a:p>
            <a:r>
              <a:rPr lang="en-DE" dirty="0"/>
              <a:t>Recommendations And Strategic Actions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121624-9B18-01FD-64FE-579B062CA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ABC1F3-4B7A-D29C-B33B-2C0C85B7A700}"/>
              </a:ext>
            </a:extLst>
          </p:cNvPr>
          <p:cNvSpPr txBox="1"/>
          <p:nvPr/>
        </p:nvSpPr>
        <p:spPr>
          <a:xfrm>
            <a:off x="777176" y="1544603"/>
            <a:ext cx="111797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chemeClr val="bg1"/>
                </a:solidFill>
              </a:rPr>
              <a:t>Amplify High-Performing Plans: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Channel marketing efforts toward plans like Plan P1, which have driven substantial revenue growth post-5G rollout, to maximize impact.</a:t>
            </a:r>
            <a:endParaRPr lang="en-DE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just"/>
            <a:endParaRPr lang="en-DE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chemeClr val="bg1"/>
                </a:solidFill>
              </a:rPr>
              <a:t>Eliminate Low-Performing Plans: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Phase out plans such as Plan P7 and similar low-revenue options to streamline offerings and enhance profitability.</a:t>
            </a:r>
            <a:endParaRPr lang="en-DE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DE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chemeClr val="bg1"/>
                </a:solidFill>
              </a:rPr>
              <a:t>Enhance Data Limits: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Redesign discontinued and underperforming plans with upgraded data limits to meet the evolving demands of 5G users.</a:t>
            </a:r>
            <a:endParaRPr lang="en-DE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just"/>
            <a:endParaRPr lang="en-DE" b="1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chemeClr val="bg1"/>
                </a:solidFill>
              </a:rPr>
              <a:t>Strengthen Customer Retention: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Tackle the rise in user churn by improving customer support services and introducing more attractive, competitive data plans.</a:t>
            </a:r>
            <a:endParaRPr lang="en-DE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DE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chemeClr val="bg1"/>
                </a:solidFill>
              </a:rPr>
              <a:t>Unlock Growth Potential in Key Cities: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Focus on cities like Pune, Lucknow, and Chennai, leveraging their positive active user growth since the 5G launch to drive expansion.</a:t>
            </a:r>
            <a:endParaRPr lang="en-DE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DE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07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807208"/>
            <a:ext cx="4945598" cy="1243584"/>
          </a:xfrm>
        </p:spPr>
        <p:txBody>
          <a:bodyPr/>
          <a:lstStyle/>
          <a:p>
            <a:r>
              <a:rPr lang="en-US" sz="8800" dirty="0">
                <a:latin typeface="Edwardian Script ITC" panose="030303020407070D0804" pitchFamily="66" charset="0"/>
              </a:rPr>
              <a:t>Thank You </a:t>
            </a:r>
            <a:endParaRPr lang="en-GB" sz="8800" dirty="0"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811" y="987879"/>
            <a:ext cx="3062260" cy="859055"/>
          </a:xfrm>
        </p:spPr>
        <p:txBody>
          <a:bodyPr/>
          <a:lstStyle/>
          <a:p>
            <a:r>
              <a:rPr lang="en-DE" dirty="0"/>
              <a:t>Agenda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4811" y="2068829"/>
            <a:ext cx="6803136" cy="35481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DE" dirty="0"/>
              <a:t>About Company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DE" dirty="0"/>
              <a:t>About Market And Plans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DE" dirty="0"/>
              <a:t>Overview Of The Dashboard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DE" dirty="0"/>
              <a:t>Revenue Impact Of 5G Launch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Underperforming </a:t>
            </a:r>
            <a:r>
              <a:rPr lang="en-DE" dirty="0"/>
              <a:t>KPI </a:t>
            </a:r>
            <a:r>
              <a:rPr lang="en-GB" dirty="0"/>
              <a:t>After 5G Launch</a:t>
            </a:r>
            <a:endParaRPr lang="en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DE" dirty="0"/>
              <a:t>Top Performing Plans Post 5G Launch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Underperforming</a:t>
            </a:r>
            <a:r>
              <a:rPr lang="en-DE" dirty="0"/>
              <a:t> Plans Post 5G Launch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DE" dirty="0"/>
              <a:t>Plans </a:t>
            </a:r>
            <a:r>
              <a:rPr lang="en-GB" dirty="0"/>
              <a:t>Discontinued After</a:t>
            </a:r>
            <a:r>
              <a:rPr lang="en-DE" dirty="0"/>
              <a:t> </a:t>
            </a:r>
            <a:r>
              <a:rPr lang="en-GB" dirty="0"/>
              <a:t>5G Launch</a:t>
            </a:r>
            <a:r>
              <a:rPr lang="en-DE" dirty="0"/>
              <a:t>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DE" dirty="0"/>
              <a:t>Recommendations And Strategic Actions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DE" dirty="0"/>
              <a:t>About Company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GB" dirty="0" err="1"/>
              <a:t>Wavecon</a:t>
            </a:r>
            <a:r>
              <a:rPr lang="en-GB" dirty="0"/>
              <a:t> Telecom is one of the leading telecommunication providers in India.</a:t>
            </a:r>
            <a:endParaRPr lang="en-DE" dirty="0"/>
          </a:p>
          <a:p>
            <a:pPr marL="0" indent="0" algn="just">
              <a:buNone/>
            </a:pPr>
            <a:endParaRPr lang="en-DE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dirty="0"/>
              <a:t>The company offers a total of 13 plan options.</a:t>
            </a:r>
            <a:endParaRPr lang="en-DE" dirty="0"/>
          </a:p>
          <a:p>
            <a:pPr marL="0" indent="0" algn="just">
              <a:buNone/>
            </a:pPr>
            <a:endParaRPr lang="en-DE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dirty="0"/>
              <a:t>The goal of this analysis is to assess the impact of 5G on revenue, evaluate KPI-driven performance, and analyze the effectiveness of the new 5G plans.</a:t>
            </a:r>
            <a:endParaRPr lang="en-US" dirty="0"/>
          </a:p>
        </p:txBody>
      </p:sp>
      <p:pic>
        <p:nvPicPr>
          <p:cNvPr id="4" name="Picture 3" descr="A blue and green text with a wifi symbol&#10;&#10;Description automatically generated">
            <a:extLst>
              <a:ext uri="{FF2B5EF4-FFF2-40B4-BE49-F238E27FC236}">
                <a16:creationId xmlns:a16="http://schemas.microsoft.com/office/drawing/2014/main" id="{1EAF4408-9825-339F-3A84-25B35466EA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130" r="-1" b="-1"/>
          <a:stretch/>
        </p:blipFill>
        <p:spPr>
          <a:xfrm>
            <a:off x="6474163" y="1517715"/>
            <a:ext cx="5184437" cy="4659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042" y="542925"/>
            <a:ext cx="5082721" cy="535531"/>
          </a:xfrm>
        </p:spPr>
        <p:txBody>
          <a:bodyPr/>
          <a:lstStyle/>
          <a:p>
            <a:r>
              <a:rPr lang="en-DE" dirty="0"/>
              <a:t>About Market and Plans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542792" y="1472634"/>
            <a:ext cx="3128508" cy="417058"/>
          </a:xfrm>
        </p:spPr>
        <p:txBody>
          <a:bodyPr/>
          <a:lstStyle/>
          <a:p>
            <a:r>
              <a:rPr lang="en-DE" dirty="0"/>
              <a:t>Company’s Market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97943" y="1467532"/>
            <a:ext cx="3917462" cy="41705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DE" dirty="0"/>
              <a:t>Company’s </a:t>
            </a:r>
            <a:r>
              <a:rPr lang="en-DE" dirty="0" err="1"/>
              <a:t>Plan_Description</a:t>
            </a:r>
            <a:endParaRPr lang="en-US" dirty="0"/>
          </a:p>
        </p:txBody>
      </p:sp>
      <p:pic>
        <p:nvPicPr>
          <p:cNvPr id="9" name="Picture 8" descr="A map of india with blue dots&#10;&#10;Description automatically generated">
            <a:extLst>
              <a:ext uri="{FF2B5EF4-FFF2-40B4-BE49-F238E27FC236}">
                <a16:creationId xmlns:a16="http://schemas.microsoft.com/office/drawing/2014/main" id="{25048B41-CAD5-9525-BD8F-DCA42F462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21" y="1951264"/>
            <a:ext cx="4927600" cy="4163787"/>
          </a:xfrm>
          <a:prstGeom prst="rect">
            <a:avLst/>
          </a:prstGeom>
        </p:spPr>
      </p:pic>
      <p:pic>
        <p:nvPicPr>
          <p:cNvPr id="14" name="Picture 13" descr="A screenshot of a phone&#10;&#10;Description automatically generated">
            <a:extLst>
              <a:ext uri="{FF2B5EF4-FFF2-40B4-BE49-F238E27FC236}">
                <a16:creationId xmlns:a16="http://schemas.microsoft.com/office/drawing/2014/main" id="{0339A239-5ED7-A79A-0CC7-B81E30704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943" y="1951264"/>
            <a:ext cx="4035879" cy="416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A29FC-34EE-1AF2-21BB-6F146F5F8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D39A08-A7CD-4E88-99A2-A7645727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3" y="502106"/>
            <a:ext cx="5292951" cy="535531"/>
          </a:xfrm>
        </p:spPr>
        <p:txBody>
          <a:bodyPr/>
          <a:lstStyle/>
          <a:p>
            <a:r>
              <a:rPr lang="en-DE" dirty="0"/>
              <a:t>Overview of the Dashboard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146FFA-CEF1-9792-81C2-F0B7A3A8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3" name="Add-in 12">
                <a:extLst>
                  <a:ext uri="{FF2B5EF4-FFF2-40B4-BE49-F238E27FC236}">
                    <a16:creationId xmlns:a16="http://schemas.microsoft.com/office/drawing/2014/main" id="{39901E9B-01ED-3CA7-421C-91D4D64526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3946816"/>
                  </p:ext>
                </p:extLst>
              </p:nvPr>
            </p:nvGraphicFramePr>
            <p:xfrm>
              <a:off x="658814" y="1387929"/>
              <a:ext cx="10109880" cy="472712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3" name="Add-in 12">
                <a:extLst>
                  <a:ext uri="{FF2B5EF4-FFF2-40B4-BE49-F238E27FC236}">
                    <a16:creationId xmlns:a16="http://schemas.microsoft.com/office/drawing/2014/main" id="{39901E9B-01ED-3CA7-421C-91D4D64526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8814" y="1387929"/>
                <a:ext cx="10109880" cy="47271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222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EBFB7-39FB-EE54-195F-6F9A6EE74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89D8613B-FFFF-2A46-9A44-63CDCA47614A}"/>
              </a:ext>
            </a:extLst>
          </p:cNvPr>
          <p:cNvSpPr/>
          <p:nvPr/>
        </p:nvSpPr>
        <p:spPr>
          <a:xfrm>
            <a:off x="4795475" y="1886335"/>
            <a:ext cx="6456724" cy="994777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9AACE4-AA3A-8855-F264-D3470A40F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3" y="502106"/>
            <a:ext cx="5758316" cy="535531"/>
          </a:xfrm>
        </p:spPr>
        <p:txBody>
          <a:bodyPr/>
          <a:lstStyle/>
          <a:p>
            <a:r>
              <a:rPr lang="en-DE" dirty="0"/>
              <a:t>Revenue Impact Of 5G Launch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87DB29-DD37-B52C-FBCF-CBFD61C3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76081-4B91-8EF9-5311-54A730C3F353}"/>
              </a:ext>
            </a:extLst>
          </p:cNvPr>
          <p:cNvSpPr txBox="1"/>
          <p:nvPr/>
        </p:nvSpPr>
        <p:spPr>
          <a:xfrm>
            <a:off x="658813" y="1440026"/>
            <a:ext cx="10109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DE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Manrope"/>
              </a:rPr>
              <a:t>    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Manrope"/>
              </a:rPr>
              <a:t>What is the impact of the 5G launch on our revenue?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1F019C-97ED-7B89-3083-37CA527A75CB}"/>
              </a:ext>
            </a:extLst>
          </p:cNvPr>
          <p:cNvSpPr/>
          <p:nvPr/>
        </p:nvSpPr>
        <p:spPr>
          <a:xfrm>
            <a:off x="1347108" y="1886720"/>
            <a:ext cx="2743200" cy="994777"/>
          </a:xfrm>
          <a:prstGeom prst="rect">
            <a:avLst/>
          </a:prstGeom>
          <a:noFill/>
          <a:ln w="31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just"/>
            <a:r>
              <a:rPr lang="en-DE" sz="2000" dirty="0">
                <a:solidFill>
                  <a:schemeClr val="tx1"/>
                </a:solidFill>
              </a:rPr>
              <a:t>          	</a:t>
            </a:r>
            <a:r>
              <a:rPr lang="en-DE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revenue</a:t>
            </a:r>
          </a:p>
          <a:p>
            <a:pPr algn="ctr"/>
            <a:endParaRPr lang="en-DE" sz="1200" dirty="0">
              <a:solidFill>
                <a:schemeClr val="tx1"/>
              </a:solidFill>
            </a:endParaRPr>
          </a:p>
          <a:p>
            <a:pPr algn="ctr"/>
            <a:r>
              <a:rPr lang="en-DE" sz="1600" dirty="0">
                <a:solidFill>
                  <a:schemeClr val="tx1"/>
                </a:solidFill>
              </a:rPr>
              <a:t>              </a:t>
            </a:r>
            <a:r>
              <a:rPr lang="en-DE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₹ 31.9 bn </a:t>
            </a:r>
            <a:endParaRPr lang="en-US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 descr="A hand holding a stack of coins&#10;&#10;Description automatically generated">
            <a:extLst>
              <a:ext uri="{FF2B5EF4-FFF2-40B4-BE49-F238E27FC236}">
                <a16:creationId xmlns:a16="http://schemas.microsoft.com/office/drawing/2014/main" id="{5DAD5FAA-65C8-1B47-922D-1CC03FBF1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915" y="2059855"/>
            <a:ext cx="669471" cy="792748"/>
          </a:xfrm>
          <a:prstGeom prst="rect">
            <a:avLst/>
          </a:prstGeom>
        </p:spPr>
      </p:pic>
      <p:pic>
        <p:nvPicPr>
          <p:cNvPr id="12" name="Picture 11" descr="A table with numbers and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F8BCB903-7B1B-D587-9C7B-D94385DB2F9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051"/>
          <a:stretch/>
        </p:blipFill>
        <p:spPr>
          <a:xfrm>
            <a:off x="7396526" y="3053442"/>
            <a:ext cx="3855673" cy="307303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A812321-537E-1E07-5BD9-AE909F6C6A11}"/>
                  </a:ext>
                </a:extLst>
              </p14:cNvPr>
              <p14:cNvContentPartPr/>
              <p14:nvPr/>
            </p14:nvContentPartPr>
            <p14:xfrm>
              <a:off x="7437510" y="5870096"/>
              <a:ext cx="3788640" cy="82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A812321-537E-1E07-5BD9-AE909F6C6A1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01510" y="5798096"/>
                <a:ext cx="3860280" cy="15192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2D21802C-B9B0-3F88-1B6D-4090F24CD0AE}"/>
              </a:ext>
            </a:extLst>
          </p:cNvPr>
          <p:cNvSpPr txBox="1"/>
          <p:nvPr/>
        </p:nvSpPr>
        <p:spPr>
          <a:xfrm>
            <a:off x="1235642" y="3257937"/>
            <a:ext cx="4604657" cy="2868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DE" u="sng" dirty="0">
                <a:solidFill>
                  <a:schemeClr val="bg1"/>
                </a:solidFill>
              </a:rPr>
              <a:t>INSIGHTS</a:t>
            </a:r>
          </a:p>
          <a:p>
            <a:pPr algn="just"/>
            <a:endParaRPr lang="en-DE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revenue decreased </a:t>
            </a:r>
            <a:r>
              <a:rPr lang="en-GB" sz="1400" b="1" dirty="0">
                <a:solidFill>
                  <a:schemeClr val="bg1"/>
                </a:solidFill>
              </a:rPr>
              <a:t>from ₹16.0 billion to ₹15.9 billion</a:t>
            </a: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DE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after </a:t>
            </a: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launch of 5G.</a:t>
            </a:r>
            <a:endParaRPr lang="en-DE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represents an overall revenue </a:t>
            </a:r>
            <a:r>
              <a:rPr lang="en-GB" sz="1400" b="1" dirty="0">
                <a:solidFill>
                  <a:schemeClr val="bg1"/>
                </a:solidFill>
              </a:rPr>
              <a:t>decline of 0.50% </a:t>
            </a: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due to the introduction of 5G.</a:t>
            </a:r>
            <a:endParaRPr lang="en-DE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Among all cities</a:t>
            </a:r>
            <a:r>
              <a:rPr lang="en-DE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</a:t>
            </a: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1400" b="1" dirty="0">
                <a:solidFill>
                  <a:schemeClr val="bg1"/>
                </a:solidFill>
              </a:rPr>
              <a:t>Delhi</a:t>
            </a: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faced the most significant impact, with a revenue decline of </a:t>
            </a:r>
            <a:r>
              <a:rPr lang="en-GB" sz="1400" b="1" dirty="0">
                <a:solidFill>
                  <a:schemeClr val="bg1"/>
                </a:solidFill>
              </a:rPr>
              <a:t>2.83%</a:t>
            </a: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making it the </a:t>
            </a:r>
            <a:r>
              <a:rPr lang="en-GB" sz="1400" b="1" dirty="0">
                <a:solidFill>
                  <a:schemeClr val="bg1"/>
                </a:solidFill>
              </a:rPr>
              <a:t>hardest-hit city </a:t>
            </a: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post-launch.</a:t>
            </a:r>
            <a:r>
              <a:rPr lang="en-DE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3E3DEE2-B595-6F29-72AC-AF716D0947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3064" y="1956398"/>
            <a:ext cx="6123215" cy="88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2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25CF0-6C5F-54A0-3AD7-70E76A5FA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F506D3-91CD-B5D1-7713-70291D06BB2A}"/>
              </a:ext>
            </a:extLst>
          </p:cNvPr>
          <p:cNvSpPr/>
          <p:nvPr/>
        </p:nvSpPr>
        <p:spPr>
          <a:xfrm>
            <a:off x="1347108" y="1886335"/>
            <a:ext cx="2743200" cy="994777"/>
          </a:xfrm>
          <a:prstGeom prst="rect">
            <a:avLst/>
          </a:prstGeom>
          <a:noFill/>
          <a:ln w="31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DE" sz="2000" dirty="0">
                <a:solidFill>
                  <a:schemeClr val="tx1"/>
                </a:solidFill>
              </a:rPr>
              <a:t>  </a:t>
            </a:r>
            <a:r>
              <a:rPr lang="en-DE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Active Users</a:t>
            </a:r>
          </a:p>
          <a:p>
            <a:pPr algn="ctr"/>
            <a:endParaRPr lang="en-DE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en-DE" sz="1200" dirty="0">
              <a:solidFill>
                <a:schemeClr val="tx1"/>
              </a:solidFill>
            </a:endParaRPr>
          </a:p>
          <a:p>
            <a:pPr algn="r"/>
            <a:r>
              <a:rPr lang="en-DE" sz="1600" dirty="0">
                <a:solidFill>
                  <a:schemeClr val="tx1"/>
                </a:solidFill>
              </a:rPr>
              <a:t>              </a:t>
            </a:r>
            <a:endParaRPr lang="en-US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DA01C2B-8DE9-E988-F9DD-6060D136E2B8}"/>
              </a:ext>
            </a:extLst>
          </p:cNvPr>
          <p:cNvSpPr/>
          <p:nvPr/>
        </p:nvSpPr>
        <p:spPr>
          <a:xfrm>
            <a:off x="1946615" y="2303767"/>
            <a:ext cx="690927" cy="540991"/>
          </a:xfrm>
          <a:prstGeom prst="ellipse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DBF6A2-FE70-8611-BE94-0F7A15539BFB}"/>
              </a:ext>
            </a:extLst>
          </p:cNvPr>
          <p:cNvSpPr/>
          <p:nvPr/>
        </p:nvSpPr>
        <p:spPr>
          <a:xfrm>
            <a:off x="4795475" y="1886335"/>
            <a:ext cx="7189696" cy="994777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B4B6EB-DCFB-2B1F-D597-F2895BEA9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626" y="184086"/>
            <a:ext cx="6966946" cy="978729"/>
          </a:xfrm>
        </p:spPr>
        <p:txBody>
          <a:bodyPr/>
          <a:lstStyle/>
          <a:p>
            <a:r>
              <a:rPr lang="en-GB" dirty="0">
                <a:latin typeface="+mn-lt"/>
                <a:ea typeface="+mn-ea"/>
                <a:cs typeface="+mn-cs"/>
              </a:rPr>
              <a:t>Underperforming </a:t>
            </a:r>
            <a:r>
              <a:rPr lang="en-DE" dirty="0">
                <a:latin typeface="+mn-lt"/>
                <a:ea typeface="+mn-ea"/>
                <a:cs typeface="+mn-cs"/>
              </a:rPr>
              <a:t>KPI </a:t>
            </a:r>
            <a:r>
              <a:rPr lang="en-GB" dirty="0">
                <a:latin typeface="+mn-lt"/>
                <a:ea typeface="+mn-ea"/>
                <a:cs typeface="+mn-cs"/>
              </a:rPr>
              <a:t>After 5G </a:t>
            </a:r>
            <a:br>
              <a:rPr lang="en-DE" dirty="0">
                <a:latin typeface="+mn-lt"/>
                <a:ea typeface="+mn-ea"/>
                <a:cs typeface="+mn-cs"/>
              </a:rPr>
            </a:br>
            <a:r>
              <a:rPr lang="en-GB" dirty="0">
                <a:latin typeface="+mn-lt"/>
                <a:ea typeface="+mn-ea"/>
                <a:cs typeface="+mn-cs"/>
              </a:rPr>
              <a:t>Launch</a:t>
            </a:r>
            <a:endParaRPr lang="en-DE" dirty="0">
              <a:latin typeface="+mn-lt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A68829-85EF-25A9-1A58-3912FE08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C716B-E6FB-DA93-756A-7AF743ACBFCA}"/>
              </a:ext>
            </a:extLst>
          </p:cNvPr>
          <p:cNvSpPr txBox="1"/>
          <p:nvPr/>
        </p:nvSpPr>
        <p:spPr>
          <a:xfrm>
            <a:off x="919753" y="1383426"/>
            <a:ext cx="57991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Manrope"/>
              </a:rPr>
              <a:t>2. 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Manrope"/>
              </a:rPr>
              <a:t>Which KPI is underperforming after the 5G launch?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C6705E-E7B7-8C7A-C80B-8EA7974C9061}"/>
              </a:ext>
            </a:extLst>
          </p:cNvPr>
          <p:cNvSpPr txBox="1"/>
          <p:nvPr/>
        </p:nvSpPr>
        <p:spPr>
          <a:xfrm>
            <a:off x="1709516" y="4250659"/>
            <a:ext cx="9442897" cy="1899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DE" u="sng" dirty="0">
                <a:solidFill>
                  <a:schemeClr val="bg1"/>
                </a:solidFill>
              </a:rPr>
              <a:t>INSIGHTS</a:t>
            </a:r>
          </a:p>
          <a:p>
            <a:pPr algn="just"/>
            <a:endParaRPr lang="en-DE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</a:t>
            </a:r>
            <a:r>
              <a:rPr lang="en-DE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he underperforming KPI are </a:t>
            </a:r>
            <a:r>
              <a:rPr lang="en-DE" sz="1400" dirty="0">
                <a:solidFill>
                  <a:schemeClr val="bg1"/>
                </a:solidFill>
              </a:rPr>
              <a:t>Total Active Users (TAU) </a:t>
            </a:r>
            <a:r>
              <a:rPr lang="en-DE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and </a:t>
            </a:r>
            <a:r>
              <a:rPr lang="en-DE" sz="1400" dirty="0">
                <a:solidFill>
                  <a:schemeClr val="bg1"/>
                </a:solidFill>
              </a:rPr>
              <a:t>Total Unsubscribed Users (TUsU).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TAU </a:t>
            </a:r>
            <a:r>
              <a:rPr lang="en-GB" sz="1400" dirty="0">
                <a:solidFill>
                  <a:schemeClr val="bg1"/>
                </a:solidFill>
              </a:rPr>
              <a:t>declined by 8.28%</a:t>
            </a: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from </a:t>
            </a:r>
            <a:r>
              <a:rPr lang="en-GB" sz="1400" dirty="0">
                <a:solidFill>
                  <a:schemeClr val="bg1"/>
                </a:solidFill>
              </a:rPr>
              <a:t>84.4 million to 77.4 million</a:t>
            </a: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reflecting a drop in user engagement and retention.</a:t>
            </a:r>
            <a:r>
              <a:rPr lang="en-DE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DE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TUsU increased by </a:t>
            </a:r>
            <a:r>
              <a:rPr lang="en-GB" sz="1400" dirty="0">
                <a:solidFill>
                  <a:schemeClr val="bg1"/>
                </a:solidFill>
              </a:rPr>
              <a:t>23.50%</a:t>
            </a: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equating to approximately </a:t>
            </a:r>
            <a:r>
              <a:rPr lang="en-GB" sz="1400" dirty="0">
                <a:solidFill>
                  <a:schemeClr val="bg1"/>
                </a:solidFill>
              </a:rPr>
              <a:t>1.4 million users </a:t>
            </a: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cancelling their subscriptions</a:t>
            </a:r>
            <a:r>
              <a:rPr lang="en-DE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after 5G rollout</a:t>
            </a: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 This signals customer dissatisfaction and directly impacts revenue streams.</a:t>
            </a:r>
            <a:endParaRPr lang="en-DE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CB318F-1F46-7BFD-389C-92FD1EFFD383}"/>
              </a:ext>
            </a:extLst>
          </p:cNvPr>
          <p:cNvSpPr/>
          <p:nvPr/>
        </p:nvSpPr>
        <p:spPr>
          <a:xfrm>
            <a:off x="1125926" y="3086711"/>
            <a:ext cx="3483111" cy="994777"/>
          </a:xfrm>
          <a:prstGeom prst="rect">
            <a:avLst/>
          </a:prstGeom>
          <a:noFill/>
          <a:ln w="31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DE" sz="2000" dirty="0">
                <a:solidFill>
                  <a:schemeClr val="tx1"/>
                </a:solidFill>
              </a:rPr>
              <a:t>  </a:t>
            </a:r>
            <a:r>
              <a:rPr lang="en-DE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Unsubscribed Users</a:t>
            </a:r>
          </a:p>
          <a:p>
            <a:pPr algn="ctr"/>
            <a:endParaRPr lang="en-DE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DE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      </a:t>
            </a:r>
            <a:endParaRPr lang="en-US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3543E5-AEE9-8D29-6915-CB9D5545BBDC}"/>
              </a:ext>
            </a:extLst>
          </p:cNvPr>
          <p:cNvSpPr/>
          <p:nvPr/>
        </p:nvSpPr>
        <p:spPr>
          <a:xfrm>
            <a:off x="5487682" y="3086711"/>
            <a:ext cx="6449785" cy="994777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Picture 9" descr="A group of people in different colors&#10;&#10;Description automatically generated">
            <a:extLst>
              <a:ext uri="{FF2B5EF4-FFF2-40B4-BE49-F238E27FC236}">
                <a16:creationId xmlns:a16="http://schemas.microsoft.com/office/drawing/2014/main" id="{1F49C579-5710-EA23-3CB7-FB77C1448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674" y="2361036"/>
            <a:ext cx="660807" cy="4408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CCAB44-718F-F786-8C70-A0848E023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406" y="1942678"/>
            <a:ext cx="6972301" cy="938433"/>
          </a:xfrm>
          <a:prstGeom prst="rect">
            <a:avLst/>
          </a:prstGeom>
        </p:spPr>
      </p:pic>
      <p:pic>
        <p:nvPicPr>
          <p:cNvPr id="17" name="Graphic 16" descr="Line arrow: Slight curve with solid fill">
            <a:extLst>
              <a:ext uri="{FF2B5EF4-FFF2-40B4-BE49-F238E27FC236}">
                <a16:creationId xmlns:a16="http://schemas.microsoft.com/office/drawing/2014/main" id="{870A361A-1832-8636-7B90-9A2B4E6767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23489" y="3340688"/>
            <a:ext cx="864193" cy="525991"/>
          </a:xfrm>
          <a:prstGeom prst="rect">
            <a:avLst/>
          </a:prstGeom>
        </p:spPr>
      </p:pic>
      <p:pic>
        <p:nvPicPr>
          <p:cNvPr id="18" name="Graphic 17" descr="Line arrow: Slight curve with solid fill">
            <a:extLst>
              <a:ext uri="{FF2B5EF4-FFF2-40B4-BE49-F238E27FC236}">
                <a16:creationId xmlns:a16="http://schemas.microsoft.com/office/drawing/2014/main" id="{B2EE0ED3-2BD8-75BD-73A0-F943657327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90308" y="2117338"/>
            <a:ext cx="672033" cy="525991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1BC79F0C-3100-E0A7-F5EE-EA749F534F0B}"/>
              </a:ext>
            </a:extLst>
          </p:cNvPr>
          <p:cNvSpPr/>
          <p:nvPr/>
        </p:nvSpPr>
        <p:spPr>
          <a:xfrm>
            <a:off x="1946613" y="3444642"/>
            <a:ext cx="690927" cy="540991"/>
          </a:xfrm>
          <a:prstGeom prst="ellipse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pic>
        <p:nvPicPr>
          <p:cNvPr id="22" name="Picture 21" descr="A group of people in different colors&#10;&#10;Description automatically generated">
            <a:extLst>
              <a:ext uri="{FF2B5EF4-FFF2-40B4-BE49-F238E27FC236}">
                <a16:creationId xmlns:a16="http://schemas.microsoft.com/office/drawing/2014/main" id="{66C969B1-D06B-4795-5382-4070A3C20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122" y="3494701"/>
            <a:ext cx="660807" cy="44087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E41E871-AABD-84EA-610D-ED0BE77090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8222" y="2313224"/>
            <a:ext cx="1225402" cy="53649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F6951AE-2BCA-25ED-D775-422B9854AE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1380" y="3508570"/>
            <a:ext cx="1079086" cy="53649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06C57E3-D792-242D-605C-909FD71FE0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62442" y="3192560"/>
            <a:ext cx="6286500" cy="87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0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CA2C2-9231-FB2E-9642-1CD8E7413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A913EB-C5CD-872F-5838-B4CDAF962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626" y="184086"/>
            <a:ext cx="6966946" cy="978729"/>
          </a:xfrm>
        </p:spPr>
        <p:txBody>
          <a:bodyPr/>
          <a:lstStyle/>
          <a:p>
            <a:r>
              <a:rPr lang="en-DE" dirty="0"/>
              <a:t>Top Performing Plans Post 5G </a:t>
            </a:r>
            <a:br>
              <a:rPr lang="en-DE" dirty="0"/>
            </a:br>
            <a:r>
              <a:rPr lang="en-DE" dirty="0"/>
              <a:t>Launch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2AA3C0-335B-9D54-CAD6-3268334C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EAC19-ED00-9B23-73AF-CEF5B21B5C57}"/>
              </a:ext>
            </a:extLst>
          </p:cNvPr>
          <p:cNvSpPr txBox="1"/>
          <p:nvPr/>
        </p:nvSpPr>
        <p:spPr>
          <a:xfrm>
            <a:off x="919753" y="1383426"/>
            <a:ext cx="111797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DE" sz="2000" dirty="0">
                <a:solidFill>
                  <a:schemeClr val="bg1">
                    <a:lumMod val="85000"/>
                  </a:schemeClr>
                </a:solidFill>
                <a:latin typeface="Manrope"/>
              </a:rPr>
              <a:t>3</a:t>
            </a:r>
            <a:r>
              <a:rPr lang="en-DE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Manrope"/>
              </a:rPr>
              <a:t>. </a:t>
            </a:r>
            <a:r>
              <a:rPr lang="en-DE" sz="2000" dirty="0">
                <a:solidFill>
                  <a:schemeClr val="bg1">
                    <a:lumMod val="85000"/>
                  </a:schemeClr>
                </a:solidFill>
                <a:latin typeface="Manrope"/>
              </a:rPr>
              <a:t> 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Manrope"/>
              </a:rPr>
              <a:t>After the 5G launch, which plans are performing well in terms of revenue? Which plans are not performing well?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B5F414-24A3-33DD-FF02-4D549DD7B40F}"/>
              </a:ext>
            </a:extLst>
          </p:cNvPr>
          <p:cNvSpPr txBox="1"/>
          <p:nvPr/>
        </p:nvSpPr>
        <p:spPr>
          <a:xfrm>
            <a:off x="648159" y="4591274"/>
            <a:ext cx="10546890" cy="15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DE" u="sng" dirty="0">
                <a:solidFill>
                  <a:schemeClr val="bg1"/>
                </a:solidFill>
              </a:rPr>
              <a:t>INSIGHTS</a:t>
            </a:r>
          </a:p>
          <a:p>
            <a:pPr algn="just"/>
            <a:endParaRPr lang="en-DE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DE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After </a:t>
            </a: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5G launch, </a:t>
            </a:r>
            <a:r>
              <a:rPr lang="en-GB" sz="1400" b="1" dirty="0">
                <a:solidFill>
                  <a:schemeClr val="bg1"/>
                </a:solidFill>
              </a:rPr>
              <a:t>Plan P1</a:t>
            </a:r>
            <a:r>
              <a:rPr lang="en-GB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emerged as a top performer, with revenue </a:t>
            </a:r>
            <a:r>
              <a:rPr lang="en-GB" sz="1400" b="1" dirty="0">
                <a:solidFill>
                  <a:schemeClr val="bg1"/>
                </a:solidFill>
              </a:rPr>
              <a:t>increasing</a:t>
            </a: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by </a:t>
            </a:r>
            <a:r>
              <a:rPr lang="en-GB" sz="1400" b="1" dirty="0">
                <a:solidFill>
                  <a:schemeClr val="bg1"/>
                </a:solidFill>
              </a:rPr>
              <a:t>33.33% </a:t>
            </a: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compared to pre-5G levels.</a:t>
            </a:r>
            <a:endParaRPr lang="en-DE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On the other hand, </a:t>
            </a:r>
            <a:r>
              <a:rPr lang="en-GB" sz="1400" b="1" dirty="0">
                <a:solidFill>
                  <a:schemeClr val="bg1"/>
                </a:solidFill>
              </a:rPr>
              <a:t>Plans P4, P5, P6</a:t>
            </a: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and </a:t>
            </a:r>
            <a:r>
              <a:rPr lang="en-GB" sz="1400" b="1" dirty="0">
                <a:solidFill>
                  <a:schemeClr val="bg1"/>
                </a:solidFill>
              </a:rPr>
              <a:t>P7</a:t>
            </a: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showed significant revenue </a:t>
            </a:r>
            <a:r>
              <a:rPr lang="en-GB" sz="1400" b="1" dirty="0">
                <a:solidFill>
                  <a:schemeClr val="bg1"/>
                </a:solidFill>
              </a:rPr>
              <a:t>declines</a:t>
            </a: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of </a:t>
            </a:r>
            <a:r>
              <a:rPr lang="en-GB" sz="1400" b="1" dirty="0">
                <a:solidFill>
                  <a:schemeClr val="bg1"/>
                </a:solidFill>
              </a:rPr>
              <a:t>20.29%, 34.85%, 33.97%, </a:t>
            </a: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and </a:t>
            </a:r>
            <a:r>
              <a:rPr lang="en-GB" sz="1400" b="1" dirty="0">
                <a:solidFill>
                  <a:schemeClr val="bg1"/>
                </a:solidFill>
              </a:rPr>
              <a:t>73.28%</a:t>
            </a:r>
            <a:r>
              <a:rPr lang="en-DE" sz="1400" b="1" dirty="0">
                <a:solidFill>
                  <a:schemeClr val="bg1"/>
                </a:solidFill>
              </a:rPr>
              <a:t>,</a:t>
            </a: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respectively, resulting in an </a:t>
            </a:r>
            <a:r>
              <a:rPr lang="en-GB" sz="1400" b="1" dirty="0">
                <a:solidFill>
                  <a:schemeClr val="bg1"/>
                </a:solidFill>
              </a:rPr>
              <a:t>average decline </a:t>
            </a: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of </a:t>
            </a:r>
            <a:r>
              <a:rPr lang="en-GB" sz="1400" b="1" dirty="0">
                <a:solidFill>
                  <a:schemeClr val="bg1"/>
                </a:solidFill>
              </a:rPr>
              <a:t>40.60%</a:t>
            </a: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,highlighting a sharp decrease in their post-5G performance.</a:t>
            </a:r>
            <a:endParaRPr lang="en-DE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2" name="Picture 11" descr="A close up of a recharge pack&#10;&#10;Description automatically generated">
            <a:extLst>
              <a:ext uri="{FF2B5EF4-FFF2-40B4-BE49-F238E27FC236}">
                <a16:creationId xmlns:a16="http://schemas.microsoft.com/office/drawing/2014/main" id="{60825905-8BEB-9F37-9E98-39DBD842C1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65" t="6038" b="11235"/>
          <a:stretch/>
        </p:blipFill>
        <p:spPr>
          <a:xfrm>
            <a:off x="766335" y="2912674"/>
            <a:ext cx="3665764" cy="12499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C0A2B2E-6696-1072-BCDC-480194BEBB68}"/>
              </a:ext>
            </a:extLst>
          </p:cNvPr>
          <p:cNvSpPr txBox="1"/>
          <p:nvPr/>
        </p:nvSpPr>
        <p:spPr>
          <a:xfrm>
            <a:off x="1413141" y="2191348"/>
            <a:ext cx="1962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0" i="0" dirty="0">
                <a:solidFill>
                  <a:srgbClr val="00FF00"/>
                </a:solidFill>
                <a:effectLst/>
                <a:latin typeface="Manrope"/>
              </a:rPr>
              <a:t>Performing Well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8D2346-CFA6-1268-8296-8AF846199D3D}"/>
              </a:ext>
            </a:extLst>
          </p:cNvPr>
          <p:cNvSpPr txBox="1"/>
          <p:nvPr/>
        </p:nvSpPr>
        <p:spPr>
          <a:xfrm>
            <a:off x="7415893" y="1974025"/>
            <a:ext cx="2193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DE" sz="1800" b="0" i="0" dirty="0">
                <a:solidFill>
                  <a:srgbClr val="FF0000"/>
                </a:solidFill>
                <a:effectLst/>
                <a:latin typeface="Manrope"/>
              </a:rPr>
              <a:t>Not </a:t>
            </a:r>
            <a:r>
              <a:rPr lang="en-GB" sz="1800" b="0" i="0" dirty="0">
                <a:solidFill>
                  <a:srgbClr val="FF0000"/>
                </a:solidFill>
                <a:effectLst/>
                <a:latin typeface="Manrope"/>
              </a:rPr>
              <a:t>Performing Well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15F723B-7491-B168-3617-E2BD8AC48797}"/>
              </a:ext>
            </a:extLst>
          </p:cNvPr>
          <p:cNvCxnSpPr>
            <a:cxnSpLocks/>
          </p:cNvCxnSpPr>
          <p:nvPr/>
        </p:nvCxnSpPr>
        <p:spPr>
          <a:xfrm>
            <a:off x="4678136" y="1869621"/>
            <a:ext cx="0" cy="3233058"/>
          </a:xfrm>
          <a:prstGeom prst="line">
            <a:avLst/>
          </a:prstGeom>
          <a:ln w="28575" cap="flat" cmpd="sng" algn="ctr">
            <a:solidFill>
              <a:schemeClr val="bg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9" name="Picture 38" descr="A close up of a number&#10;&#10;Description automatically generated">
            <a:extLst>
              <a:ext uri="{FF2B5EF4-FFF2-40B4-BE49-F238E27FC236}">
                <a16:creationId xmlns:a16="http://schemas.microsoft.com/office/drawing/2014/main" id="{E74ACC5A-7091-1EA5-744D-95CF68F6B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2464" y="3695178"/>
            <a:ext cx="3467007" cy="1286938"/>
          </a:xfrm>
          <a:prstGeom prst="rect">
            <a:avLst/>
          </a:prstGeom>
        </p:spPr>
      </p:pic>
      <p:pic>
        <p:nvPicPr>
          <p:cNvPr id="48" name="Picture 47" descr="A screen shot of a phone&#10;&#10;Description automatically generated">
            <a:extLst>
              <a:ext uri="{FF2B5EF4-FFF2-40B4-BE49-F238E27FC236}">
                <a16:creationId xmlns:a16="http://schemas.microsoft.com/office/drawing/2014/main" id="{905FF764-5693-4B03-2C57-99427B2C28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6212" y="3695178"/>
            <a:ext cx="3576686" cy="1286938"/>
          </a:xfrm>
          <a:prstGeom prst="rect">
            <a:avLst/>
          </a:prstGeom>
        </p:spPr>
      </p:pic>
      <p:pic>
        <p:nvPicPr>
          <p:cNvPr id="50" name="Picture 49" descr="A close up of a message&#10;&#10;Description automatically generated">
            <a:extLst>
              <a:ext uri="{FF2B5EF4-FFF2-40B4-BE49-F238E27FC236}">
                <a16:creationId xmlns:a16="http://schemas.microsoft.com/office/drawing/2014/main" id="{0C7BFB43-AC61-F847-7EFA-DB384857985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" r="-1"/>
          <a:stretch/>
        </p:blipFill>
        <p:spPr>
          <a:xfrm>
            <a:off x="8632464" y="2343356"/>
            <a:ext cx="3467007" cy="1286938"/>
          </a:xfrm>
          <a:prstGeom prst="rect">
            <a:avLst/>
          </a:prstGeom>
        </p:spPr>
      </p:pic>
      <p:pic>
        <p:nvPicPr>
          <p:cNvPr id="52" name="Picture 51" descr="A close up of a sign&#10;&#10;Description automatically generated">
            <a:extLst>
              <a:ext uri="{FF2B5EF4-FFF2-40B4-BE49-F238E27FC236}">
                <a16:creationId xmlns:a16="http://schemas.microsoft.com/office/drawing/2014/main" id="{D86E4F63-DD92-CC40-1D2B-A05FDBD843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6212" y="2343356"/>
            <a:ext cx="3576685" cy="1286938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6034038-6413-3B15-F0FE-6F8B8AF950A5}"/>
              </a:ext>
            </a:extLst>
          </p:cNvPr>
          <p:cNvCxnSpPr>
            <a:cxnSpLocks/>
          </p:cNvCxnSpPr>
          <p:nvPr/>
        </p:nvCxnSpPr>
        <p:spPr>
          <a:xfrm>
            <a:off x="4682514" y="5102679"/>
            <a:ext cx="7416957" cy="0"/>
          </a:xfrm>
          <a:prstGeom prst="line">
            <a:avLst/>
          </a:prstGeom>
          <a:ln w="28575" cap="flat" cmpd="sng" algn="ctr">
            <a:solidFill>
              <a:schemeClr val="bg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5DB640E-E140-F8CC-71F0-CF7DCB586D61}"/>
              </a:ext>
            </a:extLst>
          </p:cNvPr>
          <p:cNvCxnSpPr>
            <a:cxnSpLocks/>
          </p:cNvCxnSpPr>
          <p:nvPr/>
        </p:nvCxnSpPr>
        <p:spPr>
          <a:xfrm>
            <a:off x="766335" y="4432073"/>
            <a:ext cx="3911801" cy="0"/>
          </a:xfrm>
          <a:prstGeom prst="line">
            <a:avLst/>
          </a:prstGeom>
          <a:ln w="28575" cap="flat" cmpd="sng" algn="ctr">
            <a:solidFill>
              <a:schemeClr val="bg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42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5000">
              <a:srgbClr val="31B2C1"/>
            </a:gs>
            <a:gs pos="50000">
              <a:srgbClr val="40B9C8">
                <a:shade val="67500"/>
                <a:satMod val="115000"/>
              </a:srgbClr>
            </a:gs>
            <a:gs pos="100000">
              <a:srgbClr val="40B9C8">
                <a:shade val="100000"/>
                <a:satMod val="115000"/>
              </a:srgbClr>
            </a:gs>
          </a:gsLst>
          <a:lin ang="156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2B994F-4654-1359-F7E5-A816CBB03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DAF555-FCA8-1FE0-1427-9788EB5D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19" y="234680"/>
            <a:ext cx="6966946" cy="978729"/>
          </a:xfrm>
        </p:spPr>
        <p:txBody>
          <a:bodyPr/>
          <a:lstStyle/>
          <a:p>
            <a:r>
              <a:rPr lang="en-GB" dirty="0"/>
              <a:t>Underperforming</a:t>
            </a:r>
            <a:r>
              <a:rPr lang="en-DE" dirty="0"/>
              <a:t> Plans Post 5G Launch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847D1F-E02B-E389-C040-8E1594B2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0ED0DA-EE2C-9261-C0FB-7FD3E546A3C0}"/>
              </a:ext>
            </a:extLst>
          </p:cNvPr>
          <p:cNvSpPr txBox="1"/>
          <p:nvPr/>
        </p:nvSpPr>
        <p:spPr>
          <a:xfrm>
            <a:off x="858819" y="1299208"/>
            <a:ext cx="111797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DE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Manrope"/>
              </a:rPr>
              <a:t>4.    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Manrope"/>
              </a:rPr>
              <a:t>Is there any plan affected largely by the 5G launch? Should we continue or discontinue that plan?</a:t>
            </a:r>
            <a:endParaRPr lang="en-DE" sz="2000" b="0" i="0" dirty="0">
              <a:solidFill>
                <a:schemeClr val="bg1">
                  <a:lumMod val="85000"/>
                </a:schemeClr>
              </a:solidFill>
              <a:effectLst/>
              <a:latin typeface="Manrope"/>
            </a:endParaRPr>
          </a:p>
          <a:p>
            <a:pPr algn="just"/>
            <a:endParaRPr lang="en-GB" sz="2000" b="0" i="0" dirty="0">
              <a:solidFill>
                <a:schemeClr val="bg1">
                  <a:lumMod val="85000"/>
                </a:schemeClr>
              </a:solidFill>
              <a:effectLst/>
              <a:latin typeface="Manrope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AA79A33-8D43-48C2-6D69-9FFFD8A4656F}"/>
              </a:ext>
            </a:extLst>
          </p:cNvPr>
          <p:cNvSpPr txBox="1"/>
          <p:nvPr/>
        </p:nvSpPr>
        <p:spPr>
          <a:xfrm>
            <a:off x="378278" y="3634735"/>
            <a:ext cx="11179718" cy="2591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DE" u="sng" dirty="0">
                <a:solidFill>
                  <a:schemeClr val="bg1"/>
                </a:solidFill>
              </a:rPr>
              <a:t>INSIGHTS</a:t>
            </a:r>
            <a:endParaRPr lang="en-DE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introduction of 5G has resulted in a significant revenue </a:t>
            </a:r>
            <a:r>
              <a:rPr lang="en-GB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decline</a:t>
            </a: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of </a:t>
            </a:r>
            <a:r>
              <a:rPr lang="en-GB" sz="1400" b="1" dirty="0">
                <a:solidFill>
                  <a:schemeClr val="bg1"/>
                </a:solidFill>
              </a:rPr>
              <a:t>73.28%</a:t>
            </a: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for Plan P7, making it the most </a:t>
            </a:r>
            <a:r>
              <a:rPr lang="en-GB" sz="1400" b="1" dirty="0">
                <a:solidFill>
                  <a:schemeClr val="bg1"/>
                </a:solidFill>
              </a:rPr>
              <a:t>unfavourably</a:t>
            </a: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impacted plan.</a:t>
            </a:r>
            <a:endParaRPr lang="en-DE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Revenue for Plan P7 decreased from </a:t>
            </a:r>
            <a:r>
              <a:rPr lang="en-GB" sz="1400" b="1" dirty="0">
                <a:solidFill>
                  <a:schemeClr val="bg1"/>
                </a:solidFill>
              </a:rPr>
              <a:t>582.4 million to 155.6 million</a:t>
            </a: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indicating a substantial shift in customer preferences towards 5G plans.</a:t>
            </a:r>
            <a:endParaRPr lang="en-DE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decline suggests that </a:t>
            </a:r>
            <a:r>
              <a:rPr lang="en-GB" sz="1400" b="1" dirty="0">
                <a:solidFill>
                  <a:schemeClr val="bg1"/>
                </a:solidFill>
              </a:rPr>
              <a:t>Plan P7 is no longer aligned with market </a:t>
            </a: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demands in the evolving 5G landscape.</a:t>
            </a:r>
            <a:endParaRPr lang="en-DE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It is recommended that </a:t>
            </a:r>
            <a:r>
              <a:rPr lang="en-GB" sz="1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WaveCon</a:t>
            </a: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consider </a:t>
            </a:r>
            <a:r>
              <a:rPr lang="en-GB" sz="1400" b="1" dirty="0">
                <a:solidFill>
                  <a:schemeClr val="bg1"/>
                </a:solidFill>
              </a:rPr>
              <a:t>discontinuing</a:t>
            </a: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Plan P7 to </a:t>
            </a:r>
            <a:r>
              <a:rPr lang="en-GB" sz="1400" b="1" dirty="0">
                <a:solidFill>
                  <a:schemeClr val="bg1"/>
                </a:solidFill>
              </a:rPr>
              <a:t>optimize profitability </a:t>
            </a: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and allocate resources toward more competitive and future-focused offerings.</a:t>
            </a:r>
            <a:endParaRPr lang="en-DE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9" name="Picture 38" descr="A close up of a number&#10;&#10;Description automatically generated">
            <a:extLst>
              <a:ext uri="{FF2B5EF4-FFF2-40B4-BE49-F238E27FC236}">
                <a16:creationId xmlns:a16="http://schemas.microsoft.com/office/drawing/2014/main" id="{AF2CDC93-1AFE-3851-E778-A0729B76C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76" y="2092893"/>
            <a:ext cx="7720600" cy="1466736"/>
          </a:xfrm>
          <a:prstGeom prst="rect">
            <a:avLst/>
          </a:prstGeom>
        </p:spPr>
      </p:pic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87839887-6B10-5B1D-0E75-3BEB907C91BD}"/>
              </a:ext>
            </a:extLst>
          </p:cNvPr>
          <p:cNvSpPr/>
          <p:nvPr/>
        </p:nvSpPr>
        <p:spPr>
          <a:xfrm rot="600000">
            <a:off x="8401772" y="1726014"/>
            <a:ext cx="1534246" cy="535094"/>
          </a:xfrm>
          <a:custGeom>
            <a:avLst/>
            <a:gdLst>
              <a:gd name="connsiteX0" fmla="*/ 936660 w 1167493"/>
              <a:gd name="connsiteY0" fmla="*/ 885825 h 885825"/>
              <a:gd name="connsiteX1" fmla="*/ 672502 w 1167493"/>
              <a:gd name="connsiteY1" fmla="*/ 546111 h 885825"/>
              <a:gd name="connsiteX2" fmla="*/ 838391 w 1167493"/>
              <a:gd name="connsiteY2" fmla="*/ 546111 h 885825"/>
              <a:gd name="connsiteX3" fmla="*/ 435858 w 1167493"/>
              <a:gd name="connsiteY3" fmla="*/ 0 h 885825"/>
              <a:gd name="connsiteX4" fmla="*/ 565747 w 1167493"/>
              <a:gd name="connsiteY4" fmla="*/ 0 h 885825"/>
              <a:gd name="connsiteX5" fmla="*/ 968280 w 1167493"/>
              <a:gd name="connsiteY5" fmla="*/ 546111 h 885825"/>
              <a:gd name="connsiteX6" fmla="*/ 1134168 w 1167493"/>
              <a:gd name="connsiteY6" fmla="*/ 546111 h 885825"/>
              <a:gd name="connsiteX7" fmla="*/ 936660 w 1167493"/>
              <a:gd name="connsiteY7" fmla="*/ 885825 h 885825"/>
              <a:gd name="connsiteX0" fmla="*/ 500802 w 1167493"/>
              <a:gd name="connsiteY0" fmla="*/ 9889 h 885825"/>
              <a:gd name="connsiteX1" fmla="*/ 129888 w 1167493"/>
              <a:gd name="connsiteY1" fmla="*/ 885825 h 885825"/>
              <a:gd name="connsiteX2" fmla="*/ 0 w 1167493"/>
              <a:gd name="connsiteY2" fmla="*/ 885825 h 885825"/>
              <a:gd name="connsiteX3" fmla="*/ 50725 w 1167493"/>
              <a:gd name="connsiteY3" fmla="*/ 471080 h 885825"/>
              <a:gd name="connsiteX4" fmla="*/ 500803 w 1167493"/>
              <a:gd name="connsiteY4" fmla="*/ 9889 h 885825"/>
              <a:gd name="connsiteX5" fmla="*/ 500802 w 1167493"/>
              <a:gd name="connsiteY5" fmla="*/ 9889 h 885825"/>
              <a:gd name="connsiteX0" fmla="*/ 500802 w 1167493"/>
              <a:gd name="connsiteY0" fmla="*/ 9889 h 885825"/>
              <a:gd name="connsiteX1" fmla="*/ 129888 w 1167493"/>
              <a:gd name="connsiteY1" fmla="*/ 885825 h 885825"/>
              <a:gd name="connsiteX2" fmla="*/ 0 w 1167493"/>
              <a:gd name="connsiteY2" fmla="*/ 885825 h 885825"/>
              <a:gd name="connsiteX3" fmla="*/ 435858 w 1167493"/>
              <a:gd name="connsiteY3" fmla="*/ 0 h 885825"/>
              <a:gd name="connsiteX4" fmla="*/ 565747 w 1167493"/>
              <a:gd name="connsiteY4" fmla="*/ 0 h 885825"/>
              <a:gd name="connsiteX5" fmla="*/ 968280 w 1167493"/>
              <a:gd name="connsiteY5" fmla="*/ 546111 h 885825"/>
              <a:gd name="connsiteX6" fmla="*/ 1134168 w 1167493"/>
              <a:gd name="connsiteY6" fmla="*/ 546111 h 885825"/>
              <a:gd name="connsiteX7" fmla="*/ 936660 w 1167493"/>
              <a:gd name="connsiteY7" fmla="*/ 885825 h 885825"/>
              <a:gd name="connsiteX8" fmla="*/ 672502 w 1167493"/>
              <a:gd name="connsiteY8" fmla="*/ 546111 h 885825"/>
              <a:gd name="connsiteX9" fmla="*/ 838391 w 1167493"/>
              <a:gd name="connsiteY9" fmla="*/ 546111 h 885825"/>
              <a:gd name="connsiteX10" fmla="*/ 435858 w 1167493"/>
              <a:gd name="connsiteY10" fmla="*/ 0 h 885825"/>
              <a:gd name="connsiteX0" fmla="*/ 942655 w 1140163"/>
              <a:gd name="connsiteY0" fmla="*/ 885863 h 885863"/>
              <a:gd name="connsiteX1" fmla="*/ 678497 w 1140163"/>
              <a:gd name="connsiteY1" fmla="*/ 546149 h 885863"/>
              <a:gd name="connsiteX2" fmla="*/ 844386 w 1140163"/>
              <a:gd name="connsiteY2" fmla="*/ 546149 h 885863"/>
              <a:gd name="connsiteX3" fmla="*/ 441853 w 1140163"/>
              <a:gd name="connsiteY3" fmla="*/ 38 h 885863"/>
              <a:gd name="connsiteX4" fmla="*/ 571742 w 1140163"/>
              <a:gd name="connsiteY4" fmla="*/ 38 h 885863"/>
              <a:gd name="connsiteX5" fmla="*/ 974275 w 1140163"/>
              <a:gd name="connsiteY5" fmla="*/ 546149 h 885863"/>
              <a:gd name="connsiteX6" fmla="*/ 1140163 w 1140163"/>
              <a:gd name="connsiteY6" fmla="*/ 546149 h 885863"/>
              <a:gd name="connsiteX7" fmla="*/ 942655 w 1140163"/>
              <a:gd name="connsiteY7" fmla="*/ 885863 h 885863"/>
              <a:gd name="connsiteX0" fmla="*/ 506797 w 1140163"/>
              <a:gd name="connsiteY0" fmla="*/ 9927 h 885863"/>
              <a:gd name="connsiteX1" fmla="*/ 135883 w 1140163"/>
              <a:gd name="connsiteY1" fmla="*/ 885863 h 885863"/>
              <a:gd name="connsiteX2" fmla="*/ 5995 w 1140163"/>
              <a:gd name="connsiteY2" fmla="*/ 885863 h 885863"/>
              <a:gd name="connsiteX3" fmla="*/ 56720 w 1140163"/>
              <a:gd name="connsiteY3" fmla="*/ 471118 h 885863"/>
              <a:gd name="connsiteX4" fmla="*/ 506798 w 1140163"/>
              <a:gd name="connsiteY4" fmla="*/ 9927 h 885863"/>
              <a:gd name="connsiteX5" fmla="*/ 506797 w 1140163"/>
              <a:gd name="connsiteY5" fmla="*/ 9927 h 885863"/>
              <a:gd name="connsiteX0" fmla="*/ 506797 w 1140163"/>
              <a:gd name="connsiteY0" fmla="*/ 9927 h 885863"/>
              <a:gd name="connsiteX1" fmla="*/ 13419 w 1140163"/>
              <a:gd name="connsiteY1" fmla="*/ 869535 h 885863"/>
              <a:gd name="connsiteX2" fmla="*/ 5995 w 1140163"/>
              <a:gd name="connsiteY2" fmla="*/ 885863 h 885863"/>
              <a:gd name="connsiteX3" fmla="*/ 441853 w 1140163"/>
              <a:gd name="connsiteY3" fmla="*/ 38 h 885863"/>
              <a:gd name="connsiteX4" fmla="*/ 571742 w 1140163"/>
              <a:gd name="connsiteY4" fmla="*/ 38 h 885863"/>
              <a:gd name="connsiteX5" fmla="*/ 974275 w 1140163"/>
              <a:gd name="connsiteY5" fmla="*/ 546149 h 885863"/>
              <a:gd name="connsiteX6" fmla="*/ 1140163 w 1140163"/>
              <a:gd name="connsiteY6" fmla="*/ 546149 h 885863"/>
              <a:gd name="connsiteX7" fmla="*/ 942655 w 1140163"/>
              <a:gd name="connsiteY7" fmla="*/ 885863 h 885863"/>
              <a:gd name="connsiteX8" fmla="*/ 678497 w 1140163"/>
              <a:gd name="connsiteY8" fmla="*/ 546149 h 885863"/>
              <a:gd name="connsiteX9" fmla="*/ 844386 w 1140163"/>
              <a:gd name="connsiteY9" fmla="*/ 546149 h 885863"/>
              <a:gd name="connsiteX10" fmla="*/ 441853 w 1140163"/>
              <a:gd name="connsiteY10" fmla="*/ 38 h 885863"/>
              <a:gd name="connsiteX0" fmla="*/ 942655 w 1140163"/>
              <a:gd name="connsiteY0" fmla="*/ 885863 h 885863"/>
              <a:gd name="connsiteX1" fmla="*/ 678497 w 1140163"/>
              <a:gd name="connsiteY1" fmla="*/ 546149 h 885863"/>
              <a:gd name="connsiteX2" fmla="*/ 844386 w 1140163"/>
              <a:gd name="connsiteY2" fmla="*/ 546149 h 885863"/>
              <a:gd name="connsiteX3" fmla="*/ 441853 w 1140163"/>
              <a:gd name="connsiteY3" fmla="*/ 38 h 885863"/>
              <a:gd name="connsiteX4" fmla="*/ 571742 w 1140163"/>
              <a:gd name="connsiteY4" fmla="*/ 38 h 885863"/>
              <a:gd name="connsiteX5" fmla="*/ 974275 w 1140163"/>
              <a:gd name="connsiteY5" fmla="*/ 546149 h 885863"/>
              <a:gd name="connsiteX6" fmla="*/ 1140163 w 1140163"/>
              <a:gd name="connsiteY6" fmla="*/ 546149 h 885863"/>
              <a:gd name="connsiteX7" fmla="*/ 942655 w 1140163"/>
              <a:gd name="connsiteY7" fmla="*/ 885863 h 885863"/>
              <a:gd name="connsiteX0" fmla="*/ 506797 w 1140163"/>
              <a:gd name="connsiteY0" fmla="*/ 9927 h 885863"/>
              <a:gd name="connsiteX1" fmla="*/ 29747 w 1140163"/>
              <a:gd name="connsiteY1" fmla="*/ 836877 h 885863"/>
              <a:gd name="connsiteX2" fmla="*/ 5995 w 1140163"/>
              <a:gd name="connsiteY2" fmla="*/ 885863 h 885863"/>
              <a:gd name="connsiteX3" fmla="*/ 56720 w 1140163"/>
              <a:gd name="connsiteY3" fmla="*/ 471118 h 885863"/>
              <a:gd name="connsiteX4" fmla="*/ 506798 w 1140163"/>
              <a:gd name="connsiteY4" fmla="*/ 9927 h 885863"/>
              <a:gd name="connsiteX5" fmla="*/ 506797 w 1140163"/>
              <a:gd name="connsiteY5" fmla="*/ 9927 h 885863"/>
              <a:gd name="connsiteX0" fmla="*/ 506797 w 1140163"/>
              <a:gd name="connsiteY0" fmla="*/ 9927 h 885863"/>
              <a:gd name="connsiteX1" fmla="*/ 13419 w 1140163"/>
              <a:gd name="connsiteY1" fmla="*/ 869535 h 885863"/>
              <a:gd name="connsiteX2" fmla="*/ 5995 w 1140163"/>
              <a:gd name="connsiteY2" fmla="*/ 885863 h 885863"/>
              <a:gd name="connsiteX3" fmla="*/ 441853 w 1140163"/>
              <a:gd name="connsiteY3" fmla="*/ 38 h 885863"/>
              <a:gd name="connsiteX4" fmla="*/ 571742 w 1140163"/>
              <a:gd name="connsiteY4" fmla="*/ 38 h 885863"/>
              <a:gd name="connsiteX5" fmla="*/ 974275 w 1140163"/>
              <a:gd name="connsiteY5" fmla="*/ 546149 h 885863"/>
              <a:gd name="connsiteX6" fmla="*/ 1140163 w 1140163"/>
              <a:gd name="connsiteY6" fmla="*/ 546149 h 885863"/>
              <a:gd name="connsiteX7" fmla="*/ 942655 w 1140163"/>
              <a:gd name="connsiteY7" fmla="*/ 885863 h 885863"/>
              <a:gd name="connsiteX8" fmla="*/ 678497 w 1140163"/>
              <a:gd name="connsiteY8" fmla="*/ 546149 h 885863"/>
              <a:gd name="connsiteX9" fmla="*/ 844386 w 1140163"/>
              <a:gd name="connsiteY9" fmla="*/ 546149 h 885863"/>
              <a:gd name="connsiteX10" fmla="*/ 441853 w 1140163"/>
              <a:gd name="connsiteY10" fmla="*/ 38 h 885863"/>
              <a:gd name="connsiteX0" fmla="*/ 942655 w 1140163"/>
              <a:gd name="connsiteY0" fmla="*/ 885863 h 885863"/>
              <a:gd name="connsiteX1" fmla="*/ 678497 w 1140163"/>
              <a:gd name="connsiteY1" fmla="*/ 546149 h 885863"/>
              <a:gd name="connsiteX2" fmla="*/ 844386 w 1140163"/>
              <a:gd name="connsiteY2" fmla="*/ 546149 h 885863"/>
              <a:gd name="connsiteX3" fmla="*/ 441853 w 1140163"/>
              <a:gd name="connsiteY3" fmla="*/ 38 h 885863"/>
              <a:gd name="connsiteX4" fmla="*/ 571742 w 1140163"/>
              <a:gd name="connsiteY4" fmla="*/ 38 h 885863"/>
              <a:gd name="connsiteX5" fmla="*/ 974275 w 1140163"/>
              <a:gd name="connsiteY5" fmla="*/ 546149 h 885863"/>
              <a:gd name="connsiteX6" fmla="*/ 1140163 w 1140163"/>
              <a:gd name="connsiteY6" fmla="*/ 546149 h 885863"/>
              <a:gd name="connsiteX7" fmla="*/ 942655 w 1140163"/>
              <a:gd name="connsiteY7" fmla="*/ 885863 h 885863"/>
              <a:gd name="connsiteX0" fmla="*/ 506797 w 1140163"/>
              <a:gd name="connsiteY0" fmla="*/ 9927 h 885863"/>
              <a:gd name="connsiteX1" fmla="*/ 29747 w 1140163"/>
              <a:gd name="connsiteY1" fmla="*/ 836877 h 885863"/>
              <a:gd name="connsiteX2" fmla="*/ 5995 w 1140163"/>
              <a:gd name="connsiteY2" fmla="*/ 885863 h 885863"/>
              <a:gd name="connsiteX3" fmla="*/ 56720 w 1140163"/>
              <a:gd name="connsiteY3" fmla="*/ 471118 h 885863"/>
              <a:gd name="connsiteX4" fmla="*/ 506798 w 1140163"/>
              <a:gd name="connsiteY4" fmla="*/ 9927 h 885863"/>
              <a:gd name="connsiteX5" fmla="*/ 506797 w 1140163"/>
              <a:gd name="connsiteY5" fmla="*/ 9927 h 885863"/>
              <a:gd name="connsiteX0" fmla="*/ 506797 w 1140163"/>
              <a:gd name="connsiteY0" fmla="*/ 9927 h 885863"/>
              <a:gd name="connsiteX1" fmla="*/ 13419 w 1140163"/>
              <a:gd name="connsiteY1" fmla="*/ 869535 h 885863"/>
              <a:gd name="connsiteX2" fmla="*/ 5995 w 1140163"/>
              <a:gd name="connsiteY2" fmla="*/ 885863 h 885863"/>
              <a:gd name="connsiteX3" fmla="*/ 441853 w 1140163"/>
              <a:gd name="connsiteY3" fmla="*/ 38 h 885863"/>
              <a:gd name="connsiteX4" fmla="*/ 571742 w 1140163"/>
              <a:gd name="connsiteY4" fmla="*/ 38 h 885863"/>
              <a:gd name="connsiteX5" fmla="*/ 974275 w 1140163"/>
              <a:gd name="connsiteY5" fmla="*/ 546149 h 885863"/>
              <a:gd name="connsiteX6" fmla="*/ 1140163 w 1140163"/>
              <a:gd name="connsiteY6" fmla="*/ 546149 h 885863"/>
              <a:gd name="connsiteX7" fmla="*/ 942655 w 1140163"/>
              <a:gd name="connsiteY7" fmla="*/ 885863 h 885863"/>
              <a:gd name="connsiteX8" fmla="*/ 598532 w 1140163"/>
              <a:gd name="connsiteY8" fmla="*/ 691298 h 885863"/>
              <a:gd name="connsiteX9" fmla="*/ 844386 w 1140163"/>
              <a:gd name="connsiteY9" fmla="*/ 546149 h 885863"/>
              <a:gd name="connsiteX10" fmla="*/ 441853 w 1140163"/>
              <a:gd name="connsiteY10" fmla="*/ 38 h 885863"/>
              <a:gd name="connsiteX0" fmla="*/ 942655 w 1140163"/>
              <a:gd name="connsiteY0" fmla="*/ 885863 h 885863"/>
              <a:gd name="connsiteX1" fmla="*/ 589044 w 1140163"/>
              <a:gd name="connsiteY1" fmla="*/ 714340 h 885863"/>
              <a:gd name="connsiteX2" fmla="*/ 844386 w 1140163"/>
              <a:gd name="connsiteY2" fmla="*/ 546149 h 885863"/>
              <a:gd name="connsiteX3" fmla="*/ 441853 w 1140163"/>
              <a:gd name="connsiteY3" fmla="*/ 38 h 885863"/>
              <a:gd name="connsiteX4" fmla="*/ 571742 w 1140163"/>
              <a:gd name="connsiteY4" fmla="*/ 38 h 885863"/>
              <a:gd name="connsiteX5" fmla="*/ 974275 w 1140163"/>
              <a:gd name="connsiteY5" fmla="*/ 546149 h 885863"/>
              <a:gd name="connsiteX6" fmla="*/ 1140163 w 1140163"/>
              <a:gd name="connsiteY6" fmla="*/ 546149 h 885863"/>
              <a:gd name="connsiteX7" fmla="*/ 942655 w 1140163"/>
              <a:gd name="connsiteY7" fmla="*/ 885863 h 885863"/>
              <a:gd name="connsiteX0" fmla="*/ 506797 w 1140163"/>
              <a:gd name="connsiteY0" fmla="*/ 9927 h 885863"/>
              <a:gd name="connsiteX1" fmla="*/ 29747 w 1140163"/>
              <a:gd name="connsiteY1" fmla="*/ 836877 h 885863"/>
              <a:gd name="connsiteX2" fmla="*/ 5995 w 1140163"/>
              <a:gd name="connsiteY2" fmla="*/ 885863 h 885863"/>
              <a:gd name="connsiteX3" fmla="*/ 56720 w 1140163"/>
              <a:gd name="connsiteY3" fmla="*/ 471118 h 885863"/>
              <a:gd name="connsiteX4" fmla="*/ 506798 w 1140163"/>
              <a:gd name="connsiteY4" fmla="*/ 9927 h 885863"/>
              <a:gd name="connsiteX5" fmla="*/ 506797 w 1140163"/>
              <a:gd name="connsiteY5" fmla="*/ 9927 h 885863"/>
              <a:gd name="connsiteX0" fmla="*/ 506797 w 1140163"/>
              <a:gd name="connsiteY0" fmla="*/ 9927 h 885863"/>
              <a:gd name="connsiteX1" fmla="*/ 13419 w 1140163"/>
              <a:gd name="connsiteY1" fmla="*/ 869535 h 885863"/>
              <a:gd name="connsiteX2" fmla="*/ 5995 w 1140163"/>
              <a:gd name="connsiteY2" fmla="*/ 885863 h 885863"/>
              <a:gd name="connsiteX3" fmla="*/ 441853 w 1140163"/>
              <a:gd name="connsiteY3" fmla="*/ 38 h 885863"/>
              <a:gd name="connsiteX4" fmla="*/ 571742 w 1140163"/>
              <a:gd name="connsiteY4" fmla="*/ 38 h 885863"/>
              <a:gd name="connsiteX5" fmla="*/ 974275 w 1140163"/>
              <a:gd name="connsiteY5" fmla="*/ 546149 h 885863"/>
              <a:gd name="connsiteX6" fmla="*/ 1140163 w 1140163"/>
              <a:gd name="connsiteY6" fmla="*/ 546149 h 885863"/>
              <a:gd name="connsiteX7" fmla="*/ 942655 w 1140163"/>
              <a:gd name="connsiteY7" fmla="*/ 885863 h 885863"/>
              <a:gd name="connsiteX8" fmla="*/ 598532 w 1140163"/>
              <a:gd name="connsiteY8" fmla="*/ 691298 h 885863"/>
              <a:gd name="connsiteX9" fmla="*/ 844386 w 1140163"/>
              <a:gd name="connsiteY9" fmla="*/ 546149 h 885863"/>
              <a:gd name="connsiteX10" fmla="*/ 441853 w 1140163"/>
              <a:gd name="connsiteY10" fmla="*/ 38 h 885863"/>
              <a:gd name="connsiteX0" fmla="*/ 942655 w 1140163"/>
              <a:gd name="connsiteY0" fmla="*/ 885863 h 885863"/>
              <a:gd name="connsiteX1" fmla="*/ 589044 w 1140163"/>
              <a:gd name="connsiteY1" fmla="*/ 714340 h 885863"/>
              <a:gd name="connsiteX2" fmla="*/ 844386 w 1140163"/>
              <a:gd name="connsiteY2" fmla="*/ 546149 h 885863"/>
              <a:gd name="connsiteX3" fmla="*/ 441853 w 1140163"/>
              <a:gd name="connsiteY3" fmla="*/ 38 h 885863"/>
              <a:gd name="connsiteX4" fmla="*/ 571742 w 1140163"/>
              <a:gd name="connsiteY4" fmla="*/ 38 h 885863"/>
              <a:gd name="connsiteX5" fmla="*/ 974275 w 1140163"/>
              <a:gd name="connsiteY5" fmla="*/ 546149 h 885863"/>
              <a:gd name="connsiteX6" fmla="*/ 1140163 w 1140163"/>
              <a:gd name="connsiteY6" fmla="*/ 546149 h 885863"/>
              <a:gd name="connsiteX7" fmla="*/ 942655 w 1140163"/>
              <a:gd name="connsiteY7" fmla="*/ 885863 h 885863"/>
              <a:gd name="connsiteX0" fmla="*/ 506797 w 1140163"/>
              <a:gd name="connsiteY0" fmla="*/ 9927 h 885863"/>
              <a:gd name="connsiteX1" fmla="*/ 29747 w 1140163"/>
              <a:gd name="connsiteY1" fmla="*/ 836877 h 885863"/>
              <a:gd name="connsiteX2" fmla="*/ 5995 w 1140163"/>
              <a:gd name="connsiteY2" fmla="*/ 885863 h 885863"/>
              <a:gd name="connsiteX3" fmla="*/ 56720 w 1140163"/>
              <a:gd name="connsiteY3" fmla="*/ 471118 h 885863"/>
              <a:gd name="connsiteX4" fmla="*/ 506798 w 1140163"/>
              <a:gd name="connsiteY4" fmla="*/ 9927 h 885863"/>
              <a:gd name="connsiteX5" fmla="*/ 506797 w 1140163"/>
              <a:gd name="connsiteY5" fmla="*/ 9927 h 885863"/>
              <a:gd name="connsiteX0" fmla="*/ 506797 w 1140163"/>
              <a:gd name="connsiteY0" fmla="*/ 9927 h 885863"/>
              <a:gd name="connsiteX1" fmla="*/ 13419 w 1140163"/>
              <a:gd name="connsiteY1" fmla="*/ 869535 h 885863"/>
              <a:gd name="connsiteX2" fmla="*/ 5995 w 1140163"/>
              <a:gd name="connsiteY2" fmla="*/ 885863 h 885863"/>
              <a:gd name="connsiteX3" fmla="*/ 441853 w 1140163"/>
              <a:gd name="connsiteY3" fmla="*/ 38 h 885863"/>
              <a:gd name="connsiteX4" fmla="*/ 571742 w 1140163"/>
              <a:gd name="connsiteY4" fmla="*/ 38 h 885863"/>
              <a:gd name="connsiteX5" fmla="*/ 974275 w 1140163"/>
              <a:gd name="connsiteY5" fmla="*/ 546149 h 885863"/>
              <a:gd name="connsiteX6" fmla="*/ 1140163 w 1140163"/>
              <a:gd name="connsiteY6" fmla="*/ 546149 h 885863"/>
              <a:gd name="connsiteX7" fmla="*/ 942655 w 1140163"/>
              <a:gd name="connsiteY7" fmla="*/ 885863 h 885863"/>
              <a:gd name="connsiteX8" fmla="*/ 716769 w 1140163"/>
              <a:gd name="connsiteY8" fmla="*/ 686141 h 885863"/>
              <a:gd name="connsiteX9" fmla="*/ 844386 w 1140163"/>
              <a:gd name="connsiteY9" fmla="*/ 546149 h 885863"/>
              <a:gd name="connsiteX10" fmla="*/ 441853 w 1140163"/>
              <a:gd name="connsiteY10" fmla="*/ 38 h 885863"/>
              <a:gd name="connsiteX0" fmla="*/ 942655 w 1140163"/>
              <a:gd name="connsiteY0" fmla="*/ 885863 h 885863"/>
              <a:gd name="connsiteX1" fmla="*/ 681196 w 1140163"/>
              <a:gd name="connsiteY1" fmla="*/ 686709 h 885863"/>
              <a:gd name="connsiteX2" fmla="*/ 844386 w 1140163"/>
              <a:gd name="connsiteY2" fmla="*/ 546149 h 885863"/>
              <a:gd name="connsiteX3" fmla="*/ 441853 w 1140163"/>
              <a:gd name="connsiteY3" fmla="*/ 38 h 885863"/>
              <a:gd name="connsiteX4" fmla="*/ 571742 w 1140163"/>
              <a:gd name="connsiteY4" fmla="*/ 38 h 885863"/>
              <a:gd name="connsiteX5" fmla="*/ 974275 w 1140163"/>
              <a:gd name="connsiteY5" fmla="*/ 546149 h 885863"/>
              <a:gd name="connsiteX6" fmla="*/ 1140163 w 1140163"/>
              <a:gd name="connsiteY6" fmla="*/ 546149 h 885863"/>
              <a:gd name="connsiteX7" fmla="*/ 942655 w 1140163"/>
              <a:gd name="connsiteY7" fmla="*/ 885863 h 885863"/>
              <a:gd name="connsiteX0" fmla="*/ 506797 w 1140163"/>
              <a:gd name="connsiteY0" fmla="*/ 9927 h 885863"/>
              <a:gd name="connsiteX1" fmla="*/ 29747 w 1140163"/>
              <a:gd name="connsiteY1" fmla="*/ 836877 h 885863"/>
              <a:gd name="connsiteX2" fmla="*/ 5995 w 1140163"/>
              <a:gd name="connsiteY2" fmla="*/ 885863 h 885863"/>
              <a:gd name="connsiteX3" fmla="*/ 56720 w 1140163"/>
              <a:gd name="connsiteY3" fmla="*/ 471118 h 885863"/>
              <a:gd name="connsiteX4" fmla="*/ 506798 w 1140163"/>
              <a:gd name="connsiteY4" fmla="*/ 9927 h 885863"/>
              <a:gd name="connsiteX5" fmla="*/ 506797 w 1140163"/>
              <a:gd name="connsiteY5" fmla="*/ 9927 h 885863"/>
              <a:gd name="connsiteX0" fmla="*/ 506797 w 1140163"/>
              <a:gd name="connsiteY0" fmla="*/ 9927 h 885863"/>
              <a:gd name="connsiteX1" fmla="*/ 13419 w 1140163"/>
              <a:gd name="connsiteY1" fmla="*/ 869535 h 885863"/>
              <a:gd name="connsiteX2" fmla="*/ 5995 w 1140163"/>
              <a:gd name="connsiteY2" fmla="*/ 885863 h 885863"/>
              <a:gd name="connsiteX3" fmla="*/ 441853 w 1140163"/>
              <a:gd name="connsiteY3" fmla="*/ 38 h 885863"/>
              <a:gd name="connsiteX4" fmla="*/ 571742 w 1140163"/>
              <a:gd name="connsiteY4" fmla="*/ 38 h 885863"/>
              <a:gd name="connsiteX5" fmla="*/ 974275 w 1140163"/>
              <a:gd name="connsiteY5" fmla="*/ 546149 h 885863"/>
              <a:gd name="connsiteX6" fmla="*/ 1140163 w 1140163"/>
              <a:gd name="connsiteY6" fmla="*/ 546149 h 885863"/>
              <a:gd name="connsiteX7" fmla="*/ 942655 w 1140163"/>
              <a:gd name="connsiteY7" fmla="*/ 885863 h 885863"/>
              <a:gd name="connsiteX8" fmla="*/ 716769 w 1140163"/>
              <a:gd name="connsiteY8" fmla="*/ 686141 h 885863"/>
              <a:gd name="connsiteX9" fmla="*/ 844386 w 1140163"/>
              <a:gd name="connsiteY9" fmla="*/ 546149 h 885863"/>
              <a:gd name="connsiteX10" fmla="*/ 441853 w 1140163"/>
              <a:gd name="connsiteY10" fmla="*/ 38 h 885863"/>
              <a:gd name="connsiteX0" fmla="*/ 942655 w 1140163"/>
              <a:gd name="connsiteY0" fmla="*/ 885863 h 885863"/>
              <a:gd name="connsiteX1" fmla="*/ 681196 w 1140163"/>
              <a:gd name="connsiteY1" fmla="*/ 686709 h 885863"/>
              <a:gd name="connsiteX2" fmla="*/ 844386 w 1140163"/>
              <a:gd name="connsiteY2" fmla="*/ 546149 h 885863"/>
              <a:gd name="connsiteX3" fmla="*/ 441853 w 1140163"/>
              <a:gd name="connsiteY3" fmla="*/ 38 h 885863"/>
              <a:gd name="connsiteX4" fmla="*/ 571742 w 1140163"/>
              <a:gd name="connsiteY4" fmla="*/ 38 h 885863"/>
              <a:gd name="connsiteX5" fmla="*/ 974275 w 1140163"/>
              <a:gd name="connsiteY5" fmla="*/ 546149 h 885863"/>
              <a:gd name="connsiteX6" fmla="*/ 1140163 w 1140163"/>
              <a:gd name="connsiteY6" fmla="*/ 546149 h 885863"/>
              <a:gd name="connsiteX7" fmla="*/ 942655 w 1140163"/>
              <a:gd name="connsiteY7" fmla="*/ 885863 h 885863"/>
              <a:gd name="connsiteX0" fmla="*/ 506797 w 1140163"/>
              <a:gd name="connsiteY0" fmla="*/ 9927 h 885863"/>
              <a:gd name="connsiteX1" fmla="*/ 29747 w 1140163"/>
              <a:gd name="connsiteY1" fmla="*/ 836877 h 885863"/>
              <a:gd name="connsiteX2" fmla="*/ 5995 w 1140163"/>
              <a:gd name="connsiteY2" fmla="*/ 885863 h 885863"/>
              <a:gd name="connsiteX3" fmla="*/ 56720 w 1140163"/>
              <a:gd name="connsiteY3" fmla="*/ 471118 h 885863"/>
              <a:gd name="connsiteX4" fmla="*/ 506798 w 1140163"/>
              <a:gd name="connsiteY4" fmla="*/ 9927 h 885863"/>
              <a:gd name="connsiteX5" fmla="*/ 506797 w 1140163"/>
              <a:gd name="connsiteY5" fmla="*/ 9927 h 885863"/>
              <a:gd name="connsiteX0" fmla="*/ 506797 w 1140163"/>
              <a:gd name="connsiteY0" fmla="*/ 9927 h 885863"/>
              <a:gd name="connsiteX1" fmla="*/ 13419 w 1140163"/>
              <a:gd name="connsiteY1" fmla="*/ 869535 h 885863"/>
              <a:gd name="connsiteX2" fmla="*/ 5995 w 1140163"/>
              <a:gd name="connsiteY2" fmla="*/ 885863 h 885863"/>
              <a:gd name="connsiteX3" fmla="*/ 441853 w 1140163"/>
              <a:gd name="connsiteY3" fmla="*/ 38 h 885863"/>
              <a:gd name="connsiteX4" fmla="*/ 571742 w 1140163"/>
              <a:gd name="connsiteY4" fmla="*/ 38 h 885863"/>
              <a:gd name="connsiteX5" fmla="*/ 974275 w 1140163"/>
              <a:gd name="connsiteY5" fmla="*/ 546149 h 885863"/>
              <a:gd name="connsiteX6" fmla="*/ 1140163 w 1140163"/>
              <a:gd name="connsiteY6" fmla="*/ 546149 h 885863"/>
              <a:gd name="connsiteX7" fmla="*/ 942655 w 1140163"/>
              <a:gd name="connsiteY7" fmla="*/ 885863 h 885863"/>
              <a:gd name="connsiteX8" fmla="*/ 716769 w 1140163"/>
              <a:gd name="connsiteY8" fmla="*/ 686141 h 885863"/>
              <a:gd name="connsiteX9" fmla="*/ 855558 w 1140163"/>
              <a:gd name="connsiteY9" fmla="*/ 653876 h 885863"/>
              <a:gd name="connsiteX10" fmla="*/ 441853 w 1140163"/>
              <a:gd name="connsiteY10" fmla="*/ 38 h 885863"/>
              <a:gd name="connsiteX0" fmla="*/ 942655 w 1140163"/>
              <a:gd name="connsiteY0" fmla="*/ 885863 h 885863"/>
              <a:gd name="connsiteX1" fmla="*/ 681196 w 1140163"/>
              <a:gd name="connsiteY1" fmla="*/ 686709 h 885863"/>
              <a:gd name="connsiteX2" fmla="*/ 844386 w 1140163"/>
              <a:gd name="connsiteY2" fmla="*/ 546149 h 885863"/>
              <a:gd name="connsiteX3" fmla="*/ 441853 w 1140163"/>
              <a:gd name="connsiteY3" fmla="*/ 38 h 885863"/>
              <a:gd name="connsiteX4" fmla="*/ 571742 w 1140163"/>
              <a:gd name="connsiteY4" fmla="*/ 38 h 885863"/>
              <a:gd name="connsiteX5" fmla="*/ 974275 w 1140163"/>
              <a:gd name="connsiteY5" fmla="*/ 546149 h 885863"/>
              <a:gd name="connsiteX6" fmla="*/ 1140163 w 1140163"/>
              <a:gd name="connsiteY6" fmla="*/ 546149 h 885863"/>
              <a:gd name="connsiteX7" fmla="*/ 942655 w 1140163"/>
              <a:gd name="connsiteY7" fmla="*/ 885863 h 885863"/>
              <a:gd name="connsiteX0" fmla="*/ 506797 w 1140163"/>
              <a:gd name="connsiteY0" fmla="*/ 9927 h 885863"/>
              <a:gd name="connsiteX1" fmla="*/ 29747 w 1140163"/>
              <a:gd name="connsiteY1" fmla="*/ 836877 h 885863"/>
              <a:gd name="connsiteX2" fmla="*/ 5995 w 1140163"/>
              <a:gd name="connsiteY2" fmla="*/ 885863 h 885863"/>
              <a:gd name="connsiteX3" fmla="*/ 56720 w 1140163"/>
              <a:gd name="connsiteY3" fmla="*/ 471118 h 885863"/>
              <a:gd name="connsiteX4" fmla="*/ 506798 w 1140163"/>
              <a:gd name="connsiteY4" fmla="*/ 9927 h 885863"/>
              <a:gd name="connsiteX5" fmla="*/ 506797 w 1140163"/>
              <a:gd name="connsiteY5" fmla="*/ 9927 h 885863"/>
              <a:gd name="connsiteX0" fmla="*/ 506797 w 1140163"/>
              <a:gd name="connsiteY0" fmla="*/ 9927 h 885863"/>
              <a:gd name="connsiteX1" fmla="*/ 13419 w 1140163"/>
              <a:gd name="connsiteY1" fmla="*/ 869535 h 885863"/>
              <a:gd name="connsiteX2" fmla="*/ 5995 w 1140163"/>
              <a:gd name="connsiteY2" fmla="*/ 885863 h 885863"/>
              <a:gd name="connsiteX3" fmla="*/ 441853 w 1140163"/>
              <a:gd name="connsiteY3" fmla="*/ 38 h 885863"/>
              <a:gd name="connsiteX4" fmla="*/ 571742 w 1140163"/>
              <a:gd name="connsiteY4" fmla="*/ 38 h 885863"/>
              <a:gd name="connsiteX5" fmla="*/ 954617 w 1140163"/>
              <a:gd name="connsiteY5" fmla="*/ 642923 h 885863"/>
              <a:gd name="connsiteX6" fmla="*/ 1140163 w 1140163"/>
              <a:gd name="connsiteY6" fmla="*/ 546149 h 885863"/>
              <a:gd name="connsiteX7" fmla="*/ 942655 w 1140163"/>
              <a:gd name="connsiteY7" fmla="*/ 885863 h 885863"/>
              <a:gd name="connsiteX8" fmla="*/ 716769 w 1140163"/>
              <a:gd name="connsiteY8" fmla="*/ 686141 h 885863"/>
              <a:gd name="connsiteX9" fmla="*/ 855558 w 1140163"/>
              <a:gd name="connsiteY9" fmla="*/ 653876 h 885863"/>
              <a:gd name="connsiteX10" fmla="*/ 441853 w 1140163"/>
              <a:gd name="connsiteY10" fmla="*/ 38 h 885863"/>
              <a:gd name="connsiteX0" fmla="*/ 942655 w 1140163"/>
              <a:gd name="connsiteY0" fmla="*/ 885863 h 885863"/>
              <a:gd name="connsiteX1" fmla="*/ 681196 w 1140163"/>
              <a:gd name="connsiteY1" fmla="*/ 686709 h 885863"/>
              <a:gd name="connsiteX2" fmla="*/ 844386 w 1140163"/>
              <a:gd name="connsiteY2" fmla="*/ 546149 h 885863"/>
              <a:gd name="connsiteX3" fmla="*/ 441853 w 1140163"/>
              <a:gd name="connsiteY3" fmla="*/ 38 h 885863"/>
              <a:gd name="connsiteX4" fmla="*/ 571742 w 1140163"/>
              <a:gd name="connsiteY4" fmla="*/ 38 h 885863"/>
              <a:gd name="connsiteX5" fmla="*/ 943099 w 1140163"/>
              <a:gd name="connsiteY5" fmla="*/ 646377 h 885863"/>
              <a:gd name="connsiteX6" fmla="*/ 1140163 w 1140163"/>
              <a:gd name="connsiteY6" fmla="*/ 546149 h 885863"/>
              <a:gd name="connsiteX7" fmla="*/ 942655 w 1140163"/>
              <a:gd name="connsiteY7" fmla="*/ 885863 h 885863"/>
              <a:gd name="connsiteX0" fmla="*/ 506797 w 1140163"/>
              <a:gd name="connsiteY0" fmla="*/ 9927 h 885863"/>
              <a:gd name="connsiteX1" fmla="*/ 29747 w 1140163"/>
              <a:gd name="connsiteY1" fmla="*/ 836877 h 885863"/>
              <a:gd name="connsiteX2" fmla="*/ 5995 w 1140163"/>
              <a:gd name="connsiteY2" fmla="*/ 885863 h 885863"/>
              <a:gd name="connsiteX3" fmla="*/ 56720 w 1140163"/>
              <a:gd name="connsiteY3" fmla="*/ 471118 h 885863"/>
              <a:gd name="connsiteX4" fmla="*/ 506798 w 1140163"/>
              <a:gd name="connsiteY4" fmla="*/ 9927 h 885863"/>
              <a:gd name="connsiteX5" fmla="*/ 506797 w 1140163"/>
              <a:gd name="connsiteY5" fmla="*/ 9927 h 885863"/>
              <a:gd name="connsiteX0" fmla="*/ 506797 w 1140163"/>
              <a:gd name="connsiteY0" fmla="*/ 9927 h 885863"/>
              <a:gd name="connsiteX1" fmla="*/ 13419 w 1140163"/>
              <a:gd name="connsiteY1" fmla="*/ 869535 h 885863"/>
              <a:gd name="connsiteX2" fmla="*/ 5995 w 1140163"/>
              <a:gd name="connsiteY2" fmla="*/ 885863 h 885863"/>
              <a:gd name="connsiteX3" fmla="*/ 441853 w 1140163"/>
              <a:gd name="connsiteY3" fmla="*/ 38 h 885863"/>
              <a:gd name="connsiteX4" fmla="*/ 571742 w 1140163"/>
              <a:gd name="connsiteY4" fmla="*/ 38 h 885863"/>
              <a:gd name="connsiteX5" fmla="*/ 954617 w 1140163"/>
              <a:gd name="connsiteY5" fmla="*/ 642923 h 885863"/>
              <a:gd name="connsiteX6" fmla="*/ 1140163 w 1140163"/>
              <a:gd name="connsiteY6" fmla="*/ 546149 h 885863"/>
              <a:gd name="connsiteX7" fmla="*/ 942655 w 1140163"/>
              <a:gd name="connsiteY7" fmla="*/ 885863 h 885863"/>
              <a:gd name="connsiteX8" fmla="*/ 716769 w 1140163"/>
              <a:gd name="connsiteY8" fmla="*/ 686141 h 885863"/>
              <a:gd name="connsiteX9" fmla="*/ 855558 w 1140163"/>
              <a:gd name="connsiteY9" fmla="*/ 653876 h 885863"/>
              <a:gd name="connsiteX10" fmla="*/ 441853 w 1140163"/>
              <a:gd name="connsiteY10" fmla="*/ 38 h 885863"/>
              <a:gd name="connsiteX0" fmla="*/ 942655 w 1140163"/>
              <a:gd name="connsiteY0" fmla="*/ 885863 h 885863"/>
              <a:gd name="connsiteX1" fmla="*/ 681196 w 1140163"/>
              <a:gd name="connsiteY1" fmla="*/ 686709 h 885863"/>
              <a:gd name="connsiteX2" fmla="*/ 854542 w 1140163"/>
              <a:gd name="connsiteY2" fmla="*/ 644083 h 885863"/>
              <a:gd name="connsiteX3" fmla="*/ 441853 w 1140163"/>
              <a:gd name="connsiteY3" fmla="*/ 38 h 885863"/>
              <a:gd name="connsiteX4" fmla="*/ 571742 w 1140163"/>
              <a:gd name="connsiteY4" fmla="*/ 38 h 885863"/>
              <a:gd name="connsiteX5" fmla="*/ 943099 w 1140163"/>
              <a:gd name="connsiteY5" fmla="*/ 646377 h 885863"/>
              <a:gd name="connsiteX6" fmla="*/ 1140163 w 1140163"/>
              <a:gd name="connsiteY6" fmla="*/ 546149 h 885863"/>
              <a:gd name="connsiteX7" fmla="*/ 942655 w 1140163"/>
              <a:gd name="connsiteY7" fmla="*/ 885863 h 885863"/>
              <a:gd name="connsiteX0" fmla="*/ 506797 w 1140163"/>
              <a:gd name="connsiteY0" fmla="*/ 9927 h 885863"/>
              <a:gd name="connsiteX1" fmla="*/ 29747 w 1140163"/>
              <a:gd name="connsiteY1" fmla="*/ 836877 h 885863"/>
              <a:gd name="connsiteX2" fmla="*/ 5995 w 1140163"/>
              <a:gd name="connsiteY2" fmla="*/ 885863 h 885863"/>
              <a:gd name="connsiteX3" fmla="*/ 56720 w 1140163"/>
              <a:gd name="connsiteY3" fmla="*/ 471118 h 885863"/>
              <a:gd name="connsiteX4" fmla="*/ 506798 w 1140163"/>
              <a:gd name="connsiteY4" fmla="*/ 9927 h 885863"/>
              <a:gd name="connsiteX5" fmla="*/ 506797 w 1140163"/>
              <a:gd name="connsiteY5" fmla="*/ 9927 h 885863"/>
              <a:gd name="connsiteX0" fmla="*/ 506797 w 1140163"/>
              <a:gd name="connsiteY0" fmla="*/ 9927 h 885863"/>
              <a:gd name="connsiteX1" fmla="*/ 13419 w 1140163"/>
              <a:gd name="connsiteY1" fmla="*/ 869535 h 885863"/>
              <a:gd name="connsiteX2" fmla="*/ 5995 w 1140163"/>
              <a:gd name="connsiteY2" fmla="*/ 885863 h 885863"/>
              <a:gd name="connsiteX3" fmla="*/ 441853 w 1140163"/>
              <a:gd name="connsiteY3" fmla="*/ 38 h 885863"/>
              <a:gd name="connsiteX4" fmla="*/ 571742 w 1140163"/>
              <a:gd name="connsiteY4" fmla="*/ 38 h 885863"/>
              <a:gd name="connsiteX5" fmla="*/ 954617 w 1140163"/>
              <a:gd name="connsiteY5" fmla="*/ 642923 h 885863"/>
              <a:gd name="connsiteX6" fmla="*/ 1140163 w 1140163"/>
              <a:gd name="connsiteY6" fmla="*/ 546149 h 885863"/>
              <a:gd name="connsiteX7" fmla="*/ 942655 w 1140163"/>
              <a:gd name="connsiteY7" fmla="*/ 885863 h 885863"/>
              <a:gd name="connsiteX8" fmla="*/ 716769 w 1140163"/>
              <a:gd name="connsiteY8" fmla="*/ 686141 h 885863"/>
              <a:gd name="connsiteX9" fmla="*/ 855558 w 1140163"/>
              <a:gd name="connsiteY9" fmla="*/ 653876 h 885863"/>
              <a:gd name="connsiteX10" fmla="*/ 441853 w 1140163"/>
              <a:gd name="connsiteY10" fmla="*/ 38 h 885863"/>
              <a:gd name="connsiteX0" fmla="*/ 942655 w 1140163"/>
              <a:gd name="connsiteY0" fmla="*/ 885863 h 885863"/>
              <a:gd name="connsiteX1" fmla="*/ 681196 w 1140163"/>
              <a:gd name="connsiteY1" fmla="*/ 686709 h 885863"/>
              <a:gd name="connsiteX2" fmla="*/ 854542 w 1140163"/>
              <a:gd name="connsiteY2" fmla="*/ 644083 h 885863"/>
              <a:gd name="connsiteX3" fmla="*/ 441853 w 1140163"/>
              <a:gd name="connsiteY3" fmla="*/ 38 h 885863"/>
              <a:gd name="connsiteX4" fmla="*/ 571742 w 1140163"/>
              <a:gd name="connsiteY4" fmla="*/ 38 h 885863"/>
              <a:gd name="connsiteX5" fmla="*/ 943099 w 1140163"/>
              <a:gd name="connsiteY5" fmla="*/ 646377 h 885863"/>
              <a:gd name="connsiteX6" fmla="*/ 1140163 w 1140163"/>
              <a:gd name="connsiteY6" fmla="*/ 546149 h 885863"/>
              <a:gd name="connsiteX7" fmla="*/ 942655 w 1140163"/>
              <a:gd name="connsiteY7" fmla="*/ 885863 h 885863"/>
              <a:gd name="connsiteX0" fmla="*/ 506797 w 1140163"/>
              <a:gd name="connsiteY0" fmla="*/ 9927 h 885863"/>
              <a:gd name="connsiteX1" fmla="*/ 29747 w 1140163"/>
              <a:gd name="connsiteY1" fmla="*/ 836877 h 885863"/>
              <a:gd name="connsiteX2" fmla="*/ 5995 w 1140163"/>
              <a:gd name="connsiteY2" fmla="*/ 885863 h 885863"/>
              <a:gd name="connsiteX3" fmla="*/ 56720 w 1140163"/>
              <a:gd name="connsiteY3" fmla="*/ 471118 h 885863"/>
              <a:gd name="connsiteX4" fmla="*/ 506798 w 1140163"/>
              <a:gd name="connsiteY4" fmla="*/ 9927 h 885863"/>
              <a:gd name="connsiteX5" fmla="*/ 506797 w 1140163"/>
              <a:gd name="connsiteY5" fmla="*/ 9927 h 885863"/>
              <a:gd name="connsiteX0" fmla="*/ 506797 w 1140163"/>
              <a:gd name="connsiteY0" fmla="*/ 9927 h 885863"/>
              <a:gd name="connsiteX1" fmla="*/ 13419 w 1140163"/>
              <a:gd name="connsiteY1" fmla="*/ 869535 h 885863"/>
              <a:gd name="connsiteX2" fmla="*/ 5995 w 1140163"/>
              <a:gd name="connsiteY2" fmla="*/ 885863 h 885863"/>
              <a:gd name="connsiteX3" fmla="*/ 441853 w 1140163"/>
              <a:gd name="connsiteY3" fmla="*/ 38 h 885863"/>
              <a:gd name="connsiteX4" fmla="*/ 571742 w 1140163"/>
              <a:gd name="connsiteY4" fmla="*/ 38 h 885863"/>
              <a:gd name="connsiteX5" fmla="*/ 954617 w 1140163"/>
              <a:gd name="connsiteY5" fmla="*/ 642923 h 885863"/>
              <a:gd name="connsiteX6" fmla="*/ 1102893 w 1140163"/>
              <a:gd name="connsiteY6" fmla="*/ 587617 h 885863"/>
              <a:gd name="connsiteX7" fmla="*/ 942655 w 1140163"/>
              <a:gd name="connsiteY7" fmla="*/ 885863 h 885863"/>
              <a:gd name="connsiteX8" fmla="*/ 716769 w 1140163"/>
              <a:gd name="connsiteY8" fmla="*/ 686141 h 885863"/>
              <a:gd name="connsiteX9" fmla="*/ 855558 w 1140163"/>
              <a:gd name="connsiteY9" fmla="*/ 653876 h 885863"/>
              <a:gd name="connsiteX10" fmla="*/ 441853 w 1140163"/>
              <a:gd name="connsiteY10" fmla="*/ 38 h 885863"/>
              <a:gd name="connsiteX0" fmla="*/ 942655 w 1102893"/>
              <a:gd name="connsiteY0" fmla="*/ 885863 h 885863"/>
              <a:gd name="connsiteX1" fmla="*/ 681196 w 1102893"/>
              <a:gd name="connsiteY1" fmla="*/ 686709 h 885863"/>
              <a:gd name="connsiteX2" fmla="*/ 854542 w 1102893"/>
              <a:gd name="connsiteY2" fmla="*/ 644083 h 885863"/>
              <a:gd name="connsiteX3" fmla="*/ 441853 w 1102893"/>
              <a:gd name="connsiteY3" fmla="*/ 38 h 885863"/>
              <a:gd name="connsiteX4" fmla="*/ 571742 w 1102893"/>
              <a:gd name="connsiteY4" fmla="*/ 38 h 885863"/>
              <a:gd name="connsiteX5" fmla="*/ 943099 w 1102893"/>
              <a:gd name="connsiteY5" fmla="*/ 646377 h 885863"/>
              <a:gd name="connsiteX6" fmla="*/ 1047329 w 1102893"/>
              <a:gd name="connsiteY6" fmla="*/ 624472 h 885863"/>
              <a:gd name="connsiteX7" fmla="*/ 942655 w 1102893"/>
              <a:gd name="connsiteY7" fmla="*/ 885863 h 885863"/>
              <a:gd name="connsiteX0" fmla="*/ 506797 w 1102893"/>
              <a:gd name="connsiteY0" fmla="*/ 9927 h 885863"/>
              <a:gd name="connsiteX1" fmla="*/ 29747 w 1102893"/>
              <a:gd name="connsiteY1" fmla="*/ 836877 h 885863"/>
              <a:gd name="connsiteX2" fmla="*/ 5995 w 1102893"/>
              <a:gd name="connsiteY2" fmla="*/ 885863 h 885863"/>
              <a:gd name="connsiteX3" fmla="*/ 56720 w 1102893"/>
              <a:gd name="connsiteY3" fmla="*/ 471118 h 885863"/>
              <a:gd name="connsiteX4" fmla="*/ 506798 w 1102893"/>
              <a:gd name="connsiteY4" fmla="*/ 9927 h 885863"/>
              <a:gd name="connsiteX5" fmla="*/ 506797 w 1102893"/>
              <a:gd name="connsiteY5" fmla="*/ 9927 h 885863"/>
              <a:gd name="connsiteX0" fmla="*/ 506797 w 1102893"/>
              <a:gd name="connsiteY0" fmla="*/ 9927 h 885863"/>
              <a:gd name="connsiteX1" fmla="*/ 13419 w 1102893"/>
              <a:gd name="connsiteY1" fmla="*/ 869535 h 885863"/>
              <a:gd name="connsiteX2" fmla="*/ 5995 w 1102893"/>
              <a:gd name="connsiteY2" fmla="*/ 885863 h 885863"/>
              <a:gd name="connsiteX3" fmla="*/ 441853 w 1102893"/>
              <a:gd name="connsiteY3" fmla="*/ 38 h 885863"/>
              <a:gd name="connsiteX4" fmla="*/ 571742 w 1102893"/>
              <a:gd name="connsiteY4" fmla="*/ 38 h 885863"/>
              <a:gd name="connsiteX5" fmla="*/ 954617 w 1102893"/>
              <a:gd name="connsiteY5" fmla="*/ 642923 h 885863"/>
              <a:gd name="connsiteX6" fmla="*/ 1102893 w 1102893"/>
              <a:gd name="connsiteY6" fmla="*/ 587617 h 885863"/>
              <a:gd name="connsiteX7" fmla="*/ 942655 w 1102893"/>
              <a:gd name="connsiteY7" fmla="*/ 885863 h 885863"/>
              <a:gd name="connsiteX8" fmla="*/ 716769 w 1102893"/>
              <a:gd name="connsiteY8" fmla="*/ 686141 h 885863"/>
              <a:gd name="connsiteX9" fmla="*/ 855558 w 1102893"/>
              <a:gd name="connsiteY9" fmla="*/ 653876 h 885863"/>
              <a:gd name="connsiteX10" fmla="*/ 441853 w 1102893"/>
              <a:gd name="connsiteY10" fmla="*/ 38 h 885863"/>
              <a:gd name="connsiteX0" fmla="*/ 942655 w 1120853"/>
              <a:gd name="connsiteY0" fmla="*/ 885863 h 885863"/>
              <a:gd name="connsiteX1" fmla="*/ 681196 w 1120853"/>
              <a:gd name="connsiteY1" fmla="*/ 686709 h 885863"/>
              <a:gd name="connsiteX2" fmla="*/ 854542 w 1120853"/>
              <a:gd name="connsiteY2" fmla="*/ 644083 h 885863"/>
              <a:gd name="connsiteX3" fmla="*/ 441853 w 1120853"/>
              <a:gd name="connsiteY3" fmla="*/ 38 h 885863"/>
              <a:gd name="connsiteX4" fmla="*/ 571742 w 1120853"/>
              <a:gd name="connsiteY4" fmla="*/ 38 h 885863"/>
              <a:gd name="connsiteX5" fmla="*/ 943099 w 1120853"/>
              <a:gd name="connsiteY5" fmla="*/ 646377 h 885863"/>
              <a:gd name="connsiteX6" fmla="*/ 1120853 w 1120853"/>
              <a:gd name="connsiteY6" fmla="*/ 531743 h 885863"/>
              <a:gd name="connsiteX7" fmla="*/ 942655 w 1120853"/>
              <a:gd name="connsiteY7" fmla="*/ 885863 h 885863"/>
              <a:gd name="connsiteX0" fmla="*/ 506797 w 1120853"/>
              <a:gd name="connsiteY0" fmla="*/ 9927 h 885863"/>
              <a:gd name="connsiteX1" fmla="*/ 29747 w 1120853"/>
              <a:gd name="connsiteY1" fmla="*/ 836877 h 885863"/>
              <a:gd name="connsiteX2" fmla="*/ 5995 w 1120853"/>
              <a:gd name="connsiteY2" fmla="*/ 885863 h 885863"/>
              <a:gd name="connsiteX3" fmla="*/ 56720 w 1120853"/>
              <a:gd name="connsiteY3" fmla="*/ 471118 h 885863"/>
              <a:gd name="connsiteX4" fmla="*/ 506798 w 1120853"/>
              <a:gd name="connsiteY4" fmla="*/ 9927 h 885863"/>
              <a:gd name="connsiteX5" fmla="*/ 506797 w 1120853"/>
              <a:gd name="connsiteY5" fmla="*/ 9927 h 885863"/>
              <a:gd name="connsiteX0" fmla="*/ 506797 w 1120853"/>
              <a:gd name="connsiteY0" fmla="*/ 9927 h 885863"/>
              <a:gd name="connsiteX1" fmla="*/ 13419 w 1120853"/>
              <a:gd name="connsiteY1" fmla="*/ 869535 h 885863"/>
              <a:gd name="connsiteX2" fmla="*/ 5995 w 1120853"/>
              <a:gd name="connsiteY2" fmla="*/ 885863 h 885863"/>
              <a:gd name="connsiteX3" fmla="*/ 441853 w 1120853"/>
              <a:gd name="connsiteY3" fmla="*/ 38 h 885863"/>
              <a:gd name="connsiteX4" fmla="*/ 571742 w 1120853"/>
              <a:gd name="connsiteY4" fmla="*/ 38 h 885863"/>
              <a:gd name="connsiteX5" fmla="*/ 954617 w 1120853"/>
              <a:gd name="connsiteY5" fmla="*/ 642923 h 885863"/>
              <a:gd name="connsiteX6" fmla="*/ 1102893 w 1120853"/>
              <a:gd name="connsiteY6" fmla="*/ 587617 h 885863"/>
              <a:gd name="connsiteX7" fmla="*/ 942655 w 1120853"/>
              <a:gd name="connsiteY7" fmla="*/ 885863 h 885863"/>
              <a:gd name="connsiteX8" fmla="*/ 716769 w 1120853"/>
              <a:gd name="connsiteY8" fmla="*/ 686141 h 885863"/>
              <a:gd name="connsiteX9" fmla="*/ 855558 w 1120853"/>
              <a:gd name="connsiteY9" fmla="*/ 653876 h 885863"/>
              <a:gd name="connsiteX10" fmla="*/ 441853 w 1120853"/>
              <a:gd name="connsiteY10" fmla="*/ 38 h 885863"/>
              <a:gd name="connsiteX0" fmla="*/ 942655 w 1126947"/>
              <a:gd name="connsiteY0" fmla="*/ 885863 h 885863"/>
              <a:gd name="connsiteX1" fmla="*/ 681196 w 1126947"/>
              <a:gd name="connsiteY1" fmla="*/ 686709 h 885863"/>
              <a:gd name="connsiteX2" fmla="*/ 854542 w 1126947"/>
              <a:gd name="connsiteY2" fmla="*/ 644083 h 885863"/>
              <a:gd name="connsiteX3" fmla="*/ 441853 w 1126947"/>
              <a:gd name="connsiteY3" fmla="*/ 38 h 885863"/>
              <a:gd name="connsiteX4" fmla="*/ 571742 w 1126947"/>
              <a:gd name="connsiteY4" fmla="*/ 38 h 885863"/>
              <a:gd name="connsiteX5" fmla="*/ 943099 w 1126947"/>
              <a:gd name="connsiteY5" fmla="*/ 646377 h 885863"/>
              <a:gd name="connsiteX6" fmla="*/ 1126947 w 1126947"/>
              <a:gd name="connsiteY6" fmla="*/ 590503 h 885863"/>
              <a:gd name="connsiteX7" fmla="*/ 942655 w 1126947"/>
              <a:gd name="connsiteY7" fmla="*/ 885863 h 885863"/>
              <a:gd name="connsiteX0" fmla="*/ 506797 w 1126947"/>
              <a:gd name="connsiteY0" fmla="*/ 9927 h 885863"/>
              <a:gd name="connsiteX1" fmla="*/ 29747 w 1126947"/>
              <a:gd name="connsiteY1" fmla="*/ 836877 h 885863"/>
              <a:gd name="connsiteX2" fmla="*/ 5995 w 1126947"/>
              <a:gd name="connsiteY2" fmla="*/ 885863 h 885863"/>
              <a:gd name="connsiteX3" fmla="*/ 56720 w 1126947"/>
              <a:gd name="connsiteY3" fmla="*/ 471118 h 885863"/>
              <a:gd name="connsiteX4" fmla="*/ 506798 w 1126947"/>
              <a:gd name="connsiteY4" fmla="*/ 9927 h 885863"/>
              <a:gd name="connsiteX5" fmla="*/ 506797 w 1126947"/>
              <a:gd name="connsiteY5" fmla="*/ 9927 h 885863"/>
              <a:gd name="connsiteX0" fmla="*/ 506797 w 1126947"/>
              <a:gd name="connsiteY0" fmla="*/ 9927 h 885863"/>
              <a:gd name="connsiteX1" fmla="*/ 13419 w 1126947"/>
              <a:gd name="connsiteY1" fmla="*/ 869535 h 885863"/>
              <a:gd name="connsiteX2" fmla="*/ 5995 w 1126947"/>
              <a:gd name="connsiteY2" fmla="*/ 885863 h 885863"/>
              <a:gd name="connsiteX3" fmla="*/ 441853 w 1126947"/>
              <a:gd name="connsiteY3" fmla="*/ 38 h 885863"/>
              <a:gd name="connsiteX4" fmla="*/ 571742 w 1126947"/>
              <a:gd name="connsiteY4" fmla="*/ 38 h 885863"/>
              <a:gd name="connsiteX5" fmla="*/ 954617 w 1126947"/>
              <a:gd name="connsiteY5" fmla="*/ 642923 h 885863"/>
              <a:gd name="connsiteX6" fmla="*/ 1102893 w 1126947"/>
              <a:gd name="connsiteY6" fmla="*/ 587617 h 885863"/>
              <a:gd name="connsiteX7" fmla="*/ 942655 w 1126947"/>
              <a:gd name="connsiteY7" fmla="*/ 885863 h 885863"/>
              <a:gd name="connsiteX8" fmla="*/ 716769 w 1126947"/>
              <a:gd name="connsiteY8" fmla="*/ 686141 h 885863"/>
              <a:gd name="connsiteX9" fmla="*/ 855558 w 1126947"/>
              <a:gd name="connsiteY9" fmla="*/ 653876 h 885863"/>
              <a:gd name="connsiteX10" fmla="*/ 441853 w 1126947"/>
              <a:gd name="connsiteY10" fmla="*/ 38 h 885863"/>
              <a:gd name="connsiteX0" fmla="*/ 942655 w 1126947"/>
              <a:gd name="connsiteY0" fmla="*/ 885863 h 885863"/>
              <a:gd name="connsiteX1" fmla="*/ 681196 w 1126947"/>
              <a:gd name="connsiteY1" fmla="*/ 686709 h 885863"/>
              <a:gd name="connsiteX2" fmla="*/ 854542 w 1126947"/>
              <a:gd name="connsiteY2" fmla="*/ 644083 h 885863"/>
              <a:gd name="connsiteX3" fmla="*/ 441853 w 1126947"/>
              <a:gd name="connsiteY3" fmla="*/ 38 h 885863"/>
              <a:gd name="connsiteX4" fmla="*/ 571742 w 1126947"/>
              <a:gd name="connsiteY4" fmla="*/ 38 h 885863"/>
              <a:gd name="connsiteX5" fmla="*/ 943099 w 1126947"/>
              <a:gd name="connsiteY5" fmla="*/ 646377 h 885863"/>
              <a:gd name="connsiteX6" fmla="*/ 1126947 w 1126947"/>
              <a:gd name="connsiteY6" fmla="*/ 590503 h 885863"/>
              <a:gd name="connsiteX7" fmla="*/ 942655 w 1126947"/>
              <a:gd name="connsiteY7" fmla="*/ 885863 h 885863"/>
              <a:gd name="connsiteX0" fmla="*/ 506797 w 1126947"/>
              <a:gd name="connsiteY0" fmla="*/ 9927 h 885863"/>
              <a:gd name="connsiteX1" fmla="*/ 29747 w 1126947"/>
              <a:gd name="connsiteY1" fmla="*/ 836877 h 885863"/>
              <a:gd name="connsiteX2" fmla="*/ 5995 w 1126947"/>
              <a:gd name="connsiteY2" fmla="*/ 885863 h 885863"/>
              <a:gd name="connsiteX3" fmla="*/ 56720 w 1126947"/>
              <a:gd name="connsiteY3" fmla="*/ 471118 h 885863"/>
              <a:gd name="connsiteX4" fmla="*/ 506798 w 1126947"/>
              <a:gd name="connsiteY4" fmla="*/ 9927 h 885863"/>
              <a:gd name="connsiteX5" fmla="*/ 506797 w 1126947"/>
              <a:gd name="connsiteY5" fmla="*/ 9927 h 885863"/>
              <a:gd name="connsiteX0" fmla="*/ 506797 w 1126947"/>
              <a:gd name="connsiteY0" fmla="*/ 9927 h 885863"/>
              <a:gd name="connsiteX1" fmla="*/ 13419 w 1126947"/>
              <a:gd name="connsiteY1" fmla="*/ 869535 h 885863"/>
              <a:gd name="connsiteX2" fmla="*/ 5995 w 1126947"/>
              <a:gd name="connsiteY2" fmla="*/ 885863 h 885863"/>
              <a:gd name="connsiteX3" fmla="*/ 441853 w 1126947"/>
              <a:gd name="connsiteY3" fmla="*/ 38 h 885863"/>
              <a:gd name="connsiteX4" fmla="*/ 571742 w 1126947"/>
              <a:gd name="connsiteY4" fmla="*/ 38 h 885863"/>
              <a:gd name="connsiteX5" fmla="*/ 954617 w 1126947"/>
              <a:gd name="connsiteY5" fmla="*/ 642923 h 885863"/>
              <a:gd name="connsiteX6" fmla="*/ 1086630 w 1126947"/>
              <a:gd name="connsiteY6" fmla="*/ 602591 h 885863"/>
              <a:gd name="connsiteX7" fmla="*/ 942655 w 1126947"/>
              <a:gd name="connsiteY7" fmla="*/ 885863 h 885863"/>
              <a:gd name="connsiteX8" fmla="*/ 716769 w 1126947"/>
              <a:gd name="connsiteY8" fmla="*/ 686141 h 885863"/>
              <a:gd name="connsiteX9" fmla="*/ 855558 w 1126947"/>
              <a:gd name="connsiteY9" fmla="*/ 653876 h 885863"/>
              <a:gd name="connsiteX10" fmla="*/ 441853 w 1126947"/>
              <a:gd name="connsiteY10" fmla="*/ 38 h 885863"/>
              <a:gd name="connsiteX0" fmla="*/ 942655 w 1086631"/>
              <a:gd name="connsiteY0" fmla="*/ 885863 h 885863"/>
              <a:gd name="connsiteX1" fmla="*/ 681196 w 1086631"/>
              <a:gd name="connsiteY1" fmla="*/ 686709 h 885863"/>
              <a:gd name="connsiteX2" fmla="*/ 854542 w 1086631"/>
              <a:gd name="connsiteY2" fmla="*/ 644083 h 885863"/>
              <a:gd name="connsiteX3" fmla="*/ 441853 w 1086631"/>
              <a:gd name="connsiteY3" fmla="*/ 38 h 885863"/>
              <a:gd name="connsiteX4" fmla="*/ 571742 w 1086631"/>
              <a:gd name="connsiteY4" fmla="*/ 38 h 885863"/>
              <a:gd name="connsiteX5" fmla="*/ 943099 w 1086631"/>
              <a:gd name="connsiteY5" fmla="*/ 646377 h 885863"/>
              <a:gd name="connsiteX6" fmla="*/ 1086631 w 1086631"/>
              <a:gd name="connsiteY6" fmla="*/ 602591 h 885863"/>
              <a:gd name="connsiteX7" fmla="*/ 942655 w 1086631"/>
              <a:gd name="connsiteY7" fmla="*/ 885863 h 885863"/>
              <a:gd name="connsiteX0" fmla="*/ 506797 w 1086631"/>
              <a:gd name="connsiteY0" fmla="*/ 9927 h 885863"/>
              <a:gd name="connsiteX1" fmla="*/ 29747 w 1086631"/>
              <a:gd name="connsiteY1" fmla="*/ 836877 h 885863"/>
              <a:gd name="connsiteX2" fmla="*/ 5995 w 1086631"/>
              <a:gd name="connsiteY2" fmla="*/ 885863 h 885863"/>
              <a:gd name="connsiteX3" fmla="*/ 56720 w 1086631"/>
              <a:gd name="connsiteY3" fmla="*/ 471118 h 885863"/>
              <a:gd name="connsiteX4" fmla="*/ 506798 w 1086631"/>
              <a:gd name="connsiteY4" fmla="*/ 9927 h 885863"/>
              <a:gd name="connsiteX5" fmla="*/ 506797 w 1086631"/>
              <a:gd name="connsiteY5" fmla="*/ 9927 h 885863"/>
              <a:gd name="connsiteX0" fmla="*/ 506797 w 1086631"/>
              <a:gd name="connsiteY0" fmla="*/ 9927 h 885863"/>
              <a:gd name="connsiteX1" fmla="*/ 13419 w 1086631"/>
              <a:gd name="connsiteY1" fmla="*/ 869535 h 885863"/>
              <a:gd name="connsiteX2" fmla="*/ 5995 w 1086631"/>
              <a:gd name="connsiteY2" fmla="*/ 885863 h 885863"/>
              <a:gd name="connsiteX3" fmla="*/ 441853 w 1086631"/>
              <a:gd name="connsiteY3" fmla="*/ 38 h 885863"/>
              <a:gd name="connsiteX4" fmla="*/ 571742 w 1086631"/>
              <a:gd name="connsiteY4" fmla="*/ 38 h 885863"/>
              <a:gd name="connsiteX5" fmla="*/ 954617 w 1086631"/>
              <a:gd name="connsiteY5" fmla="*/ 642923 h 885863"/>
              <a:gd name="connsiteX6" fmla="*/ 1086630 w 1086631"/>
              <a:gd name="connsiteY6" fmla="*/ 602591 h 885863"/>
              <a:gd name="connsiteX7" fmla="*/ 942655 w 1086631"/>
              <a:gd name="connsiteY7" fmla="*/ 885863 h 885863"/>
              <a:gd name="connsiteX8" fmla="*/ 716769 w 1086631"/>
              <a:gd name="connsiteY8" fmla="*/ 686141 h 885863"/>
              <a:gd name="connsiteX9" fmla="*/ 855558 w 1086631"/>
              <a:gd name="connsiteY9" fmla="*/ 653876 h 885863"/>
              <a:gd name="connsiteX10" fmla="*/ 441853 w 1086631"/>
              <a:gd name="connsiteY10" fmla="*/ 38 h 885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6631" h="885863" stroke="0" extrusionOk="0">
                <a:moveTo>
                  <a:pt x="942655" y="885863"/>
                </a:moveTo>
                <a:lnTo>
                  <a:pt x="681196" y="686709"/>
                </a:lnTo>
                <a:lnTo>
                  <a:pt x="854542" y="644083"/>
                </a:lnTo>
                <a:cubicBezTo>
                  <a:pt x="786989" y="313457"/>
                  <a:pt x="618001" y="38"/>
                  <a:pt x="441853" y="38"/>
                </a:cubicBezTo>
                <a:lnTo>
                  <a:pt x="571742" y="38"/>
                </a:lnTo>
                <a:cubicBezTo>
                  <a:pt x="747890" y="38"/>
                  <a:pt x="875546" y="315752"/>
                  <a:pt x="943099" y="646377"/>
                </a:cubicBezTo>
                <a:lnTo>
                  <a:pt x="1086631" y="602591"/>
                </a:lnTo>
                <a:lnTo>
                  <a:pt x="942655" y="885863"/>
                </a:lnTo>
                <a:close/>
              </a:path>
              <a:path w="1086631" h="885863" fill="darkenLess" stroke="0" extrusionOk="0">
                <a:moveTo>
                  <a:pt x="506797" y="9927"/>
                </a:moveTo>
                <a:cubicBezTo>
                  <a:pt x="293567" y="75228"/>
                  <a:pt x="29747" y="398622"/>
                  <a:pt x="29747" y="836877"/>
                </a:cubicBezTo>
                <a:lnTo>
                  <a:pt x="5995" y="885863"/>
                </a:lnTo>
                <a:cubicBezTo>
                  <a:pt x="5995" y="741273"/>
                  <a:pt x="23410" y="598881"/>
                  <a:pt x="56720" y="471118"/>
                </a:cubicBezTo>
                <a:cubicBezTo>
                  <a:pt x="143362" y="138793"/>
                  <a:pt x="323812" y="-46112"/>
                  <a:pt x="506798" y="9927"/>
                </a:cubicBezTo>
                <a:lnTo>
                  <a:pt x="506797" y="9927"/>
                </a:lnTo>
                <a:close/>
              </a:path>
              <a:path w="1086631" h="885863" fill="none" extrusionOk="0">
                <a:moveTo>
                  <a:pt x="506797" y="9927"/>
                </a:moveTo>
                <a:cubicBezTo>
                  <a:pt x="293567" y="75228"/>
                  <a:pt x="13419" y="431280"/>
                  <a:pt x="13419" y="869535"/>
                </a:cubicBezTo>
                <a:cubicBezTo>
                  <a:pt x="-29877" y="869535"/>
                  <a:pt x="49291" y="885863"/>
                  <a:pt x="5995" y="885863"/>
                </a:cubicBezTo>
                <a:cubicBezTo>
                  <a:pt x="5995" y="396635"/>
                  <a:pt x="201135" y="38"/>
                  <a:pt x="441853" y="38"/>
                </a:cubicBezTo>
                <a:lnTo>
                  <a:pt x="571742" y="38"/>
                </a:lnTo>
                <a:cubicBezTo>
                  <a:pt x="747890" y="38"/>
                  <a:pt x="887064" y="312298"/>
                  <a:pt x="954617" y="642923"/>
                </a:cubicBezTo>
                <a:lnTo>
                  <a:pt x="1086630" y="602591"/>
                </a:lnTo>
                <a:lnTo>
                  <a:pt x="942655" y="885863"/>
                </a:lnTo>
                <a:lnTo>
                  <a:pt x="716769" y="686141"/>
                </a:lnTo>
                <a:lnTo>
                  <a:pt x="855558" y="653876"/>
                </a:lnTo>
                <a:cubicBezTo>
                  <a:pt x="788005" y="323250"/>
                  <a:pt x="618001" y="38"/>
                  <a:pt x="441853" y="38"/>
                </a:cubicBezTo>
              </a:path>
            </a:pathLst>
          </a:custGeom>
          <a:gradFill flip="none" rotWithShape="1">
            <a:gsLst>
              <a:gs pos="0">
                <a:srgbClr val="40B9C8">
                  <a:shade val="30000"/>
                  <a:satMod val="115000"/>
                </a:srgbClr>
              </a:gs>
              <a:gs pos="50000">
                <a:srgbClr val="40B9C8">
                  <a:shade val="67500"/>
                  <a:satMod val="115000"/>
                </a:srgbClr>
              </a:gs>
              <a:gs pos="100000">
                <a:srgbClr val="40B9C8">
                  <a:shade val="100000"/>
                  <a:satMod val="115000"/>
                </a:srgbClr>
              </a:gs>
            </a:gsLst>
            <a:lin ang="2700000" scaled="1"/>
            <a:tileRect/>
          </a:gra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D0CD01-8735-A839-2491-14A6B21066E4}"/>
              </a:ext>
            </a:extLst>
          </p:cNvPr>
          <p:cNvSpPr txBox="1"/>
          <p:nvPr/>
        </p:nvSpPr>
        <p:spPr>
          <a:xfrm>
            <a:off x="9217159" y="244511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FF0000"/>
                </a:solidFill>
              </a:rPr>
              <a:t>73.38 %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E1C274E-F853-C25F-3B61-07DBAE36BADF}"/>
              </a:ext>
            </a:extLst>
          </p:cNvPr>
          <p:cNvGrpSpPr/>
          <p:nvPr/>
        </p:nvGrpSpPr>
        <p:grpSpPr>
          <a:xfrm>
            <a:off x="9554939" y="2847140"/>
            <a:ext cx="355490" cy="280258"/>
            <a:chOff x="9514337" y="3392612"/>
            <a:chExt cx="307588" cy="24787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80C85F9-01BE-FED2-8C69-4AF92379CD52}"/>
                </a:ext>
              </a:extLst>
            </p:cNvPr>
            <p:cNvGrpSpPr/>
            <p:nvPr/>
          </p:nvGrpSpPr>
          <p:grpSpPr>
            <a:xfrm>
              <a:off x="9514337" y="3392612"/>
              <a:ext cx="301375" cy="45719"/>
              <a:chOff x="9799864" y="3503349"/>
              <a:chExt cx="390788" cy="45719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15E213A-7C17-90C1-BB2F-16650F898A97}"/>
                  </a:ext>
                </a:extLst>
              </p:cNvPr>
              <p:cNvSpPr/>
              <p:nvPr/>
            </p:nvSpPr>
            <p:spPr>
              <a:xfrm rot="1800000">
                <a:off x="9799864" y="3503349"/>
                <a:ext cx="220436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422B61E-82F1-BB62-025D-FDFAA35AD8BA}"/>
                  </a:ext>
                </a:extLst>
              </p:cNvPr>
              <p:cNvSpPr/>
              <p:nvPr/>
            </p:nvSpPr>
            <p:spPr>
              <a:xfrm rot="19800000" flipV="1">
                <a:off x="9970216" y="3503349"/>
                <a:ext cx="220436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F1FEA73-C22B-F256-1326-359C86D15345}"/>
                </a:ext>
              </a:extLst>
            </p:cNvPr>
            <p:cNvGrpSpPr/>
            <p:nvPr/>
          </p:nvGrpSpPr>
          <p:grpSpPr>
            <a:xfrm>
              <a:off x="9517443" y="3498357"/>
              <a:ext cx="301375" cy="45719"/>
              <a:chOff x="9799864" y="3503349"/>
              <a:chExt cx="390788" cy="45719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5027809-42E4-A21F-B9A6-4E65A074A7AE}"/>
                  </a:ext>
                </a:extLst>
              </p:cNvPr>
              <p:cNvSpPr/>
              <p:nvPr/>
            </p:nvSpPr>
            <p:spPr>
              <a:xfrm rot="1800000">
                <a:off x="9799864" y="3503349"/>
                <a:ext cx="220436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1D1B1C-F439-184E-DA9A-B068BEC29271}"/>
                  </a:ext>
                </a:extLst>
              </p:cNvPr>
              <p:cNvSpPr/>
              <p:nvPr/>
            </p:nvSpPr>
            <p:spPr>
              <a:xfrm rot="19800000" flipV="1">
                <a:off x="9970216" y="3503349"/>
                <a:ext cx="220436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27ABE50-DB83-CB5F-B115-9E392D151C42}"/>
                </a:ext>
              </a:extLst>
            </p:cNvPr>
            <p:cNvGrpSpPr/>
            <p:nvPr/>
          </p:nvGrpSpPr>
          <p:grpSpPr>
            <a:xfrm>
              <a:off x="9520550" y="3594771"/>
              <a:ext cx="301375" cy="45719"/>
              <a:chOff x="9799864" y="3503349"/>
              <a:chExt cx="390788" cy="45719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28052AE-ED0A-81BA-D0FD-E36358DD74B8}"/>
                  </a:ext>
                </a:extLst>
              </p:cNvPr>
              <p:cNvSpPr/>
              <p:nvPr/>
            </p:nvSpPr>
            <p:spPr>
              <a:xfrm rot="1800000">
                <a:off x="9799864" y="3503349"/>
                <a:ext cx="220436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E8AD874-877B-D178-035E-65966804E11E}"/>
                  </a:ext>
                </a:extLst>
              </p:cNvPr>
              <p:cNvSpPr/>
              <p:nvPr/>
            </p:nvSpPr>
            <p:spPr>
              <a:xfrm rot="19800000" flipV="1">
                <a:off x="9970216" y="3503349"/>
                <a:ext cx="220436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676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45FBA98C-4551-4101-BC9D-BD4580B8AD4C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+1dbW8cR47+KwsB9804sF5Z3G+JL9j7cLsIkt3FAYfAYJEsW7uyZIxGufgC//djzSixI2vU2padjGIjQRTNtKrJKvLhQxa7+scTPb18dcav/8Iv7eSPJ19eXPzzJW/++YdAJ09OzvcfhoKSOAAmgp4sFQDxby9ebU8vzi9P/vjjyZY3z23799PLKz6bI/mH//PdkxM+O/uan8/fBp9d2pOTV7a5vDjns9P/s/3F/tV2c2VvnpzYD6/OLjY8h/x2y1ubw37vl/vvU4R/T35Hlu3p9/atyXb/6Tf26mKzvf491I5J1CLISKYBewn+N5f7b3diLl8/b7oT7OnF+ZZPz12A+dmQyKlRGDmTNQ5YK83PL0/Pn59dq/L2b//6+tWctssX7D99nvo//I5znDdvXFGQQoEqRRaGmLRH1bVjJc5ZEUQpY2m1M7dluXin/pdX261P4ntDYukxCvWOPWs2GL0si3f60pf5FvFQNPlAvbRoQiHn/RSvUbW2mqV2AF+HVEMH7suqHpCLQ2WBJEF6dNuWkcdDp23oaLUpAZYQC1kVW20hOSG7YCIKYKMAschaVWFkDYEGFl8KyMMojdVyVcmog2MXbLlZQeKHWhum4bJBZkNoyJQ5rlVVAkcMCUMERbUkcaSHrqrUAd3ciHmEErWUunr2EqlwKKMYxo6jEmrfYcvp2fYaZvrrr354tXHsdETdj/WFfs/nYnqyA8iNXe7x8MeTPxtfXm12KPnVL7749uJqI/aN7eT86nx7un3t48zLHWefbbmf2ckU5+vNhaPx7su/Xmz57Nk39r2dX+2/fHHxv0835ijsrg9vvvNP7tRYeKO/VNh/2ahtvny9U+Y/Tjc/YXZ8ckPej6mIS+4XlJZ6zdUoRJIovUDk45j4L775+m+Peb6v5d9P87CkQA2D5OIYUVLbx7Xffpr3ZvHFjjw8+9vlFOYRT/qt2uyXQGpuTtMGgRMWMiXHwmNagqvzy6v+7Or3sQK/VGa/AOQxVkZgLMMDmYpH7ry4AE99Ap5fbE7FVb65Bk8vzq5ent9Xaj19+UxOt6d2eVNk//T1sx2df3/en/y6pnANz8++tHGxsWflT8cj0hfDV+moJJIXz//tt5fmwQRhN+pXPxyP897kCHkwRgIeTvMqq7KWcRzI+S/Z5oeDkj97/vvi2dOLl694c+o5+02xdt//4S+PBlEWTfTMk/2nL3izvaeRhptG+hHn9813P9U+/Ip/vFPQuF7vvXAfUYDv9tmQ+0jJpQmP2NBTXU+PjstJFuHyt461i2Z4Kbz1ybzVEm81gf/eTfZHnEy3vQeY2f2maW9fTMZWUHo0HtxtcFpdQ+mlgpBiEsrQAbPk5RrKgbGYhqSUSirD2ohEZawuY2XKreUgBojOEbkWwtVydRekqBoJSMkRlWDtWAMGG1cJgVShOnEty3O/tR+2/eKH22Yfc0WIGEIpNXBL40gSkQWkeDQ5yA099iwGEla3+aats+AYCZOtX0RglBJM0VlRaerW0Y8kob8HJ3p0C/mOLvvF7EO69eo+KQOz0bBe1np3C9YKCzOrtFGxgi0bxoGxQpU0snaEQVxTbaH0tWOhZqfbzYF1ULaenVcsl38PIWscACA5VU1SINZWVutYtaKkmrRUx2vQlvKRMZ0Hcd1js/13ldkbv5XaUog2CEK1wjMeraYCAyxKogSG0RO93vaLuWYso5hbzImCQcsFKPS8diyVEINbfUnABLVnjqsdSVS7YzQiOykPDZz3rHakuSs5dyehjASuLo6wvI9yMIpw12KGqakAqnDOvHq7kyMnoDQCD6owOlpePfutSsfI2il2x1hf1XvAxWHC42uZBmdKxNEyOjwuU8SDo2XnvyBCBOoLUZmdeh4H/HzxvW2esz17ObPDs9fPNo9/0+iwSnsoSoQyhnIJFFMszYNyWw1FGMcYvbrdsTsXjRFX7ydSQFKyUDJZJ3YAoNVZSQq1IVTzTCeE4RzBeHUmEU1jJE9uYolahUppq+erWJ1dDd11zLWOKFCXd5wPulUU7QIuX4no6NZig2W3+q0rBr9yLe3AluRvIMUxbRDs5Dme3YGdOGsz2Ftr8Tti72ykx6xOoME6UBNY3if/NCvOj80+P1e/H179VjbPnWloctZZoZdo+Dl6fEBg+pdL3x+/LP3kI5TX352jvWURjSwhFSQjrQWHk7H1ya7VylqcLMVQrGdaz760JswxBQLgzs5Vc1rPfKOn380ocx855z6bb9eOBU7JSykQe80ep6KT39W1fahOBT2hjLFTCqCcbDkJP8gwKwcpxF1QrYeRGcKR1I0e5JlHk6q9o8RPDTchjdIbQ0LQ7iZqy3Wig8vXwETNSq8sRbQo1SNp0XxwgD+qJXyv1k2iLRtSN54Vv45trEYaK8kTvBLKTK5F42h5dcGpKNch5omsttJ7dchZnWMzskNgt1BTSN10pLi+DMm55RKhOgDq0ExpvVw1FObqftOlRwyIhHZERv+7KHS/p8ne7GPxeN+hWuitIvkq6uqyixpgZkoNW+3kpqH3eBTk0LYMoSJOugv+T6MebL3Zh/mcBQs7HSEYLiCtlssjdIhFfJiirVenSXn1roAmyqTUaq4undHge8h1uMptZDEL4I6PQHAmsXrGSs9dWqnBB4oe0FqS1VVuyTkGFO451eYQJjks7wsc1LJ4XHSbHT027MVBo9RlmL4j2haQlChKDD1qgLqnl0cAPDdKwo++T/92fa632lhqVKbSUUMUTz949TaUr2VqLVeFUoiCZ8myOvZSGewjtKG9quVmSVZnRbJ7WkmiG622Ki0PXb03THlEaaE6SewhehRGWp3JdK6NB46oCD323vkeXOWOrTbqPTliWB4MGEKl5YaNT6xCca9nQX7tqslemt2jBEdVVXxXriOqfr8r1gevglPVPB+BJc8jRLIw3mPv9ROtgj9yu/1cFX94VRxsGHLI2v2HjoFg8DnmfATA+lSq47fM1XfXndNFBJzIEUmwolHjci/AoV5B7BYpswD1jKGmtP5pfZoPh6fQ1GR4blonbV07FgYdViyVGkWEnfva6tTPh7GRkmtHtY4xnFqu5uI+R6VUVQg2ZVIf8wHtTUE92UMsNnIFcTY9OB1J4vchPPVosr5blNmnfAEsQO5utbO0GWGke7QDH1xOjIylZmUEzRgBrRxL1fxDEYGjXNL3qug2tIQeio4QcJ7S0dpqjwerKjBKHK03igkbru/yRk02nx0zldi0utevzpizImfxEcExJAwIEVcjJFuEltJsMS4cR21iq5tmu3ry7dgPOYzZ5tqiHEsx674s/XF6wftVdQ+cZZSRiUc256RzM2h9EMXeuVLDMrd0SwJaXXE2AKcbNkqZjcvzqIZ7PJ1zsDiWU6yinGazNrh4bfXOQY8BofAQHJ2tUo6wfmPKAvd5DAgodJ1bCA/pg9YiAWb/aK3Rgahwh9U0rTjFm/2fCWE4k3GkzKvpY3JhaDiUCRJxDE3iA7RkBcxYhENP5BQyRXxAEVC0ZKaqTiXJEikzHgsQ3ahC8ztu/Kjh6G69fj6aJeEgzJA6obSED+h/Ce7wBlo4d6i5R+bVQJIwtoCRWqzD3SOFgqsBjolyLZKjmbMPzxiMV/flOPeoENm65eYgwB6nV7trbSFXnZ1HMXtS5HwXlncSDjoY0QgEyBTBYDipKfK5D/DWKvvdx/38yiL97a0wx1SrfFes4ymxvyvVB6+wg402e6yS5jw7rGLqy01yn2aF/XEb7ef6+sPr6+w0Nc/H+T3blZxCBF4+SeETizYfAq0+kfL6LVO1tzMU56ae1CjmWDyrCZZXd1uk6klbH4El5SAjkdHqhNLTSPIBfLDeZrJrlFcn861aHsapGnRnvfPJ8tX8FBsIsFgdnFO3yuEBtSPq88wCk8nlcYzccfmp0MM96JYyZdFRE8/0tGsLx5EAfgg/PZak7xZdrs9gaRYHjdg9qeo1VJXxgGzeTNlHaDKtliBE4eXt1UfFAY5xQd+rrGdt7NiDgSS13rEQrfb2UHMCCA60gX1JubqdrEY0MZA+nygPswd8YLxHIepQljwm6rOFEFMVZ+ghrI8ADYpYaIhuuTggtbAaaXOchyDMHcdWI0TKdRxJQeu+7PxR+sD7dXVGc5uNDMViT24kKa4/ugyr2Y5zdLRepNS0uuxU0LIG6V0AayiCPFY7ZxqtVv8XQoGmrRD21c6ZY62SLQn0JD5fwf1+tVxOWTwHqE2Cjxq7JXzAQQgdwRlLqYRppGHZid/qlQQELtRTno3+s+Dvs7eeoLE69HAQkZaG05d7vA3g8CkqRDi7H0hCChO6c1wGocPd6lrjyNRpdzahlAHtSCLxrD/z87f159/JKdt3q3XdyKBzzwSn0XF0SOla1rtYQB1BRx+StSh2Xn9QUYw8j55MnrVLCp4c9LEaRqpmic4ZYsk5dP8vr+9V8kRMwdODrqNwc8kCrd85yIlDnGdPpukSihSWd+IPb4JlGm1CCM2DP7FYvgfDOjhaimyJs0Cpwcl46E2XZTvwWhF3+dxLa/PBowSOKOkeL4s5fKgihVIw5LyjMpo9p10OfAckM4nsqYGvZcFaHdGlL6/moVfiODq2xBQxDKkOwHaPPPvul6cUCjAsAslIKjFgactp7d1Dagoz3Z5jjVhSz3gP+717yNnmkjpAxZibug1mWH0kk7TYe7aZzjONnNHWttz5YPuLfn4P1Z82F1evdmEmNJivUhoT+XxyI8k+Sp5e/uepqp3//LYteXF6phvbAXCIzrIcIkmotmzO4fptf7QrzzOYDz48bjEg57qvH7x/ZQqm3VpMbndWYTSfvQNXZuGADaLCXDVLI/fbrtxjZ7CUszXrzSEqwPUDg3eqN8+hTLU7pmXuQbtoXJ6TRBVlvmZpSIwJdHBph6QaoFyklljBZ6aH0Ottuv7yBr0ADSna5ilz8z+0f+zothuEEKj6ijaHd0m9TQtf1sAghLmizf8CcGSo6dANctwd393cGQv2YYH28e3OG5BWtd2LLAxJk9Oyff/L+zfYb9p6ihaxgFSAVvgnlvr26vmytxt3cFaLVMp8BtBi1g77I9HuFIt7i0w5NW7BPTfMiHZI7ypVnMdPFGJ3mZ5LuG2OfnkDzZhKK06Tyaz31OqQQzdoY77KLZhoYP+R2bVZ1qC5xhbMta3Bua7Wm1P19gaePmSLHjAyub8behCqizfwkCDu7p3B8WLu8Zd0q8O/uS4a1uH+mZ2npIytNU/cl1YuOu7EKCW0ZhGtUdgTgDvFcuPwWxiq25RWJmn14MoFRbcLLj0VLaOVxPvi1903YGdJWVPUFqqTisiHXaJ65gNgMamzBZjHvCLexyV8kfs8u696JqB+k4Om4ejcsREPNA+rBpJh2edkCNkUrFJzNIuedR+ApZ1bgxNXGNFhGpg0VAtlaeVyqKCqHu6dDzKyr+OyQcWQ5/kY1MHJHkGtqR0Es9kCqUWcuLr9jVINw/INehie5SZH2IYTPTzY3xp4dhPbmppHsdm8GTq4OLx8A61UQ8rRZ9Slqs7Oy232tOdWLcx3vznfKNX9ehQqt0Wsm3DcjGcxo3eHWBwU9Q60JCaMqWaeb550bTTheH/l9te+JQcnL23zfDfxF1fby1cs9jWf2y4ze7VPnua+kn/tCSefq+n1/2/mz/869Vx1z0H+zmdXk37sJDrZiTR3gt78P/DBEwESdAAA&quot;"/>
    <we:property name="creatorSessionId" value="&quot;c1a1f2ad-0ca0-4642-b777-ec75e85cf289&quot;"/>
    <we:property name="creatorTenantId" value="&quot;fd7e05ed-b2d2-4a11-b208-5f1693e17610&quot;"/>
    <we:property name="creatorUserId" value="&quot;100320038DF8235F&quot;"/>
    <we:property name="datasetId" value="&quot;8e7cf51e-4646-4161-abcb-cc47ed039a2c&quot;"/>
    <we:property name="embedUrl" value="&quot;/reportEmbed?reportId=2176aa49-d8e9-4515-9418-e964912251b5&amp;config=eyJjbHVzdGVyVXJsIjoiaHR0cHM6Ly9XQUJJLUdFUk1BTlktV0VTVC1DRU5UUkFMLVBSSU1BUlktcmVkaXJlY3QuYW5hbHlzaXMud2luZG93cy5uZXQiLCJlbWJlZEZlYXR1cmVzIjp7InVzYWdlTWV0cmljc1ZOZXh0Ijp0cnVlfX0%3D&amp;disableSensitivityBanner=true&quot;"/>
    <we:property name="initialStateBookmark" value="&quot;H4sIAAAAAAAAA+1dbW8cR47+KwsB9804sF5Z3G+ON9gD9pINks3igEUgsEiWrV1ZMkajXHyB//uxZpTYkTQabctORrGRIIpmWtVkFfnwIYtd/eORnly8OuXXX/JLO/rj0Wfn5/96yat//SHQ0ZOjs6sP//rXv3zx9Ou/HH/59IvP/ePzV+uT87OLoz/+eLTm1XNb//3k4pJP5xD+4T++e3LEp6df8fP52+DTC3ty9MpWF+dnfHryf7a92L9ary7tzZMj++HV6fmK55DfrHltc9jv/XL/3e8d/jP5HVnWJ9/bNybr7adf26vz1frq91A7JlGLICOZBuwl+N9cbL/diLn/+nnTjWDPzs/WfHLmAszPhkROjcLImaxxwFppfn5xcvb89EqVt3/7t9ev5nxdvGD/6fPU/+l3nOO8eeOKghQKVCmyMMSkPaouHStxzoogShlLq5257ZeLN+p/drle+yTeGBJLj1God+xZs8HoZb94Jy99mW8RD0WTD9RLiyYUct5O8RJVa6tZagfwdUg1dOC+X9UdcnGoLJAkSI8FRUYeD522oaPVpgRYQixkVWyxheSE7IKJKICNAsQiS1WFkTUEGlh8KSAPozQWy1Ulow6OXbDlZgWJH2ptmIbLBpkNoSFT5rhUVQkcMSQMERTVksSRHrqqUgd0cyPmEUrUUuri2UukwqGMYhg7jkqofYMtJ6frK5jprz//4dXKsdMRdTvWU/2ez8T0aAOQK7vY4uGPR18YX1yuNij5+S+++Ob8ciX2tW3k/PxsfbJ+7ePMyx1nj9fcT+1oivPV6tzRePPl387XfHr8tX1vZ5fbL1+c/++zlTkKu+vDm+/8kzs1Fl7pLxX2X1Zqq89eb5T508nqJ8yOT67J+yEVccn9gtJSr7kahUgSpReIfBgT//Trr759zPN9Jf92moclBWoYJBfHiJLaNq799tO8NYunG/Jw/O3FFOYRT/qt2myXQGpuAXAQOGEhU3IsPKQluDy7uOzHl7+PFfilMtsFII+xMgJjGR7IVDxy570L8Mwn4Pn56kRc5etr8Oz89PLl2X2l1pOXx3KyPrGL6yL7p6+PNzz+5rw/+XVN4Qqejz+zcb6y4/LnwxHp6fBVOiiJ5MXz//jtpXkwQdiM+vkPh+O81zlCHoyRgIfTvMqqrGUcBnL+W7b5/qDkC89/Xxw/O3/5ilcnnrNfF2vz/R++fDSIstdETz3Zf/aCV+t7Gmm4bqQfcH7ffPdT7cOv+Oc7BY2r9d4K9wEF+G6bDbmPlFya8IgNPdX19OiwnGQvXP7WsXavGV4Ir30yb7XEW03gfzaT/QEn023vAWZ2v2na2heTsRWUHo0HdxucFtdQeqkgpJiEMnTALHl/DWXHWExDUkollWFtRKIyFpexMuXWchADROeIXAvhYrm6C1JUjQSk5IhKsHSsAYONq4RAqlCduJb9c7+2H9b9/IfbZh9zRYgYQik1cEvjQBKRPUjxaHKQa3psWQwkrG7zTVtnwTESJlu+iMAoJZiis6LS1K2jH0hCfw9O9OgW8h1dtovZh3Tr1X1SBmajYb0s9e4WrBUWZlZpo2IF228YO8YKVdLI2hEGcU21hdKXjoWanW43B9ZB2Xp2XrG//LsLWeMAAMmpapICsbayWMeqFSXVpKU6XoO2lA+M6TyI6x6a7b+rzNb4rdSWQrRBEKoVnvFoMRUYYFESJTCMnuj1tl3MJWMZxdxiThQMWi5AoeelY6mEGNzqSwImqD1zXOxIotodoxHZSXlo4LxnsSPNXcm5OwllJHB1cYT9+yg7owh3LWaYmgqgCufMi7c7OXICSiPwoAqjo+XFs9+qdIysnWJ3jPVVvQdc7CY8vpZpcKZEHC2jw+N+irhztOz8F0SIQH0hKrNTz8OAn6ff2+o52/HLmR2evj5ePf5No90qbaEoEcoYyiVQTLE0D8ptMRRhHGP06nbH7lw0Rly8n0gBSclCyWSd2AGAFmclKdSGUM0znRCGcwTjxZlENI2RPLmJJWoVKqUtnq9idXY1dNcx1zqiQN2/47zTraJoF3D5SkRHtxYb7Her37pi8CvX0nZsSf4GUhzSBsFGnsPZHdiIszSDvbUWvyH2zkZ6zOoEGqwDNYH9++QfZ8X5sdnnp+r3w6vfyua5Mw1Nzjor9BINP0WP9whM/3bp+8OXpZ98gPL6u3O0tSyikSWkgmSkteBwMrY82bVaWYuTpRiK9UzL2ZfWhDmmQADc2blqTsuZb/T0uxll7iPn3Gfz7dKxwCl5KQVir9njVHTyu7i2D9WpoCeUMXZKAZST7U/CdzLMykEKcRdU62FkhnAgdaMHeebBpGrvKPFTw01Io/TGkBC0u4na/jrRzuVrYKJmpVeWIlqU6oG0aD44wB/UEt6odZNoy4bUjWfFr2Mbi5HGSvIEr4Qyk2vROFpeXHAqynWIeSKrrfReHXIW59iM7BDYLdQUUjcdKS4vQ3JuuUSoDoA6NFNaLlcNhbm633TpEQMioR2Q0f8uCt03NNmafSwe7ztUC71VJF9FXVx2UQPMTKlhq53cNPQej4Ls2pYhVMRJd8H/adSDLTf7MJ+zYGGnIwTDBaTFcnmEDrGID1O09eo0KS/eFdBEmZRazdWlMxp8D7l2V7mNLGYB3PARCM4kFs9Y6blLKzX4QNEDWkuyuMotOceAwj2n2hzCJIf9+wI7tSweF91mR48Ne3HQKHU/TN8RbQtIShQlhh41QN3SywMAnmsl4Uffp3+7PldbbSw1KlPpqCGKpx+8eBvK1zK1lqtCKUTBs2RZHHupDPYR2tBe1XKzJIuzItk8rSTRjVZblZaHLt4bpjyitFCdJPYQPQojLc5kOtfGA0dUhB5773wPrnLHVhv1nhwxLA8GDKHS/oaNj6xCca9nQX7tqslWms2jBAdVVXxXrgOqfr8r1nuvglPVPB+BJc8jRLIw3mPv9SOtgj9yu/1UFX94VRxsGHLI2v2HjoFg8CnmfADA+liq47fM1XdXndNFBJzIEUmwolHj/l6AXb2C2C1SZgHqGUNNafnT+jQfDk+hqcnw3LRO2rp0LAw6rFgqNYoIO/e1xamfD2MjJdeOah1jOLVczMV9jkqpqhBsyqQ+5gPam4J6sodYbOQK4mx6cDqQxO99eOrBZH23KLNN+QJYgNzdamdpM8JI92gH3rmcGBlLzcoImjECWjmUqvn7IgIHuaQ3qug2tIQeio4QcJ7S0dpijwerKjBKHK03igkbLu/yRk02nx0zldi0utcvzpizImfxEcExJAwIERcjJFuEltJsMS4cR21ii5tmu3ry7dgPOYzZ5tqiHEox674s/XF6wc2qugfOMsrIxCObc9K5GbQ8iGLvXKlhmVu6JQEtrjgbgNMNG6XMxuV5VMM9ns7ZWRzLKVZRTrNZG1y8tnjnoMeAUHgIjs5WKUdYvjFlgfs8BgQUus4thIf0QWuRALN/tNboQFS4w2KaVpzizf7PhDCcyThS5sX0MbkwNBzKBIk4hibxAVqyAmYswqEncgqZIj6gCChaMlNVp5JkiZQZDwWIrlWh+R03ftRwdLdePx/NknAQZkidUFrCB/S/BHd4Ay2cO9TcI/NiIEkYW8BILdbh7pFCwcUAx0S5FsnRzNmHZwzGi/tynHtUiGzdcnMQYI/Ti921tpCrzs6jmD0pcr4L+3cSdjoY0QgEyBTBYDipKfKpD/DWKvvdx/38yiJ9+1aYQ6pVvivW4ZTY35XqvVfYwUabPVZJc54dVjH1/U1yH2eF/XEb7af6+sPr6+w0Nc/H+T3blZxCBN5/ksJHFm3eB1p9JOX1W6Zqa2cozk09qVHMsXhWEywv7rZI1ZO2PgJLykFGIqPFCaWnkeQD+GC9zWTXKC9O5lu1PIxTNejOeueT5Yv5KTYQYLE6OKdulcMDakfU55kFJpPL4xi54/6nQnf3oFvKlEVHTTzT064tHEYC+D789FCSvlt0uTqDpVkcNGL3pKrXUFXGA7J5M2Ufocm0WoIQhfdvrz4qDnCIC3qjsp61sWMPBpLUesdCtNjbQ80JIDjQBvYl5ep2shjRxED6fKI8zB7wgfEehahdWfKYqM8WQkxVnKGHsDwCNChioSG65eKA1MJipM1xHoIwdxxbjRAp13EgBa37svNH6QM36+qM5jYbGYrFntxIUlx+dBlWsw3n6Gi9SKlpcdmpoGUN0rsA1lAEeSx2zjRarf4vhAJNWyHsi50zx1olWxLoSXy+gvv9YrmcsngOUJsEHzV2S/iAgxA6gjOWUgnTSMOyE7/FKwkIXKinPBv9Z8HfZ285QWN16OEgIi0Npy/3eBvA7lNUiHB2P5CEFCZ057gfhHZ3q2uNI1OnzdmEUga0A4nEs/7Mz9/Wn38np2zfrdZVI4POPROcRsfRIaVrWe5iAXUEHX1I1qLYeflBRTHyPHoyedYuKXhy0MdiGKmaJTpniCXn0P2/vLxXyRMxBU8Puo7CzSULtHznICcOcZ49maZLKFLYvxO/exMs02gTQmge/InF8j0Y1s7RUmRLnAVKDU7GQ2+6X7YdrxVxl8+9tDYfPErgiJLu8bKY3YcqUigFQ84bKqPZc9r9gW+HZCaRPTXwtSxYqyO69P2rueuVOI6OLTFFDEOqA7DdI8++++UphQIMi0AykkoMWNr+tPbuITWFmW7PsUYsqWe8h/3ePeRsc0kdoGLMTd0GMyw+kkla7D3bTOeZRs5oS1vufLDtRT+/h+rPq/PLV5swExrMVymNiXw+uZFkGyVPLv7rRNXOfn7blrw4OdWVbQA4RGdZDpEkVFs253D9tj/alOcZzAcfHrcYkHPd1g9uXpmCabcWk9udVRjNZ2/HlVk4YIOoMFfN0sj9tiu32Bks5WzNenOICnD1wOCd6s1zKFPtjmmZe9AuGvfPSaKKMl+zNCTGBDq4tF1SDVAuUkus4DPTQ+j1Nl1/eYNegIYUbfOUufkf2j52dNsNQghUfUWbw7uk3qaF79fAIIS5os3/AnBkqGnXDXLcHN/d3BkL9mGBtvHtzhuQVrXNiywMSZPTsm3/y80bbDdtPUWLWEAqQCv8E0t9e/V82du1OzirRSplPgNoMWuH7ZFod4rFvUWmnBq34J4bZkTbpXeVKs7jJwqxu0zPJdw2R7+8gWZMpRWnyWTWe2p1yK4btDFf5RZMNLD/yOza7NegucYWzLWtwbmu1utT9fYGnj5kix4wMrm/G3oQqntv4CFB3N07g+PF3OMv6VaHf3NVNKzD/TM7T0kZW2ueuO9buei4E6OU0JpFtEZhSwDuFMuNw29hqG5TWpmk1Z0rFxTdLrj0VLSMVhJvi19334CdJWVNUVuoTioi73aJ6pkPgMWkzhZgHvOKeB+X8EXu8+y+6pmA+k12moajc8dGPNA8rBpIhv0+J0PIpmCVmqNZ9Kx7Byxt3BqcuMKIDtPApKFaKPtWLocKqurh3vkgI/s67jeoGPI8H4M6ONkjqDW1nWA2WyC1iBNXt79RqmHYf4Mehme5yRG24UQPD/a3Bp7NxLam5lFsNm+GDi4O77+BVqoh5egz6lJVZ+flNnvacqsW5rvfnG+U6n49CpXbItZ1OG7Gs5jRu0MsDop6B1oSE8ZUM883T7o2mnDcXLnttW/JwdFLWz3fTPz55friFYt9xWe2ycxebZOnua/kX3vCyWdqevX/q/nzv088V91ykL/z6eWkHxuJjn5iHCczEbv7D6ZQRxsV5s7Rm/8HlX783jt0AAA=&quot;"/>
    <we:property name="isCloseBannerClicked" value="true"/>
    <we:property name="isFiltersActionButtonVisible" value="true"/>
    <we:property name="isFooterCollapsed" value="true"/>
    <we:property name="isVisualContainerHeaderHidden" value="false"/>
    <we:property name="pageDisplayName" value="&quot;Main_KPI&quot;"/>
    <we:property name="pageName" value="&quot;ReportSection16b73cde20cf3ed17b51&quot;"/>
    <we:property name="pptInsertionSessionID" value="&quot;5FF541AF-0C95-4808-9FCF-B5F7086CE0C9&quot;"/>
    <we:property name="reportEmbeddedTime" value="&quot;2025-01-28T10:21:25.849Z&quot;"/>
    <we:property name="reportName" value="&quot;Wavecon_dashboard_analysis1&quot;"/>
    <we:property name="reportState" value="&quot;CONNECTED&quot;"/>
    <we:property name="reportUrl" value="&quot;/groups/me/reports/2176aa49-d8e9-4515-9418-e964912251b5/ReportSection16b73cde20cf3ed17b51?bookmarkGuid=96b0c300-5646-4729-833d-f609999418d1&amp;bookmarkUsage=1&amp;ctid=fd7e05ed-b2d2-4a11-b208-5f1693e17610&amp;fromEntryPoint=export&amp;pbi_source=storytelling_addin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schemas.openxmlformats.org/package/2006/metadata/core-properties"/>
    <ds:schemaRef ds:uri="16c05727-aa75-4e4a-9b5f-8a80a1165891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576</TotalTime>
  <Words>758</Words>
  <Application>Microsoft Office PowerPoint</Application>
  <PresentationFormat>Widescreen</PresentationFormat>
  <Paragraphs>100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Edwardian Script ITC</vt:lpstr>
      <vt:lpstr>Manrope</vt:lpstr>
      <vt:lpstr>Trade Gothic LT Pro</vt:lpstr>
      <vt:lpstr>Trebuchet MS</vt:lpstr>
      <vt:lpstr>Wingdings</vt:lpstr>
      <vt:lpstr>Office Theme</vt:lpstr>
      <vt:lpstr>Wavecon Telecom Analysis </vt:lpstr>
      <vt:lpstr>Agenda </vt:lpstr>
      <vt:lpstr>About Company</vt:lpstr>
      <vt:lpstr>About Market and Plans</vt:lpstr>
      <vt:lpstr>Overview of the Dashboard</vt:lpstr>
      <vt:lpstr>Revenue Impact Of 5G Launch</vt:lpstr>
      <vt:lpstr>Underperforming KPI After 5G  Launch</vt:lpstr>
      <vt:lpstr>Top Performing Plans Post 5G  Launch</vt:lpstr>
      <vt:lpstr>Underperforming Plans Post 5G Launch</vt:lpstr>
      <vt:lpstr>Plans Discontinued After 5G  Launch  </vt:lpstr>
      <vt:lpstr>Recommendations And Strategic Actions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krutarth patel</dc:creator>
  <cp:lastModifiedBy>krutarth patel</cp:lastModifiedBy>
  <cp:revision>9</cp:revision>
  <dcterms:created xsi:type="dcterms:W3CDTF">2025-01-28T08:57:47Z</dcterms:created>
  <dcterms:modified xsi:type="dcterms:W3CDTF">2025-01-29T15:45:21Z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