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9" r:id="rId4"/>
    <p:sldId id="258" r:id="rId5"/>
    <p:sldId id="260" r:id="rId6"/>
    <p:sldId id="289" r:id="rId7"/>
    <p:sldId id="290" r:id="rId8"/>
    <p:sldId id="291" r:id="rId9"/>
    <p:sldId id="292" r:id="rId10"/>
    <p:sldId id="293" r:id="rId11"/>
    <p:sldId id="294" r:id="rId12"/>
    <p:sldId id="295" r:id="rId13"/>
    <p:sldId id="296" r:id="rId14"/>
    <p:sldId id="266" r:id="rId15"/>
    <p:sldId id="278" r:id="rId16"/>
    <p:sldId id="279" r:id="rId17"/>
    <p:sldId id="280" r:id="rId18"/>
    <p:sldId id="297" r:id="rId19"/>
    <p:sldId id="282" r:id="rId20"/>
    <p:sldId id="298" r:id="rId21"/>
    <p:sldId id="299" r:id="rId22"/>
    <p:sldId id="300" r:id="rId23"/>
    <p:sldId id="301" r:id="rId24"/>
    <p:sldId id="283" r:id="rId25"/>
    <p:sldId id="287" r:id="rId26"/>
    <p:sldId id="288" r:id="rId27"/>
    <p:sldId id="267" r:id="rId28"/>
    <p:sldId id="268" r:id="rId29"/>
    <p:sldId id="270" r:id="rId30"/>
    <p:sldId id="271" r:id="rId31"/>
    <p:sldId id="272" r:id="rId32"/>
    <p:sldId id="276" r:id="rId33"/>
    <p:sldId id="273" r:id="rId34"/>
    <p:sldId id="274" r:id="rId35"/>
    <p:sldId id="277" r:id="rId36"/>
    <p:sldId id="27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C0FEB-5788-4DE9-B431-53F01051A51C}" type="datetimeFigureOut">
              <a:rPr lang="en-US" smtClean="0"/>
              <a:t>12/3/2014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A2F27-DD1F-427A-A2F5-2D0AB4F09A25}" type="slidenum">
              <a:rPr lang="en-US" smtClean="0"/>
              <a:t>‹#›</a:t>
            </a:fld>
            <a:endParaRPr lang="en-US"/>
          </a:p>
        </p:txBody>
      </p:sp>
    </p:spTree>
    <p:extLst>
      <p:ext uri="{BB962C8B-B14F-4D97-AF65-F5344CB8AC3E}">
        <p14:creationId xmlns:p14="http://schemas.microsoft.com/office/powerpoint/2010/main" val="428573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B098814-455A-4C8C-9F91-E0CABA4F5D1A}" type="slidenum">
              <a:t>6</a:t>
            </a:fld>
            <a:endParaRPr lang="en-US"/>
          </a:p>
        </p:txBody>
      </p:sp>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3101040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831C28A-2733-41D2-9D7D-A0BD39977E68}" type="slidenum">
              <a:t>7</a:t>
            </a:fld>
            <a:endParaRPr lang="en-US"/>
          </a:p>
        </p:txBody>
      </p:sp>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2030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152FB41-6175-418D-AE5F-47BFF45B0659}" type="slidenum">
              <a:t>8</a:t>
            </a:fld>
            <a:endParaRPr lang="en-US"/>
          </a:p>
        </p:txBody>
      </p:sp>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9115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EB56FF3-9556-47CA-9402-F343BA360A0F}" type="slidenum">
              <a:t>9</a:t>
            </a:fld>
            <a:endParaRPr lang="en-US"/>
          </a:p>
        </p:txBody>
      </p:sp>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2094330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E21BC6B-45C8-4B88-87CE-4EF88D3110C0}" type="slidenum">
              <a:t>10</a:t>
            </a:fld>
            <a:endParaRPr lang="en-US"/>
          </a:p>
        </p:txBody>
      </p:sp>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35936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0FFBE6A-A8B2-4639-815B-556303B7DD51}" type="slidenum">
              <a:t>11</a:t>
            </a:fld>
            <a:endParaRPr lang="en-US"/>
          </a:p>
        </p:txBody>
      </p:sp>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68661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BBDA99F-CCB9-4A83-B56D-380258538C8D}" type="slidenum">
              <a:t>12</a:t>
            </a:fld>
            <a:endParaRPr lang="en-US"/>
          </a:p>
        </p:txBody>
      </p:sp>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4205907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8376CD2-A66D-4780-9B47-A550D33E6445}" type="slidenum">
              <a:t>13</a:t>
            </a:fld>
            <a:endParaRPr lang="en-US"/>
          </a:p>
        </p:txBody>
      </p:sp>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extLst>
      <p:ext uri="{BB962C8B-B14F-4D97-AF65-F5344CB8AC3E}">
        <p14:creationId xmlns:p14="http://schemas.microsoft.com/office/powerpoint/2010/main" val="226479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004A0F0-3E97-4DBB-B914-16F0448B0A28}" type="datetimeFigureOut">
              <a:rPr lang="en-US" smtClean="0"/>
              <a:t>12/3/2014</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CA56C1D-CEF2-4469-8A9B-A53D6C57EA66}"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04A0F0-3E97-4DBB-B914-16F0448B0A28}"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56C1D-CEF2-4469-8A9B-A53D6C57EA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04A0F0-3E97-4DBB-B914-16F0448B0A28}"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56C1D-CEF2-4469-8A9B-A53D6C57EA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04A0F0-3E97-4DBB-B914-16F0448B0A28}"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56C1D-CEF2-4469-8A9B-A53D6C57EA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04A0F0-3E97-4DBB-B914-16F0448B0A28}"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A56C1D-CEF2-4469-8A9B-A53D6C57EA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004A0F0-3E97-4DBB-B914-16F0448B0A28}"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A56C1D-CEF2-4469-8A9B-A53D6C57EA66}"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04A0F0-3E97-4DBB-B914-16F0448B0A28}" type="datetimeFigureOut">
              <a:rPr lang="en-US" smtClean="0"/>
              <a:t>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A56C1D-CEF2-4469-8A9B-A53D6C57EA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04A0F0-3E97-4DBB-B914-16F0448B0A28}" type="datetimeFigureOut">
              <a:rPr lang="en-US" smtClean="0"/>
              <a:t>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A56C1D-CEF2-4469-8A9B-A53D6C57EA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4A0F0-3E97-4DBB-B914-16F0448B0A28}" type="datetimeFigureOut">
              <a:rPr lang="en-US" smtClean="0"/>
              <a:t>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A56C1D-CEF2-4469-8A9B-A53D6C57EA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004A0F0-3E97-4DBB-B914-16F0448B0A28}" type="datetimeFigureOut">
              <a:rPr lang="en-US" smtClean="0"/>
              <a:t>12/3/2014</a:t>
            </a:fld>
            <a:endParaRPr lang="en-US"/>
          </a:p>
        </p:txBody>
      </p:sp>
      <p:sp>
        <p:nvSpPr>
          <p:cNvPr id="7" name="Slide Number Placeholder 6"/>
          <p:cNvSpPr>
            <a:spLocks noGrp="1"/>
          </p:cNvSpPr>
          <p:nvPr>
            <p:ph type="sldNum" sz="quarter" idx="12"/>
          </p:nvPr>
        </p:nvSpPr>
        <p:spPr/>
        <p:txBody>
          <a:bodyPr/>
          <a:lstStyle/>
          <a:p>
            <a:fld id="{ACA56C1D-CEF2-4469-8A9B-A53D6C57EA66}"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04A0F0-3E97-4DBB-B914-16F0448B0A28}" type="datetimeFigureOut">
              <a:rPr lang="en-US" smtClean="0"/>
              <a:t>12/3/2014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ACA56C1D-CEF2-4469-8A9B-A53D6C57EA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004A0F0-3E97-4DBB-B914-16F0448B0A28}" type="datetimeFigureOut">
              <a:rPr lang="en-US" smtClean="0"/>
              <a:t>12/3/2014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CA56C1D-CEF2-4469-8A9B-A53D6C57EA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33365" y="4073371"/>
            <a:ext cx="3309803" cy="1260629"/>
          </a:xfrm>
        </p:spPr>
        <p:txBody>
          <a:bodyPr>
            <a:noAutofit/>
          </a:bodyPr>
          <a:lstStyle/>
          <a:p>
            <a:r>
              <a:rPr lang="en-US" sz="3200" dirty="0" smtClean="0">
                <a:solidFill>
                  <a:schemeClr val="bg2">
                    <a:lumMod val="50000"/>
                  </a:schemeClr>
                </a:solidFill>
              </a:rPr>
              <a:t>Face Ventura: The Face Detective</a:t>
            </a:r>
            <a:endParaRPr lang="en-US" sz="3200" dirty="0">
              <a:solidFill>
                <a:schemeClr val="bg2">
                  <a:lumMod val="50000"/>
                </a:schemeClr>
              </a:solidFill>
            </a:endParaRPr>
          </a:p>
        </p:txBody>
      </p:sp>
      <p:pic>
        <p:nvPicPr>
          <p:cNvPr id="4" name="Picture 3" descr="unnamed"/>
          <p:cNvPicPr/>
          <p:nvPr/>
        </p:nvPicPr>
        <p:blipFill>
          <a:blip r:embed="rId2">
            <a:extLst>
              <a:ext uri="{28A0092B-C50C-407E-A947-70E740481C1C}">
                <a14:useLocalDpi xmlns:a14="http://schemas.microsoft.com/office/drawing/2010/main" val="0"/>
              </a:ext>
            </a:extLst>
          </a:blip>
          <a:srcRect/>
          <a:stretch>
            <a:fillRect/>
          </a:stretch>
        </p:blipFill>
        <p:spPr bwMode="auto">
          <a:xfrm>
            <a:off x="4690110" y="304800"/>
            <a:ext cx="3387090" cy="3729355"/>
          </a:xfrm>
          <a:prstGeom prst="rect">
            <a:avLst/>
          </a:prstGeom>
          <a:noFill/>
          <a:ln>
            <a:noFill/>
          </a:ln>
        </p:spPr>
      </p:pic>
    </p:spTree>
    <p:extLst>
      <p:ext uri="{BB962C8B-B14F-4D97-AF65-F5344CB8AC3E}">
        <p14:creationId xmlns:p14="http://schemas.microsoft.com/office/powerpoint/2010/main" val="100201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lIns="0" tIns="0" rIns="0" bIns="0" anchor="ctr"/>
          <a:lstStyle/>
          <a:p>
            <a:pPr lvl="0"/>
            <a:r>
              <a:rPr lang="en-US" dirty="0"/>
              <a:t>Creating the Integral Image</a:t>
            </a:r>
          </a:p>
        </p:txBody>
      </p:sp>
      <p:sp>
        <p:nvSpPr>
          <p:cNvPr id="3" name="TextBox 2"/>
          <p:cNvSpPr txBox="1"/>
          <p:nvPr/>
        </p:nvSpPr>
        <p:spPr>
          <a:xfrm>
            <a:off x="767159" y="2103120"/>
            <a:ext cx="7301075" cy="3186598"/>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dirty="0" smtClean="0">
                <a:ln>
                  <a:noFill/>
                </a:ln>
                <a:ea typeface="Microsoft YaHei" pitchFamily="2"/>
                <a:cs typeface="Mangal" pitchFamily="2"/>
              </a:rPr>
              <a:t>Any </a:t>
            </a:r>
            <a:r>
              <a:rPr lang="en-US" sz="1800" b="0" i="0" u="none" strike="noStrike" kern="1200" dirty="0">
                <a:ln>
                  <a:noFill/>
                </a:ln>
                <a:ea typeface="Microsoft YaHei" pitchFamily="2"/>
                <a:cs typeface="Mangal" pitchFamily="2"/>
              </a:rPr>
              <a:t>point in the integral image, is the sum of all pixels above and to the left</a:t>
            </a:r>
          </a:p>
          <a:p>
            <a:pPr marL="0" marR="0" lvl="0" indent="0" rtl="0" hangingPunct="0">
              <a:lnSpc>
                <a:spcPct val="100000"/>
              </a:lnSpc>
              <a:spcBef>
                <a:spcPts val="0"/>
              </a:spcBef>
              <a:spcAft>
                <a:spcPts val="0"/>
              </a:spcAft>
              <a:buNone/>
              <a:tabLst/>
            </a:pPr>
            <a:r>
              <a:rPr lang="en-US" sz="1800" b="0" i="0" u="none" strike="noStrike" kern="1200" dirty="0">
                <a:ln>
                  <a:noFill/>
                </a:ln>
                <a:ea typeface="Microsoft YaHei" pitchFamily="2"/>
                <a:cs typeface="Mangal" pitchFamily="2"/>
              </a:rPr>
              <a:t>Of the point</a:t>
            </a:r>
          </a:p>
          <a:p>
            <a:pPr marL="0" marR="0" lvl="0" indent="0" rtl="0" hangingPunct="0">
              <a:lnSpc>
                <a:spcPct val="100000"/>
              </a:lnSpc>
              <a:spcBef>
                <a:spcPts val="0"/>
              </a:spcBef>
              <a:spcAft>
                <a:spcPts val="0"/>
              </a:spcAft>
              <a:buNone/>
              <a:tabLst/>
            </a:pPr>
            <a:endParaRPr lang="en-US" sz="1800" b="0" i="0" u="none" strike="noStrike" kern="1200" dirty="0">
              <a:ln>
                <a:noFill/>
              </a:ln>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ea typeface="Microsoft YaHei" pitchFamily="2"/>
                <a:cs typeface="Mangal" pitchFamily="2"/>
              </a:rPr>
              <a:t>The Integral Image can be quickly calculated in one pass over the Image</a:t>
            </a:r>
          </a:p>
          <a:p>
            <a:pPr marL="0" marR="0" lvl="0" indent="0" rtl="0" hangingPunct="0">
              <a:lnSpc>
                <a:spcPct val="100000"/>
              </a:lnSpc>
              <a:spcBef>
                <a:spcPts val="0"/>
              </a:spcBef>
              <a:spcAft>
                <a:spcPts val="0"/>
              </a:spcAft>
              <a:buNone/>
              <a:tabLst/>
            </a:pPr>
            <a:endParaRPr lang="en-US" sz="1800" b="0" i="0" u="none" strike="noStrike" kern="1200" dirty="0">
              <a:ln>
                <a:noFill/>
              </a:ln>
              <a:ea typeface="Microsoft YaHei" pitchFamily="2"/>
              <a:cs typeface="Mangal" pitchFamily="2"/>
            </a:endParaRPr>
          </a:p>
          <a:p>
            <a:pPr marL="0" marR="0" lvl="0" indent="0" rtl="0" hangingPunct="0">
              <a:lnSpc>
                <a:spcPct val="100000"/>
              </a:lnSpc>
              <a:spcBef>
                <a:spcPts val="0"/>
              </a:spcBef>
              <a:spcAft>
                <a:spcPts val="0"/>
              </a:spcAft>
              <a:buNone/>
              <a:tabLst/>
            </a:pPr>
            <a:r>
              <a:rPr lang="en-US" sz="1800" b="0" i="0" u="none" strike="noStrike" kern="1200" dirty="0">
                <a:ln>
                  <a:noFill/>
                </a:ln>
                <a:ea typeface="Microsoft YaHei" pitchFamily="2"/>
                <a:cs typeface="Mangal" pitchFamily="2"/>
              </a:rPr>
              <a:t>The Integral Image, once calculated, allows constant time evaluation of</a:t>
            </a:r>
          </a:p>
          <a:p>
            <a:pPr marL="0" marR="0" lvl="0" indent="0" rtl="0" hangingPunct="0">
              <a:lnSpc>
                <a:spcPct val="100000"/>
              </a:lnSpc>
              <a:spcBef>
                <a:spcPts val="0"/>
              </a:spcBef>
              <a:spcAft>
                <a:spcPts val="0"/>
              </a:spcAft>
              <a:buNone/>
              <a:tabLst/>
            </a:pPr>
            <a:r>
              <a:rPr lang="en-US" sz="1800" b="0" i="0" u="none" strike="noStrike" kern="1200" dirty="0">
                <a:ln>
                  <a:noFill/>
                </a:ln>
                <a:ea typeface="Microsoft YaHei" pitchFamily="2"/>
                <a:cs typeface="Mangal" pitchFamily="2"/>
              </a:rPr>
              <a:t>Any sub rectangle in the image</a:t>
            </a:r>
          </a:p>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Microsoft YaHei" pitchFamily="2"/>
              <a:cs typeface="Mangal" pitchFamily="2"/>
            </a:endParaRPr>
          </a:p>
        </p:txBody>
      </p:sp>
    </p:spTree>
    <p:extLst>
      <p:ext uri="{BB962C8B-B14F-4D97-AF65-F5344CB8AC3E}">
        <p14:creationId xmlns:p14="http://schemas.microsoft.com/office/powerpoint/2010/main" val="3540662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lIns="0" tIns="0" rIns="0" bIns="0" anchor="ctr"/>
          <a:lstStyle/>
          <a:p>
            <a:pPr lvl="0"/>
            <a:r>
              <a:rPr lang="en-US"/>
              <a:t>Integral Image Examples</a:t>
            </a:r>
          </a:p>
        </p:txBody>
      </p:sp>
      <p:pic>
        <p:nvPicPr>
          <p:cNvPr id="3" name="Picture 2"/>
          <p:cNvPicPr>
            <a:picLocks noChangeAspect="1"/>
          </p:cNvPicPr>
          <p:nvPr/>
        </p:nvPicPr>
        <p:blipFill>
          <a:blip r:embed="rId3">
            <a:lum bright="-50000"/>
            <a:alphaModFix/>
          </a:blip>
          <a:srcRect/>
          <a:stretch>
            <a:fillRect/>
          </a:stretch>
        </p:blipFill>
        <p:spPr>
          <a:xfrm>
            <a:off x="853919" y="2468880"/>
            <a:ext cx="7192799" cy="3017520"/>
          </a:xfrm>
          <a:prstGeom prst="rect">
            <a:avLst/>
          </a:prstGeom>
          <a:noFill/>
          <a:ln>
            <a:noFill/>
          </a:ln>
        </p:spPr>
      </p:pic>
      <p:sp>
        <p:nvSpPr>
          <p:cNvPr id="4" name="TextBox 3"/>
          <p:cNvSpPr txBox="1"/>
          <p:nvPr/>
        </p:nvSpPr>
        <p:spPr>
          <a:xfrm>
            <a:off x="457200" y="6035040"/>
            <a:ext cx="7962120" cy="3470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200"/>
            </a:pPr>
            <a:r>
              <a:rPr lang="en-US" sz="1200" b="0" i="0" u="none" strike="noStrike" kern="1200" dirty="0">
                <a:ln>
                  <a:noFill/>
                </a:ln>
                <a:latin typeface="Arial" pitchFamily="18"/>
                <a:ea typeface="Microsoft YaHei" pitchFamily="2"/>
                <a:cs typeface="Mangal" pitchFamily="2"/>
              </a:rPr>
              <a:t>http://www.codeproject.com/KB/graphics/441226/integral-image-example.png</a:t>
            </a:r>
          </a:p>
        </p:txBody>
      </p:sp>
    </p:spTree>
    <p:extLst>
      <p:ext uri="{BB962C8B-B14F-4D97-AF65-F5344CB8AC3E}">
        <p14:creationId xmlns:p14="http://schemas.microsoft.com/office/powerpoint/2010/main" val="1001337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Haar Cascades</a:t>
            </a:r>
          </a:p>
        </p:txBody>
      </p:sp>
      <p:sp>
        <p:nvSpPr>
          <p:cNvPr id="3" name="Content Placeholder 2"/>
          <p:cNvSpPr txBox="1">
            <a:spLocks noGrp="1"/>
          </p:cNvSpPr>
          <p:nvPr>
            <p:ph type="body" idx="4294967295"/>
          </p:nvPr>
        </p:nvSpPr>
        <p:spPr>
          <a:xfrm>
            <a:off x="1043639" y="2252160"/>
            <a:ext cx="6777000" cy="3508559"/>
          </a:xfrm>
        </p:spPr>
        <p:txBody>
          <a:bodyPr>
            <a:normAutofit fontScale="92500"/>
          </a:bodyPr>
          <a:lstStyle/>
          <a:p>
            <a:pPr lvl="0">
              <a:spcBef>
                <a:spcPts val="479"/>
              </a:spcBef>
              <a:buClr>
                <a:srgbClr val="94C600"/>
              </a:buClr>
              <a:buSzPct val="76000"/>
              <a:buFont typeface="Wingdings 2" pitchFamily="16"/>
              <a:buChar char=""/>
            </a:pPr>
            <a:r>
              <a:rPr lang="en-US"/>
              <a:t>A Haar Cascade is a method for evaluating a subrectangle using Haar Features</a:t>
            </a:r>
          </a:p>
          <a:p>
            <a:pPr lvl="0">
              <a:spcBef>
                <a:spcPts val="479"/>
              </a:spcBef>
              <a:buClr>
                <a:srgbClr val="94C600"/>
              </a:buClr>
              <a:buSzPct val="76000"/>
              <a:buFont typeface="Wingdings 2" pitchFamily="16"/>
              <a:buChar char=""/>
            </a:pPr>
            <a:r>
              <a:rPr lang="en-US"/>
              <a:t>A sub rectangle of an image is analyzed, first with generic Haar features.</a:t>
            </a:r>
          </a:p>
          <a:p>
            <a:pPr lvl="0">
              <a:spcBef>
                <a:spcPts val="479"/>
              </a:spcBef>
              <a:buClr>
                <a:srgbClr val="94C600"/>
              </a:buClr>
              <a:buSzPct val="76000"/>
              <a:buFont typeface="Wingdings 2" pitchFamily="16"/>
              <a:buChar char=""/>
            </a:pPr>
            <a:r>
              <a:rPr lang="en-US"/>
              <a:t>Look for these generic Haar Features, if they are not found, the sub rectangle is discarded</a:t>
            </a:r>
          </a:p>
          <a:p>
            <a:pPr lvl="0">
              <a:spcBef>
                <a:spcPts val="479"/>
              </a:spcBef>
              <a:buClr>
                <a:srgbClr val="94C600"/>
              </a:buClr>
              <a:buSzPct val="76000"/>
              <a:buFont typeface="Wingdings 2" pitchFamily="16"/>
              <a:buChar char=""/>
            </a:pPr>
            <a:r>
              <a:rPr lang="en-US"/>
              <a:t>If Haar Features found, the rectangle is analyzed again, with more specific Haar Features (cascading)</a:t>
            </a:r>
          </a:p>
        </p:txBody>
      </p:sp>
    </p:spTree>
    <p:extLst>
      <p:ext uri="{BB962C8B-B14F-4D97-AF65-F5344CB8AC3E}">
        <p14:creationId xmlns:p14="http://schemas.microsoft.com/office/powerpoint/2010/main" val="3150253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a:t>Facial Tracking</a:t>
            </a:r>
          </a:p>
        </p:txBody>
      </p:sp>
      <p:sp>
        <p:nvSpPr>
          <p:cNvPr id="3" name="Content Placeholder 2"/>
          <p:cNvSpPr txBox="1">
            <a:spLocks noGrp="1"/>
          </p:cNvSpPr>
          <p:nvPr>
            <p:ph type="body" idx="4294967295"/>
          </p:nvPr>
        </p:nvSpPr>
        <p:spPr/>
        <p:txBody>
          <a:bodyPr/>
          <a:lstStyle/>
          <a:p>
            <a:pPr lvl="0">
              <a:spcBef>
                <a:spcPts val="479"/>
              </a:spcBef>
              <a:buClr>
                <a:srgbClr val="94C600"/>
              </a:buClr>
              <a:buSzPct val="76000"/>
              <a:buFont typeface="Wingdings 2" pitchFamily="16"/>
              <a:buChar char=""/>
            </a:pPr>
            <a:r>
              <a:rPr lang="en-US"/>
              <a:t>Face tracking accomplished the same way as detection</a:t>
            </a:r>
          </a:p>
          <a:p>
            <a:pPr lvl="0">
              <a:spcBef>
                <a:spcPts val="479"/>
              </a:spcBef>
              <a:buClr>
                <a:srgbClr val="94C600"/>
              </a:buClr>
              <a:buSzPct val="76000"/>
              <a:buFont typeface="Wingdings 2" pitchFamily="16"/>
              <a:buChar char=""/>
            </a:pPr>
            <a:r>
              <a:rPr lang="en-US"/>
              <a:t>In a video, each frame is analyzed, and treated the same as any image</a:t>
            </a:r>
          </a:p>
          <a:p>
            <a:pPr lvl="0">
              <a:spcBef>
                <a:spcPts val="479"/>
              </a:spcBef>
              <a:buClr>
                <a:srgbClr val="94C600"/>
              </a:buClr>
              <a:buSzPct val="76000"/>
              <a:buFont typeface="Wingdings 2" pitchFamily="16"/>
              <a:buChar char=""/>
            </a:pPr>
            <a:r>
              <a:rPr lang="en-US"/>
              <a:t>If a face is detected, its location is shown</a:t>
            </a:r>
          </a:p>
          <a:p>
            <a:pPr lvl="0">
              <a:spcBef>
                <a:spcPts val="479"/>
              </a:spcBef>
              <a:buClr>
                <a:srgbClr val="94C600"/>
              </a:buClr>
              <a:buSzPct val="76000"/>
              <a:buFont typeface="Wingdings 2" pitchFamily="16"/>
              <a:buChar char=""/>
            </a:pPr>
            <a:r>
              <a:rPr lang="en-US"/>
              <a:t>If a face moves in the next frame, its location will move accordingly</a:t>
            </a:r>
          </a:p>
        </p:txBody>
      </p:sp>
    </p:spTree>
    <p:extLst>
      <p:ext uri="{BB962C8B-B14F-4D97-AF65-F5344CB8AC3E}">
        <p14:creationId xmlns:p14="http://schemas.microsoft.com/office/powerpoint/2010/main" val="59631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2401336"/>
          </a:xfrm>
        </p:spPr>
        <p:txBody>
          <a:bodyPr/>
          <a:lstStyle/>
          <a:p>
            <a:r>
              <a:rPr lang="en-US" dirty="0" smtClean="0"/>
              <a:t>Facial Recognition</a:t>
            </a:r>
            <a:endParaRPr lang="en-US" dirty="0"/>
          </a:p>
        </p:txBody>
      </p:sp>
    </p:spTree>
    <p:extLst>
      <p:ext uri="{BB962C8B-B14F-4D97-AF65-F5344CB8AC3E}">
        <p14:creationId xmlns:p14="http://schemas.microsoft.com/office/powerpoint/2010/main" val="235604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Early Techniques of Facial Recognition</a:t>
            </a:r>
            <a:endParaRPr lang="en-US" sz="2800" dirty="0"/>
          </a:p>
        </p:txBody>
      </p:sp>
      <p:sp>
        <p:nvSpPr>
          <p:cNvPr id="3" name="Content Placeholder 2"/>
          <p:cNvSpPr>
            <a:spLocks noGrp="1"/>
          </p:cNvSpPr>
          <p:nvPr>
            <p:ph idx="1"/>
          </p:nvPr>
        </p:nvSpPr>
        <p:spPr>
          <a:xfrm>
            <a:off x="1043493" y="2323652"/>
            <a:ext cx="3604708" cy="3508977"/>
          </a:xfrm>
        </p:spPr>
        <p:txBody>
          <a:bodyPr/>
          <a:lstStyle/>
          <a:p>
            <a:r>
              <a:rPr lang="en-US" dirty="0" smtClean="0"/>
              <a:t>Geometric: This was the early stages of facial recognition which involved selecting points on the face then comparing the different polygons.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362200"/>
            <a:ext cx="3886199" cy="2286000"/>
          </a:xfrm>
          <a:prstGeom prst="rect">
            <a:avLst/>
          </a:prstGeom>
        </p:spPr>
      </p:pic>
    </p:spTree>
    <p:extLst>
      <p:ext uri="{BB962C8B-B14F-4D97-AF65-F5344CB8AC3E}">
        <p14:creationId xmlns:p14="http://schemas.microsoft.com/office/powerpoint/2010/main" val="331175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Early Techniques of Facial </a:t>
            </a:r>
            <a:r>
              <a:rPr lang="en-US" sz="2400" dirty="0" smtClean="0"/>
              <a:t>Recognition (cont.)</a:t>
            </a:r>
            <a:endParaRPr lang="en-US" sz="2400" dirty="0"/>
          </a:p>
        </p:txBody>
      </p:sp>
      <p:sp>
        <p:nvSpPr>
          <p:cNvPr id="3" name="Content Placeholder 2"/>
          <p:cNvSpPr>
            <a:spLocks noGrp="1"/>
          </p:cNvSpPr>
          <p:nvPr>
            <p:ph idx="1"/>
          </p:nvPr>
        </p:nvSpPr>
        <p:spPr>
          <a:xfrm>
            <a:off x="1043493" y="2323652"/>
            <a:ext cx="3376108" cy="3508977"/>
          </a:xfrm>
        </p:spPr>
        <p:txBody>
          <a:bodyPr/>
          <a:lstStyle/>
          <a:p>
            <a:r>
              <a:rPr lang="en-US" dirty="0" smtClean="0"/>
              <a:t>Photometric: A technique in computer vision for estimating the surface normal of objects under different lighting conditions.</a:t>
            </a:r>
          </a:p>
          <a:p>
            <a:pPr marL="68580" indent="0">
              <a:buNone/>
            </a:pPr>
            <a:endParaRPr lang="en-US" dirty="0"/>
          </a:p>
        </p:txBody>
      </p:sp>
      <p:sp>
        <p:nvSpPr>
          <p:cNvPr id="4" name="Rectangle 3"/>
          <p:cNvSpPr/>
          <p:nvPr/>
        </p:nvSpPr>
        <p:spPr>
          <a:xfrm>
            <a:off x="2286000" y="2828836"/>
            <a:ext cx="4572000" cy="369332"/>
          </a:xfrm>
          <a:prstGeom prst="rect">
            <a:avLst/>
          </a:prstGeom>
        </p:spPr>
        <p:txBody>
          <a:bodyPr>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2323652"/>
            <a:ext cx="4191000" cy="2028825"/>
          </a:xfrm>
          <a:prstGeom prst="rect">
            <a:avLst/>
          </a:prstGeom>
        </p:spPr>
      </p:pic>
    </p:spTree>
    <p:extLst>
      <p:ext uri="{BB962C8B-B14F-4D97-AF65-F5344CB8AC3E}">
        <p14:creationId xmlns:p14="http://schemas.microsoft.com/office/powerpoint/2010/main" val="2799133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Evolved Techniques	</a:t>
            </a:r>
            <a:endParaRPr lang="en-US" dirty="0"/>
          </a:p>
        </p:txBody>
      </p:sp>
      <p:sp>
        <p:nvSpPr>
          <p:cNvPr id="3" name="Content Placeholder 2"/>
          <p:cNvSpPr>
            <a:spLocks noGrp="1"/>
          </p:cNvSpPr>
          <p:nvPr>
            <p:ph idx="1"/>
          </p:nvPr>
        </p:nvSpPr>
        <p:spPr>
          <a:xfrm>
            <a:off x="1043493" y="2170664"/>
            <a:ext cx="3680908" cy="4306336"/>
          </a:xfrm>
        </p:spPr>
        <p:txBody>
          <a:bodyPr/>
          <a:lstStyle/>
          <a:p>
            <a:r>
              <a:rPr lang="en-US" dirty="0" smtClean="0"/>
              <a:t>Eigen faces:  Captures the variation in a collection of facial images and encodes it. Then compares the image of an individual face in a holistic manner.</a:t>
            </a:r>
          </a:p>
          <a:p>
            <a:endParaRPr lang="en-US" dirty="0"/>
          </a:p>
          <a:p>
            <a:endParaRPr lang="en-US" dirty="0" smtClean="0"/>
          </a:p>
          <a:p>
            <a:endParaRPr lang="en-US" dirty="0"/>
          </a:p>
          <a:p>
            <a:endParaRPr lang="en-US" dirty="0" smtClean="0"/>
          </a:p>
          <a:p>
            <a:endParaRPr lang="en-US" dirty="0"/>
          </a:p>
          <a:p>
            <a:pPr marL="68580" indent="0">
              <a:buNone/>
            </a:pPr>
            <a:endParaRPr lang="en-US" dirty="0" smtClean="0"/>
          </a:p>
          <a:p>
            <a:pPr marL="68580" indent="0">
              <a:buNone/>
            </a:pPr>
            <a:endParaRPr lang="en-US" dirty="0" smtClean="0"/>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174977"/>
            <a:ext cx="3581400" cy="2171700"/>
          </a:xfrm>
          <a:prstGeom prst="rect">
            <a:avLst/>
          </a:prstGeom>
        </p:spPr>
      </p:pic>
    </p:spTree>
    <p:extLst>
      <p:ext uri="{BB962C8B-B14F-4D97-AF65-F5344CB8AC3E}">
        <p14:creationId xmlns:p14="http://schemas.microsoft.com/office/powerpoint/2010/main" val="320172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Evolved </a:t>
            </a:r>
            <a:r>
              <a:rPr lang="en-US" dirty="0" smtClean="0"/>
              <a:t>Techniques (cont.)</a:t>
            </a:r>
            <a:endParaRPr lang="en-US" dirty="0"/>
          </a:p>
        </p:txBody>
      </p:sp>
      <p:sp>
        <p:nvSpPr>
          <p:cNvPr id="3" name="Content Placeholder 2"/>
          <p:cNvSpPr>
            <a:spLocks noGrp="1"/>
          </p:cNvSpPr>
          <p:nvPr>
            <p:ph idx="1"/>
          </p:nvPr>
        </p:nvSpPr>
        <p:spPr>
          <a:xfrm>
            <a:off x="1043492" y="2170664"/>
            <a:ext cx="3604707" cy="4153936"/>
          </a:xfrm>
        </p:spPr>
        <p:txBody>
          <a:bodyPr>
            <a:noAutofit/>
          </a:bodyPr>
          <a:lstStyle/>
          <a:p>
            <a:r>
              <a:rPr lang="en-US" sz="1800" dirty="0"/>
              <a:t>Fisher </a:t>
            </a:r>
            <a:r>
              <a:rPr lang="en-US" sz="1800" dirty="0" smtClean="0"/>
              <a:t>faces : </a:t>
            </a:r>
            <a:r>
              <a:rPr lang="en-US" sz="1800" dirty="0"/>
              <a:t>Appropriate data representation is a vital task for computer vision, so fisher faces uses Principal Components Analysis(PCA</a:t>
            </a:r>
            <a:r>
              <a:rPr lang="en-US" sz="1800" dirty="0" smtClean="0"/>
              <a:t>).</a:t>
            </a:r>
          </a:p>
          <a:p>
            <a:pPr marL="68580" indent="0">
              <a:buNone/>
            </a:pPr>
            <a:endParaRPr lang="en-US" sz="1800" dirty="0" smtClean="0"/>
          </a:p>
          <a:p>
            <a:r>
              <a:rPr lang="en-US" sz="1800" dirty="0" smtClean="0"/>
              <a:t>Principal Components Analysis is a statistical procedure that uses orthogonal transformation.</a:t>
            </a:r>
          </a:p>
          <a:p>
            <a:pPr marL="68580" indent="0">
              <a:buNone/>
            </a:pPr>
            <a:endParaRPr lang="en-US" sz="1800" dirty="0" smtClean="0"/>
          </a:p>
          <a:p>
            <a:r>
              <a:rPr lang="en-US" sz="1800" dirty="0" smtClean="0"/>
              <a:t>It transforms data into a new coordinate system.</a:t>
            </a:r>
          </a:p>
          <a:p>
            <a:pPr marL="68580" indent="0">
              <a:buNone/>
            </a:pPr>
            <a:r>
              <a:rPr lang="en-US" sz="2800" dirty="0" smtClean="0"/>
              <a:t>  </a:t>
            </a:r>
            <a:endParaRPr lang="en-US" sz="28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384" y="2358158"/>
            <a:ext cx="3174850" cy="2286000"/>
          </a:xfrm>
          <a:prstGeom prst="rect">
            <a:avLst/>
          </a:prstGeom>
        </p:spPr>
      </p:pic>
    </p:spTree>
    <p:extLst>
      <p:ext uri="{BB962C8B-B14F-4D97-AF65-F5344CB8AC3E}">
        <p14:creationId xmlns:p14="http://schemas.microsoft.com/office/powerpoint/2010/main" val="328855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762000"/>
            <a:ext cx="7024744" cy="1143000"/>
          </a:xfrm>
        </p:spPr>
        <p:txBody>
          <a:bodyPr/>
          <a:lstStyle/>
          <a:p>
            <a:r>
              <a:rPr lang="en-US" dirty="0"/>
              <a:t>Evolved </a:t>
            </a:r>
            <a:r>
              <a:rPr lang="en-US" dirty="0" smtClean="0"/>
              <a:t>Techniques (cont.)</a:t>
            </a:r>
            <a:endParaRPr lang="en-US" dirty="0"/>
          </a:p>
        </p:txBody>
      </p:sp>
      <p:sp>
        <p:nvSpPr>
          <p:cNvPr id="3" name="Content Placeholder 2"/>
          <p:cNvSpPr>
            <a:spLocks noGrp="1"/>
          </p:cNvSpPr>
          <p:nvPr>
            <p:ph idx="1"/>
          </p:nvPr>
        </p:nvSpPr>
        <p:spPr>
          <a:xfrm>
            <a:off x="1043492" y="1911824"/>
            <a:ext cx="3376108" cy="4565176"/>
          </a:xfrm>
        </p:spPr>
        <p:txBody>
          <a:bodyPr>
            <a:normAutofit/>
          </a:bodyPr>
          <a:lstStyle/>
          <a:p>
            <a:r>
              <a:rPr lang="en-US" sz="1800" dirty="0" smtClean="0"/>
              <a:t>Local Binary Patterns Histogram: Texture operation which labels the pixel of an image by </a:t>
            </a:r>
            <a:r>
              <a:rPr lang="en-US" sz="1800" dirty="0" err="1" smtClean="0"/>
              <a:t>thresholding</a:t>
            </a:r>
            <a:r>
              <a:rPr lang="en-US" sz="1800" dirty="0" smtClean="0"/>
              <a:t> the neighborhood of each pixel and considers the result as a binary number.</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098" y="2057400"/>
            <a:ext cx="3648636" cy="2667000"/>
          </a:xfrm>
          <a:prstGeom prst="rect">
            <a:avLst/>
          </a:prstGeom>
        </p:spPr>
      </p:pic>
    </p:spTree>
    <p:extLst>
      <p:ext uri="{BB962C8B-B14F-4D97-AF65-F5344CB8AC3E}">
        <p14:creationId xmlns:p14="http://schemas.microsoft.com/office/powerpoint/2010/main" val="6250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590800"/>
            <a:ext cx="7024744" cy="1143000"/>
          </a:xfrm>
        </p:spPr>
        <p:txBody>
          <a:bodyPr/>
          <a:lstStyle/>
          <a:p>
            <a:r>
              <a:rPr lang="en-US" dirty="0" smtClean="0"/>
              <a:t>Introduction</a:t>
            </a:r>
            <a:endParaRPr lang="en-US" dirty="0"/>
          </a:p>
        </p:txBody>
      </p:sp>
    </p:spTree>
    <p:extLst>
      <p:ext uri="{BB962C8B-B14F-4D97-AF65-F5344CB8AC3E}">
        <p14:creationId xmlns:p14="http://schemas.microsoft.com/office/powerpoint/2010/main" val="274165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vailable Algorithms:</a:t>
            </a:r>
            <a:endParaRPr lang="en-US" dirty="0"/>
          </a:p>
        </p:txBody>
      </p:sp>
      <p:sp>
        <p:nvSpPr>
          <p:cNvPr id="3" name="Content Placeholder 2"/>
          <p:cNvSpPr>
            <a:spLocks noGrp="1"/>
          </p:cNvSpPr>
          <p:nvPr>
            <p:ph idx="1"/>
          </p:nvPr>
        </p:nvSpPr>
        <p:spPr/>
        <p:txBody>
          <a:bodyPr/>
          <a:lstStyle/>
          <a:p>
            <a:r>
              <a:rPr lang="en-US" dirty="0" err="1" smtClean="0"/>
              <a:t>EigenFaces</a:t>
            </a:r>
            <a:endParaRPr lang="en-US" dirty="0" smtClean="0"/>
          </a:p>
          <a:p>
            <a:r>
              <a:rPr lang="en-US" dirty="0" err="1" smtClean="0"/>
              <a:t>FisherFaces</a:t>
            </a:r>
            <a:endParaRPr lang="en-US" dirty="0" smtClean="0"/>
          </a:p>
          <a:p>
            <a:r>
              <a:rPr lang="en-US" dirty="0" smtClean="0"/>
              <a:t>Local Binary Pattern Histograms.</a:t>
            </a:r>
          </a:p>
          <a:p>
            <a:endParaRPr lang="en-US" dirty="0"/>
          </a:p>
          <a:p>
            <a:r>
              <a:rPr lang="en-US" dirty="0"/>
              <a:t>W</a:t>
            </a:r>
            <a:r>
              <a:rPr lang="en-US" dirty="0" smtClean="0"/>
              <a:t>e chose the Local Binary Pattern Histograms Algorithm.</a:t>
            </a:r>
          </a:p>
          <a:p>
            <a:pPr marL="68580" indent="0">
              <a:buNone/>
            </a:pPr>
            <a:endParaRPr lang="en-US" dirty="0"/>
          </a:p>
        </p:txBody>
      </p:sp>
    </p:spTree>
    <p:extLst>
      <p:ext uri="{BB962C8B-B14F-4D97-AF65-F5344CB8AC3E}">
        <p14:creationId xmlns:p14="http://schemas.microsoft.com/office/powerpoint/2010/main" val="4146638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LBPH vs </a:t>
            </a:r>
            <a:r>
              <a:rPr lang="en-US" dirty="0" err="1" smtClean="0"/>
              <a:t>EigenFace</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Eigenfaces</a:t>
            </a:r>
            <a:r>
              <a:rPr lang="en-US" dirty="0"/>
              <a:t> </a:t>
            </a:r>
            <a:r>
              <a:rPr lang="en-US" dirty="0" smtClean="0"/>
              <a:t>algorithm </a:t>
            </a:r>
            <a:r>
              <a:rPr lang="en-US" dirty="0"/>
              <a:t>maximizes the total scatter, which can lead to problems if the variance is generated by an external </a:t>
            </a:r>
            <a:r>
              <a:rPr lang="en-US" dirty="0" smtClean="0"/>
              <a:t>source.</a:t>
            </a:r>
          </a:p>
          <a:p>
            <a:endParaRPr lang="en-US" dirty="0"/>
          </a:p>
          <a:p>
            <a:r>
              <a:rPr lang="en-US" dirty="0"/>
              <a:t>T</a:t>
            </a:r>
            <a:r>
              <a:rPr lang="en-US" dirty="0" smtClean="0"/>
              <a:t>o </a:t>
            </a:r>
            <a:r>
              <a:rPr lang="en-US" dirty="0"/>
              <a:t>preserve some discriminative information we applied a Linear Discriminant Analysis and </a:t>
            </a:r>
            <a:r>
              <a:rPr lang="en-US" dirty="0" smtClean="0"/>
              <a:t>optimizations </a:t>
            </a:r>
            <a:r>
              <a:rPr lang="en-US" dirty="0"/>
              <a:t>as described in the Fisherfaces method. </a:t>
            </a:r>
          </a:p>
        </p:txBody>
      </p:sp>
    </p:spTree>
    <p:extLst>
      <p:ext uri="{BB962C8B-B14F-4D97-AF65-F5344CB8AC3E}">
        <p14:creationId xmlns:p14="http://schemas.microsoft.com/office/powerpoint/2010/main" val="41653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LBPH vs </a:t>
            </a:r>
            <a:r>
              <a:rPr lang="en-US" dirty="0" err="1" smtClean="0"/>
              <a:t>FisherFace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err="1" smtClean="0"/>
              <a:t>Fisherface</a:t>
            </a:r>
            <a:r>
              <a:rPr lang="en-US" dirty="0" smtClean="0"/>
              <a:t> algorithm can not </a:t>
            </a:r>
            <a:r>
              <a:rPr lang="en-US" dirty="0"/>
              <a:t>guarantee perfect light settings in </a:t>
            </a:r>
            <a:r>
              <a:rPr lang="en-US" dirty="0" smtClean="0"/>
              <a:t>images. </a:t>
            </a:r>
          </a:p>
          <a:p>
            <a:endParaRPr lang="en-US" dirty="0"/>
          </a:p>
          <a:p>
            <a:r>
              <a:rPr lang="en-US" dirty="0"/>
              <a:t>W</a:t>
            </a:r>
            <a:r>
              <a:rPr lang="en-US" dirty="0" smtClean="0"/>
              <a:t>hat </a:t>
            </a:r>
            <a:r>
              <a:rPr lang="en-US" dirty="0"/>
              <a:t>if there’s only one image for each person</a:t>
            </a:r>
            <a:r>
              <a:rPr lang="en-US" dirty="0" smtClean="0"/>
              <a:t>?</a:t>
            </a:r>
          </a:p>
          <a:p>
            <a:endParaRPr lang="en-US" dirty="0"/>
          </a:p>
          <a:p>
            <a:r>
              <a:rPr lang="en-US" dirty="0" smtClean="0"/>
              <a:t>In </a:t>
            </a:r>
            <a:r>
              <a:rPr lang="en-US" dirty="0"/>
              <a:t>order to get good recognition rates you’ll need at least </a:t>
            </a:r>
            <a:r>
              <a:rPr lang="en-US" dirty="0" smtClean="0"/>
              <a:t>12(+-</a:t>
            </a:r>
            <a:r>
              <a:rPr lang="en-US" dirty="0"/>
              <a:t>1) images for each person and the Fisherfaces method </a:t>
            </a:r>
            <a:r>
              <a:rPr lang="en-US" dirty="0" smtClean="0"/>
              <a:t>does not help </a:t>
            </a:r>
            <a:r>
              <a:rPr lang="en-US" dirty="0"/>
              <a:t>here</a:t>
            </a:r>
            <a:r>
              <a:rPr lang="en-US" dirty="0" smtClean="0"/>
              <a:t>.</a:t>
            </a:r>
          </a:p>
          <a:p>
            <a:endParaRPr lang="en-US" dirty="0"/>
          </a:p>
          <a:p>
            <a:r>
              <a:rPr lang="en-US" dirty="0" smtClean="0"/>
              <a:t>LBPH overcomes this issue.</a:t>
            </a:r>
            <a:endParaRPr lang="en-US" dirty="0"/>
          </a:p>
        </p:txBody>
      </p:sp>
    </p:spTree>
    <p:extLst>
      <p:ext uri="{BB962C8B-B14F-4D97-AF65-F5344CB8AC3E}">
        <p14:creationId xmlns:p14="http://schemas.microsoft.com/office/powerpoint/2010/main" val="1464058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LBPH works ?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Idea: Local </a:t>
            </a:r>
            <a:r>
              <a:rPr lang="en-US" dirty="0"/>
              <a:t>Binary Patterns is to summarize the local structure in an image by comparing each pixel with its neighborhood. Take a pixel as </a:t>
            </a:r>
            <a:r>
              <a:rPr lang="en-US" dirty="0" smtClean="0"/>
              <a:t>the center </a:t>
            </a:r>
            <a:r>
              <a:rPr lang="en-US" dirty="0"/>
              <a:t>and threshold its neighbors </a:t>
            </a:r>
            <a:r>
              <a:rPr lang="en-US" dirty="0" smtClean="0"/>
              <a:t>against the center pixel. </a:t>
            </a:r>
            <a:r>
              <a:rPr lang="en-US" dirty="0"/>
              <a:t>If the intensity of the center pixel is equal to or </a:t>
            </a:r>
            <a:r>
              <a:rPr lang="en-US" dirty="0" smtClean="0"/>
              <a:t>greater than </a:t>
            </a:r>
            <a:r>
              <a:rPr lang="en-US" dirty="0"/>
              <a:t>its neighbor, then denote </a:t>
            </a:r>
            <a:r>
              <a:rPr lang="en-US" dirty="0" smtClean="0"/>
              <a:t>that pixel with </a:t>
            </a:r>
            <a:r>
              <a:rPr lang="en-US" dirty="0"/>
              <a:t>1 </a:t>
            </a:r>
            <a:r>
              <a:rPr lang="en-US" dirty="0" smtClean="0"/>
              <a:t>otherwise a 0. You will </a:t>
            </a:r>
            <a:r>
              <a:rPr lang="en-US" dirty="0"/>
              <a:t>end up with a binary number for each pixel, just like 11001111. </a:t>
            </a:r>
            <a:endParaRPr lang="en-US" dirty="0" smtClean="0"/>
          </a:p>
          <a:p>
            <a:endParaRPr lang="en-US" dirty="0"/>
          </a:p>
          <a:p>
            <a:r>
              <a:rPr lang="en-US" dirty="0" smtClean="0"/>
              <a:t>So </a:t>
            </a:r>
            <a:r>
              <a:rPr lang="en-US" dirty="0"/>
              <a:t>with 8 surrounding pixels you’ll end up with 2^8 possible combinations, called </a:t>
            </a:r>
            <a:r>
              <a:rPr lang="en-US" i="1" dirty="0"/>
              <a:t>Local Binary Patterns</a:t>
            </a:r>
            <a:r>
              <a:rPr lang="en-US" dirty="0"/>
              <a:t> or sometimes referred to as </a:t>
            </a:r>
            <a:r>
              <a:rPr lang="en-US" i="1" dirty="0" smtClean="0"/>
              <a:t>LBP </a:t>
            </a:r>
            <a:r>
              <a:rPr lang="en-US" i="1" dirty="0"/>
              <a:t>codes</a:t>
            </a:r>
            <a:r>
              <a:rPr lang="en-US" dirty="0"/>
              <a:t>.</a:t>
            </a:r>
          </a:p>
        </p:txBody>
      </p:sp>
    </p:spTree>
    <p:extLst>
      <p:ext uri="{BB962C8B-B14F-4D97-AF65-F5344CB8AC3E}">
        <p14:creationId xmlns:p14="http://schemas.microsoft.com/office/powerpoint/2010/main" val="171366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How We Implemented This Algorithm (</a:t>
            </a:r>
            <a:r>
              <a:rPr lang="en-US" sz="2000" dirty="0" err="1" smtClean="0"/>
              <a:t>OpenCV</a:t>
            </a:r>
            <a:r>
              <a:rPr lang="en-US" sz="2000" dirty="0"/>
              <a:t>)</a:t>
            </a:r>
          </a:p>
        </p:txBody>
      </p:sp>
      <p:sp>
        <p:nvSpPr>
          <p:cNvPr id="3" name="Content Placeholder 2"/>
          <p:cNvSpPr>
            <a:spLocks noGrp="1"/>
          </p:cNvSpPr>
          <p:nvPr>
            <p:ph idx="1"/>
          </p:nvPr>
        </p:nvSpPr>
        <p:spPr/>
        <p:txBody>
          <a:bodyPr>
            <a:normAutofit/>
          </a:bodyPr>
          <a:lstStyle/>
          <a:p>
            <a:r>
              <a:rPr lang="en-US" sz="2000" dirty="0" smtClean="0"/>
              <a:t>We used </a:t>
            </a:r>
            <a:r>
              <a:rPr lang="en-US" sz="2000" dirty="0" err="1"/>
              <a:t>OpenCV</a:t>
            </a:r>
            <a:r>
              <a:rPr lang="en-US" sz="2000" dirty="0"/>
              <a:t> version 2.4.10</a:t>
            </a:r>
            <a:r>
              <a:rPr lang="en-US" sz="2000" dirty="0" smtClean="0"/>
              <a:t>.</a:t>
            </a:r>
          </a:p>
          <a:p>
            <a:r>
              <a:rPr lang="en-US" sz="2000" dirty="0" err="1" smtClean="0"/>
              <a:t>OpenCV</a:t>
            </a:r>
            <a:r>
              <a:rPr lang="en-US" sz="2000" dirty="0" smtClean="0"/>
              <a:t> is a popular vision library started by Intel in 1999.</a:t>
            </a:r>
          </a:p>
          <a:p>
            <a:r>
              <a:rPr lang="en-US" sz="2000" dirty="0" smtClean="0"/>
              <a:t>Focuses on real-time image processing and the latest computer vision algorithms.</a:t>
            </a:r>
          </a:p>
          <a:p>
            <a:r>
              <a:rPr lang="en-US" sz="2000" dirty="0" smtClean="0"/>
              <a:t>Written in C/C++.</a:t>
            </a:r>
          </a:p>
          <a:p>
            <a:r>
              <a:rPr lang="en-US" sz="2000" dirty="0" smtClean="0"/>
              <a:t>Designed for Windows, Linux, Mac OS, iOS and Android.</a:t>
            </a:r>
            <a:endParaRPr lang="en-US" sz="2000" dirty="0" smtClean="0">
              <a:solidFill>
                <a:srgbClr val="FF0000"/>
              </a:solidFill>
            </a:endParaRPr>
          </a:p>
          <a:p>
            <a:endParaRPr lang="en-US" dirty="0"/>
          </a:p>
        </p:txBody>
      </p:sp>
    </p:spTree>
    <p:extLst>
      <p:ext uri="{BB962C8B-B14F-4D97-AF65-F5344CB8AC3E}">
        <p14:creationId xmlns:p14="http://schemas.microsoft.com/office/powerpoint/2010/main" val="659580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1295400"/>
            <a:ext cx="7024744" cy="648736"/>
          </a:xfrm>
        </p:spPr>
        <p:txBody>
          <a:bodyPr>
            <a:normAutofit/>
          </a:bodyPr>
          <a:lstStyle/>
          <a:p>
            <a:r>
              <a:rPr lang="en-US" sz="3200" dirty="0" smtClean="0"/>
              <a:t>Facts About Facial Recognition</a:t>
            </a:r>
            <a:endParaRPr lang="en-US" sz="3200" dirty="0"/>
          </a:p>
        </p:txBody>
      </p:sp>
      <p:sp>
        <p:nvSpPr>
          <p:cNvPr id="3" name="Content Placeholder 2"/>
          <p:cNvSpPr>
            <a:spLocks noGrp="1"/>
          </p:cNvSpPr>
          <p:nvPr>
            <p:ph idx="1"/>
          </p:nvPr>
        </p:nvSpPr>
        <p:spPr>
          <a:xfrm>
            <a:off x="1043492" y="2323652"/>
            <a:ext cx="2537908" cy="3772348"/>
          </a:xfrm>
        </p:spPr>
        <p:txBody>
          <a:bodyPr>
            <a:normAutofit/>
          </a:bodyPr>
          <a:lstStyle/>
          <a:p>
            <a:r>
              <a:rPr lang="en-US" sz="1600" dirty="0" smtClean="0"/>
              <a:t>It’s inaccurate</a:t>
            </a:r>
          </a:p>
          <a:p>
            <a:pPr lvl="1"/>
            <a:r>
              <a:rPr lang="en-US" sz="1600" dirty="0" smtClean="0"/>
              <a:t>Peoples faces can change drastically over time.</a:t>
            </a:r>
          </a:p>
          <a:p>
            <a:pPr marL="365760" lvl="1" indent="0">
              <a:buNone/>
            </a:pPr>
            <a:endParaRPr lang="en-US" sz="1600" dirty="0" smtClean="0"/>
          </a:p>
          <a:p>
            <a:r>
              <a:rPr lang="en-US" sz="1600" dirty="0" smtClean="0"/>
              <a:t>Even given an ideal situation the accuracy could still be quiet low</a:t>
            </a:r>
          </a:p>
          <a:p>
            <a:pPr marL="68580" indent="0">
              <a:buNone/>
            </a:pPr>
            <a:endParaRPr lang="en-US" dirty="0" smtClean="0"/>
          </a:p>
        </p:txBody>
      </p:sp>
      <p:pic>
        <p:nvPicPr>
          <p:cNvPr id="1026" name="Picture 2" descr="http://www.wtsp.com/images/640/360/2/assetpool/photogallery/287517/meth-face_620x4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2380481"/>
            <a:ext cx="2438401" cy="1429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eforeandafterz.com/wp-content/uploads/2012/02/Drugs-Before-and-Af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998" y="3884349"/>
            <a:ext cx="2541366" cy="228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84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Misconceptions </a:t>
            </a:r>
            <a:r>
              <a:rPr lang="en-US" sz="2400" dirty="0"/>
              <a:t>About Facial Recognition</a:t>
            </a:r>
          </a:p>
        </p:txBody>
      </p:sp>
      <p:sp>
        <p:nvSpPr>
          <p:cNvPr id="3" name="Content Placeholder 2"/>
          <p:cNvSpPr>
            <a:spLocks noGrp="1"/>
          </p:cNvSpPr>
          <p:nvPr>
            <p:ph idx="1"/>
          </p:nvPr>
        </p:nvSpPr>
        <p:spPr/>
        <p:txBody>
          <a:bodyPr>
            <a:normAutofit fontScale="92500" lnSpcReduction="10000"/>
          </a:bodyPr>
          <a:lstStyle/>
          <a:p>
            <a:r>
              <a:rPr lang="en-US" dirty="0" smtClean="0"/>
              <a:t>Facial Recognition is a science and therefore it is infallible.</a:t>
            </a:r>
          </a:p>
          <a:p>
            <a:pPr lvl="1"/>
            <a:r>
              <a:rPr lang="en-US" dirty="0"/>
              <a:t>In 2001, the Tampa Police Department installed police cameras equipped with facial recognition technology in </a:t>
            </a:r>
            <a:r>
              <a:rPr lang="en-US" dirty="0" smtClean="0"/>
              <a:t>their </a:t>
            </a:r>
            <a:r>
              <a:rPr lang="en-US" dirty="0"/>
              <a:t>City nightlife district in an attempt to cut down on crime in the area. The system failed to do the job, and it was scrapped in 2003 due to ineffectiveness. People in the area were seen wearing masks and making obscene gestures, prohibiting the cameras from getting a clear enough shot to identify anyone.</a:t>
            </a:r>
          </a:p>
          <a:p>
            <a:pPr marL="365760" lvl="1" indent="0">
              <a:buNone/>
            </a:pPr>
            <a:endParaRPr lang="en-US" dirty="0"/>
          </a:p>
        </p:txBody>
      </p:sp>
    </p:spTree>
    <p:extLst>
      <p:ext uri="{BB962C8B-B14F-4D97-AF65-F5344CB8AC3E}">
        <p14:creationId xmlns:p14="http://schemas.microsoft.com/office/powerpoint/2010/main" val="1534640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Plans</a:t>
            </a:r>
            <a:endParaRPr lang="en-US" dirty="0"/>
          </a:p>
        </p:txBody>
      </p:sp>
      <p:sp>
        <p:nvSpPr>
          <p:cNvPr id="3" name="Content Placeholder 2"/>
          <p:cNvSpPr>
            <a:spLocks noGrp="1"/>
          </p:cNvSpPr>
          <p:nvPr>
            <p:ph idx="1"/>
          </p:nvPr>
        </p:nvSpPr>
        <p:spPr/>
        <p:txBody>
          <a:bodyPr>
            <a:normAutofit lnSpcReduction="10000"/>
          </a:bodyPr>
          <a:lstStyle/>
          <a:p>
            <a:r>
              <a:rPr lang="en-US" dirty="0" smtClean="0"/>
              <a:t>Initial features:</a:t>
            </a:r>
          </a:p>
          <a:p>
            <a:pPr lvl="1"/>
            <a:r>
              <a:rPr lang="en-US" dirty="0" smtClean="0"/>
              <a:t>Select an image (from </a:t>
            </a:r>
            <a:r>
              <a:rPr lang="en-US" dirty="0" err="1" smtClean="0"/>
              <a:t>filesytem</a:t>
            </a:r>
            <a:r>
              <a:rPr lang="en-US" dirty="0" smtClean="0"/>
              <a:t>)</a:t>
            </a:r>
          </a:p>
          <a:p>
            <a:pPr lvl="1"/>
            <a:r>
              <a:rPr lang="en-US" dirty="0" smtClean="0"/>
              <a:t>Detect a face</a:t>
            </a:r>
          </a:p>
          <a:p>
            <a:r>
              <a:rPr lang="en-US" dirty="0" smtClean="0"/>
              <a:t>Planned features if </a:t>
            </a:r>
            <a:r>
              <a:rPr lang="en-US" dirty="0"/>
              <a:t>t</a:t>
            </a:r>
            <a:r>
              <a:rPr lang="en-US" dirty="0" smtClean="0"/>
              <a:t>ime allowed:</a:t>
            </a:r>
          </a:p>
          <a:p>
            <a:pPr lvl="1"/>
            <a:r>
              <a:rPr lang="en-US" dirty="0" smtClean="0"/>
              <a:t>Face tracking</a:t>
            </a:r>
            <a:endParaRPr lang="en-US" dirty="0" smtClean="0">
              <a:solidFill>
                <a:srgbClr val="FF0000"/>
              </a:solidFill>
            </a:endParaRPr>
          </a:p>
          <a:p>
            <a:r>
              <a:rPr lang="en-US" dirty="0" smtClean="0"/>
              <a:t>Language, Environment, Library:</a:t>
            </a:r>
          </a:p>
          <a:p>
            <a:pPr lvl="1"/>
            <a:r>
              <a:rPr lang="en-US" dirty="0" smtClean="0"/>
              <a:t>Java</a:t>
            </a:r>
          </a:p>
          <a:p>
            <a:pPr lvl="1"/>
            <a:r>
              <a:rPr lang="en-US" dirty="0" smtClean="0"/>
              <a:t>Eclipse</a:t>
            </a:r>
          </a:p>
          <a:p>
            <a:pPr lvl="1"/>
            <a:r>
              <a:rPr lang="en-US" dirty="0" err="1" smtClean="0"/>
              <a:t>JavaCV</a:t>
            </a:r>
            <a:endParaRPr lang="en-US" dirty="0" smtClean="0"/>
          </a:p>
        </p:txBody>
      </p:sp>
    </p:spTree>
    <p:extLst>
      <p:ext uri="{BB962C8B-B14F-4D97-AF65-F5344CB8AC3E}">
        <p14:creationId xmlns:p14="http://schemas.microsoft.com/office/powerpoint/2010/main" val="2804510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Struggle Was Real</a:t>
            </a:r>
            <a:endParaRPr lang="en-US" dirty="0"/>
          </a:p>
        </p:txBody>
      </p:sp>
      <p:sp>
        <p:nvSpPr>
          <p:cNvPr id="3" name="Content Placeholder 2"/>
          <p:cNvSpPr>
            <a:spLocks noGrp="1"/>
          </p:cNvSpPr>
          <p:nvPr>
            <p:ph idx="1"/>
          </p:nvPr>
        </p:nvSpPr>
        <p:spPr/>
        <p:txBody>
          <a:bodyPr>
            <a:normAutofit/>
          </a:bodyPr>
          <a:lstStyle/>
          <a:p>
            <a:endParaRPr lang="en-US" sz="1600" dirty="0" smtClean="0"/>
          </a:p>
          <a:p>
            <a:r>
              <a:rPr lang="en-US" sz="1600" dirty="0" smtClean="0"/>
              <a:t>Group issues, other problems</a:t>
            </a:r>
            <a:endParaRPr lang="en-US" sz="1600" dirty="0" smtClean="0">
              <a:solidFill>
                <a:srgbClr val="FF0000"/>
              </a:solidFill>
            </a:endParaRPr>
          </a:p>
          <a:p>
            <a:pPr lvl="1"/>
            <a:r>
              <a:rPr lang="en-US" sz="1600" dirty="0" smtClean="0"/>
              <a:t>Programmers Coding in Java</a:t>
            </a:r>
            <a:endParaRPr lang="en-US" sz="1600" dirty="0" smtClean="0">
              <a:solidFill>
                <a:srgbClr val="FF0000"/>
              </a:solidFill>
            </a:endParaRPr>
          </a:p>
          <a:p>
            <a:pPr lvl="1"/>
            <a:endParaRPr lang="en-US" sz="1600" dirty="0" smtClean="0"/>
          </a:p>
          <a:p>
            <a:pPr lvl="1"/>
            <a:r>
              <a:rPr lang="en-US" sz="1600" dirty="0" err="1" smtClean="0"/>
              <a:t>JavaCV</a:t>
            </a:r>
            <a:r>
              <a:rPr lang="en-US" sz="1600" dirty="0" smtClean="0"/>
              <a:t> </a:t>
            </a:r>
            <a:r>
              <a:rPr lang="en-US" sz="1600" dirty="0" err="1" smtClean="0"/>
              <a:t>vs</a:t>
            </a:r>
            <a:r>
              <a:rPr lang="en-US" sz="1600" dirty="0" smtClean="0"/>
              <a:t> </a:t>
            </a:r>
            <a:r>
              <a:rPr lang="en-US" sz="1600" dirty="0" err="1" smtClean="0"/>
              <a:t>OpenCV</a:t>
            </a:r>
            <a:endParaRPr lang="en-US" sz="1600" dirty="0" smtClean="0"/>
          </a:p>
          <a:p>
            <a:pPr lvl="1"/>
            <a:endParaRPr lang="en-US" sz="1600" dirty="0" smtClean="0"/>
          </a:p>
          <a:p>
            <a:pPr lvl="1"/>
            <a:r>
              <a:rPr lang="en-US" sz="1600" dirty="0" smtClean="0"/>
              <a:t>Group Unity</a:t>
            </a:r>
            <a:endParaRPr lang="en-US" sz="1600" dirty="0">
              <a:solidFill>
                <a:srgbClr val="FF0000"/>
              </a:solidFill>
            </a:endParaRPr>
          </a:p>
        </p:txBody>
      </p:sp>
    </p:spTree>
    <p:extLst>
      <p:ext uri="{BB962C8B-B14F-4D97-AF65-F5344CB8AC3E}">
        <p14:creationId xmlns:p14="http://schemas.microsoft.com/office/powerpoint/2010/main" val="2172225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United (Again)</a:t>
            </a:r>
            <a:endParaRPr lang="en-US" dirty="0"/>
          </a:p>
        </p:txBody>
      </p:sp>
      <p:sp>
        <p:nvSpPr>
          <p:cNvPr id="3" name="Content Placeholder 2"/>
          <p:cNvSpPr>
            <a:spLocks noGrp="1"/>
          </p:cNvSpPr>
          <p:nvPr>
            <p:ph idx="1"/>
          </p:nvPr>
        </p:nvSpPr>
        <p:spPr/>
        <p:txBody>
          <a:bodyPr/>
          <a:lstStyle/>
          <a:p>
            <a:r>
              <a:rPr lang="en-US" dirty="0" smtClean="0"/>
              <a:t>Steps we took to get back on track</a:t>
            </a:r>
          </a:p>
          <a:p>
            <a:pPr lvl="1"/>
            <a:r>
              <a:rPr lang="en-US" dirty="0" smtClean="0"/>
              <a:t>One member researched alternative languages</a:t>
            </a:r>
          </a:p>
          <a:p>
            <a:pPr lvl="1"/>
            <a:r>
              <a:rPr lang="en-US" dirty="0" smtClean="0"/>
              <a:t>After deciding on a new language one member started to rewrite the existing code</a:t>
            </a:r>
          </a:p>
          <a:p>
            <a:pPr lvl="1"/>
            <a:r>
              <a:rPr lang="en-US" dirty="0" smtClean="0"/>
              <a:t>Frequent group meetings to unite the group and unify ideas into a singular project vision</a:t>
            </a:r>
          </a:p>
          <a:p>
            <a:pPr lvl="1"/>
            <a:r>
              <a:rPr lang="en-US" dirty="0" smtClean="0"/>
              <a:t>Frequent communication between group members and professor</a:t>
            </a:r>
          </a:p>
          <a:p>
            <a:pPr lvl="1"/>
            <a:endParaRPr lang="en-US" dirty="0"/>
          </a:p>
        </p:txBody>
      </p:sp>
    </p:spTree>
    <p:extLst>
      <p:ext uri="{BB962C8B-B14F-4D97-AF65-F5344CB8AC3E}">
        <p14:creationId xmlns:p14="http://schemas.microsoft.com/office/powerpoint/2010/main" val="225346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Facial Recognition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A good programming challenge</a:t>
            </a:r>
          </a:p>
          <a:p>
            <a:pPr marL="68580" indent="0">
              <a:buNone/>
            </a:pPr>
            <a:endParaRPr lang="en-US" dirty="0" smtClean="0"/>
          </a:p>
          <a:p>
            <a:r>
              <a:rPr lang="en-US" dirty="0" smtClean="0"/>
              <a:t>Example code for integration into other systems</a:t>
            </a:r>
          </a:p>
          <a:p>
            <a:pPr marL="68580" indent="0">
              <a:buNone/>
            </a:pPr>
            <a:endParaRPr lang="en-US" dirty="0" smtClean="0"/>
          </a:p>
          <a:p>
            <a:r>
              <a:rPr lang="en-US" dirty="0" smtClean="0"/>
              <a:t>Learning Tool</a:t>
            </a:r>
            <a:endParaRPr lang="en-US" dirty="0"/>
          </a:p>
        </p:txBody>
      </p:sp>
    </p:spTree>
    <p:extLst>
      <p:ext uri="{BB962C8B-B14F-4D97-AF65-F5344CB8AC3E}">
        <p14:creationId xmlns:p14="http://schemas.microsoft.com/office/powerpoint/2010/main" val="1587143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Plan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Two developers with unified vision</a:t>
            </a:r>
            <a:endParaRPr lang="en-US" dirty="0" smtClean="0">
              <a:solidFill>
                <a:srgbClr val="FF0000"/>
              </a:solidFill>
            </a:endParaRPr>
          </a:p>
          <a:p>
            <a:r>
              <a:rPr lang="en-US" dirty="0" smtClean="0">
                <a:solidFill>
                  <a:schemeClr val="tx1"/>
                </a:solidFill>
              </a:rPr>
              <a:t>Each of the remaining members assigned to a section of the report</a:t>
            </a:r>
          </a:p>
          <a:p>
            <a:r>
              <a:rPr lang="en-US" dirty="0" smtClean="0">
                <a:solidFill>
                  <a:schemeClr val="tx1"/>
                </a:solidFill>
              </a:rPr>
              <a:t>Projected early completion after many hours of research and implementation</a:t>
            </a:r>
          </a:p>
          <a:p>
            <a:r>
              <a:rPr lang="en-US" dirty="0" smtClean="0">
                <a:solidFill>
                  <a:schemeClr val="tx1"/>
                </a:solidFill>
              </a:rPr>
              <a:t>Started research of facial tracking</a:t>
            </a:r>
          </a:p>
          <a:p>
            <a:r>
              <a:rPr lang="en-US" dirty="0" smtClean="0">
                <a:solidFill>
                  <a:schemeClr val="tx1"/>
                </a:solidFill>
              </a:rPr>
              <a:t>Still projected to finish early and researched facial recognition</a:t>
            </a:r>
          </a:p>
          <a:p>
            <a:r>
              <a:rPr lang="en-US" dirty="0" smtClean="0">
                <a:solidFill>
                  <a:schemeClr val="tx1"/>
                </a:solidFill>
              </a:rPr>
              <a:t>Implemented facial recognition phase 1 (single face at a time)</a:t>
            </a:r>
          </a:p>
          <a:p>
            <a:r>
              <a:rPr lang="en-US" dirty="0" smtClean="0">
                <a:solidFill>
                  <a:schemeClr val="tx1"/>
                </a:solidFill>
              </a:rPr>
              <a:t>Implemented facial recognition phase 2 (multiple faces at a time)</a:t>
            </a:r>
          </a:p>
          <a:p>
            <a:r>
              <a:rPr lang="en-US" dirty="0" smtClean="0">
                <a:solidFill>
                  <a:schemeClr val="tx1"/>
                </a:solidFill>
              </a:rPr>
              <a:t>Researched other areas of image processing</a:t>
            </a:r>
          </a:p>
          <a:p>
            <a:r>
              <a:rPr lang="en-US" dirty="0" smtClean="0">
                <a:solidFill>
                  <a:schemeClr val="tx1"/>
                </a:solidFill>
              </a:rPr>
              <a:t>Implemented motion tracking</a:t>
            </a:r>
            <a:endParaRPr lang="en-US" dirty="0">
              <a:solidFill>
                <a:schemeClr val="tx1"/>
              </a:solidFill>
            </a:endParaRPr>
          </a:p>
        </p:txBody>
      </p:sp>
    </p:spTree>
    <p:extLst>
      <p:ext uri="{BB962C8B-B14F-4D97-AF65-F5344CB8AC3E}">
        <p14:creationId xmlns:p14="http://schemas.microsoft.com/office/powerpoint/2010/main" val="1409807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Added Features</a:t>
            </a:r>
            <a:endParaRPr lang="en-US" dirty="0"/>
          </a:p>
        </p:txBody>
      </p:sp>
      <p:sp>
        <p:nvSpPr>
          <p:cNvPr id="3" name="Content Placeholder 2"/>
          <p:cNvSpPr>
            <a:spLocks noGrp="1"/>
          </p:cNvSpPr>
          <p:nvPr>
            <p:ph idx="1"/>
          </p:nvPr>
        </p:nvSpPr>
        <p:spPr/>
        <p:txBody>
          <a:bodyPr>
            <a:normAutofit/>
          </a:bodyPr>
          <a:lstStyle/>
          <a:p>
            <a:r>
              <a:rPr lang="en-US" dirty="0" smtClean="0"/>
              <a:t>Recap of Initial Features:</a:t>
            </a:r>
          </a:p>
          <a:p>
            <a:pPr lvl="1"/>
            <a:r>
              <a:rPr lang="en-US" dirty="0" smtClean="0"/>
              <a:t>Facial Detection</a:t>
            </a:r>
          </a:p>
          <a:p>
            <a:r>
              <a:rPr lang="en-US" dirty="0" smtClean="0"/>
              <a:t>Added Features:</a:t>
            </a:r>
          </a:p>
          <a:p>
            <a:pPr lvl="1"/>
            <a:r>
              <a:rPr lang="en-US" dirty="0" smtClean="0"/>
              <a:t>Facial Tracking</a:t>
            </a:r>
          </a:p>
          <a:p>
            <a:pPr lvl="1"/>
            <a:r>
              <a:rPr lang="en-US" dirty="0" smtClean="0"/>
              <a:t>Facial Recognition (multiple faces at once)</a:t>
            </a:r>
          </a:p>
          <a:p>
            <a:pPr lvl="1"/>
            <a:r>
              <a:rPr lang="en-US" dirty="0" smtClean="0"/>
              <a:t>Motion Tracking</a:t>
            </a:r>
          </a:p>
        </p:txBody>
      </p:sp>
    </p:spTree>
    <p:extLst>
      <p:ext uri="{BB962C8B-B14F-4D97-AF65-F5344CB8AC3E}">
        <p14:creationId xmlns:p14="http://schemas.microsoft.com/office/powerpoint/2010/main" val="1819643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US" dirty="0" smtClean="0"/>
              <a:t>Gesture recognition</a:t>
            </a:r>
          </a:p>
          <a:p>
            <a:r>
              <a:rPr lang="en-US" dirty="0" smtClean="0"/>
              <a:t>Object recognition</a:t>
            </a:r>
          </a:p>
          <a:p>
            <a:r>
              <a:rPr lang="en-US" dirty="0" smtClean="0"/>
              <a:t>Motion sensitive security systems</a:t>
            </a:r>
          </a:p>
          <a:p>
            <a:r>
              <a:rPr lang="en-US" dirty="0" smtClean="0"/>
              <a:t>Visual pin code system with facial recognition</a:t>
            </a:r>
            <a:endParaRPr lang="en-US" dirty="0"/>
          </a:p>
        </p:txBody>
      </p:sp>
    </p:spTree>
    <p:extLst>
      <p:ext uri="{BB962C8B-B14F-4D97-AF65-F5344CB8AC3E}">
        <p14:creationId xmlns:p14="http://schemas.microsoft.com/office/powerpoint/2010/main" val="213076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2553736"/>
          </a:xfrm>
        </p:spPr>
        <p:txBody>
          <a:bodyPr>
            <a:normAutofit/>
          </a:bodyPr>
          <a:lstStyle/>
          <a:p>
            <a:r>
              <a:rPr lang="en-US" dirty="0" smtClean="0"/>
              <a:t/>
            </a:r>
            <a:br>
              <a:rPr lang="en-US" dirty="0" smtClean="0"/>
            </a:br>
            <a:r>
              <a:rPr lang="en-US" dirty="0"/>
              <a:t/>
            </a:r>
            <a:br>
              <a:rPr lang="en-US" dirty="0"/>
            </a:br>
            <a:r>
              <a:rPr lang="en-US" dirty="0" smtClean="0"/>
              <a:t/>
            </a:r>
            <a:br>
              <a:rPr lang="en-US" dirty="0" smtClean="0"/>
            </a:br>
            <a:r>
              <a:rPr lang="en-US" dirty="0" smtClean="0"/>
              <a:t>Conclusion</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Tree>
    <p:extLst>
      <p:ext uri="{BB962C8B-B14F-4D97-AF65-F5344CB8AC3E}">
        <p14:creationId xmlns:p14="http://schemas.microsoft.com/office/powerpoint/2010/main" val="2577580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62500" lnSpcReduction="20000"/>
          </a:bodyPr>
          <a:lstStyle/>
          <a:p>
            <a:r>
              <a:rPr lang="en-US" sz="1700" dirty="0" smtClean="0">
                <a:solidFill>
                  <a:schemeClr val="tx1"/>
                </a:solidFill>
              </a:rPr>
              <a:t>http://</a:t>
            </a:r>
            <a:r>
              <a:rPr lang="en-US" sz="1700" dirty="0" smtClean="0">
                <a:solidFill>
                  <a:schemeClr val="tx1"/>
                </a:solidFill>
              </a:rPr>
              <a:t>electronics.howstuffworks.com/gadgets/high-tech-gadgets/facial-recognition.htm</a:t>
            </a:r>
          </a:p>
          <a:p>
            <a:endParaRPr lang="en-US" sz="1700" dirty="0" smtClean="0">
              <a:solidFill>
                <a:schemeClr val="tx1"/>
              </a:solidFill>
            </a:endParaRPr>
          </a:p>
          <a:p>
            <a:r>
              <a:rPr lang="en-US" sz="1700" dirty="0" smtClean="0">
                <a:solidFill>
                  <a:schemeClr val="tx1"/>
                </a:solidFill>
              </a:rPr>
              <a:t>http://</a:t>
            </a:r>
            <a:r>
              <a:rPr lang="en-US" sz="1700" dirty="0" smtClean="0">
                <a:solidFill>
                  <a:schemeClr val="tx1"/>
                </a:solidFill>
              </a:rPr>
              <a:t>en.wikipedia.org/wiki/Facial_recognition_system</a:t>
            </a:r>
          </a:p>
          <a:p>
            <a:endParaRPr lang="en-US" sz="1700" dirty="0" smtClean="0">
              <a:solidFill>
                <a:schemeClr val="tx1"/>
              </a:solidFill>
            </a:endParaRPr>
          </a:p>
          <a:p>
            <a:r>
              <a:rPr lang="en-US" sz="1700" dirty="0">
                <a:solidFill>
                  <a:schemeClr val="tx1"/>
                </a:solidFill>
              </a:rPr>
              <a:t>http</a:t>
            </a:r>
            <a:r>
              <a:rPr lang="en-US" sz="1700" dirty="0" smtClean="0">
                <a:solidFill>
                  <a:schemeClr val="tx1"/>
                </a:solidFill>
              </a:rPr>
              <a:t>://vimeo.com/12774628</a:t>
            </a:r>
            <a:endParaRPr lang="en-US" sz="1700" dirty="0">
              <a:solidFill>
                <a:schemeClr val="tx1"/>
              </a:solidFill>
            </a:endParaRPr>
          </a:p>
          <a:p>
            <a:pPr marL="68580" indent="0">
              <a:buNone/>
            </a:pPr>
            <a:endParaRPr lang="en-US" sz="1700" dirty="0" smtClean="0">
              <a:solidFill>
                <a:schemeClr val="tx1"/>
              </a:solidFill>
            </a:endParaRPr>
          </a:p>
          <a:p>
            <a:r>
              <a:rPr lang="en-US" sz="1700" dirty="0" smtClean="0">
                <a:solidFill>
                  <a:schemeClr val="tx1"/>
                </a:solidFill>
              </a:rPr>
              <a:t>http://docs.opencv.org/modules/contrib/doc/facerec/facerec_tutorial.html#face-recognition-with-opencv</a:t>
            </a:r>
          </a:p>
          <a:p>
            <a:endParaRPr lang="en-US" sz="1700" dirty="0" smtClean="0">
              <a:solidFill>
                <a:schemeClr val="tx1"/>
              </a:solidFill>
            </a:endParaRPr>
          </a:p>
          <a:p>
            <a:r>
              <a:rPr lang="en-US" sz="1700" dirty="0" smtClean="0"/>
              <a:t>http://en.wikipedia.org/wiki/Facial_recognition_system</a:t>
            </a:r>
          </a:p>
          <a:p>
            <a:endParaRPr lang="en-US" sz="1700" dirty="0" smtClean="0"/>
          </a:p>
          <a:p>
            <a:r>
              <a:rPr lang="en-US" sz="1700" dirty="0" smtClean="0"/>
              <a:t>http://docs.opencv.org/modules/contrib/doc/facerec/facerec_tutorial.html</a:t>
            </a:r>
          </a:p>
          <a:p>
            <a:endParaRPr lang="en-US" sz="1700" dirty="0" smtClean="0"/>
          </a:p>
          <a:p>
            <a:r>
              <a:rPr lang="en-US" sz="1700" dirty="0" smtClean="0"/>
              <a:t>http://electronics.howstuffworks.com/gadgets/high-tech-gadgets/facial-recognition.htm</a:t>
            </a:r>
          </a:p>
          <a:p>
            <a:endParaRPr lang="en-US" sz="1700" dirty="0" smtClean="0"/>
          </a:p>
          <a:p>
            <a:pPr lvl="0"/>
            <a:r>
              <a:rPr lang="en-US" sz="1800" dirty="0" smtClean="0"/>
              <a:t>http://news.cnet.com/Tampa-drops-face-recognition-system/2100-1029_3-5066795.html</a:t>
            </a:r>
          </a:p>
          <a:p>
            <a:pPr marL="68580" lvl="0" indent="0">
              <a:buNone/>
            </a:pPr>
            <a:endParaRPr lang="en-US" sz="1800" dirty="0" smtClean="0"/>
          </a:p>
          <a:p>
            <a:pPr lvl="0"/>
            <a:r>
              <a:rPr lang="en-US" sz="1800" dirty="0" smtClean="0"/>
              <a:t>http://</a:t>
            </a:r>
            <a:r>
              <a:rPr lang="en-US" sz="1800" dirty="0" smtClean="0"/>
              <a:t>abcnews.go.com/Technology/story?id=97541</a:t>
            </a:r>
          </a:p>
          <a:p>
            <a:pPr lvl="0"/>
            <a:endParaRPr lang="en-US" sz="1800" dirty="0" smtClean="0"/>
          </a:p>
          <a:p>
            <a:endParaRPr lang="en-US" sz="1700" dirty="0"/>
          </a:p>
          <a:p>
            <a:endParaRPr lang="en-US" dirty="0">
              <a:solidFill>
                <a:schemeClr val="tx1"/>
              </a:solidFill>
            </a:endParaRPr>
          </a:p>
          <a:p>
            <a:endParaRPr lang="en-US" dirty="0"/>
          </a:p>
        </p:txBody>
      </p:sp>
    </p:spTree>
    <p:extLst>
      <p:ext uri="{BB962C8B-B14F-4D97-AF65-F5344CB8AC3E}">
        <p14:creationId xmlns:p14="http://schemas.microsoft.com/office/powerpoint/2010/main" val="4021332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2477536"/>
          </a:xfrm>
        </p:spPr>
        <p:txBody>
          <a:bodyPr/>
          <a:lstStyle/>
          <a:p>
            <a:r>
              <a:rPr lang="en-US" dirty="0" smtClean="0"/>
              <a:t>Questions ?</a:t>
            </a:r>
            <a:endParaRPr lang="en-US" dirty="0"/>
          </a:p>
        </p:txBody>
      </p:sp>
    </p:spTree>
    <p:extLst>
      <p:ext uri="{BB962C8B-B14F-4D97-AF65-F5344CB8AC3E}">
        <p14:creationId xmlns:p14="http://schemas.microsoft.com/office/powerpoint/2010/main" val="43952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Challenges !</a:t>
            </a:r>
            <a:endParaRPr lang="en-US" dirty="0"/>
          </a:p>
        </p:txBody>
      </p:sp>
      <p:sp>
        <p:nvSpPr>
          <p:cNvPr id="9" name="Content Placeholder 8"/>
          <p:cNvSpPr>
            <a:spLocks noGrp="1"/>
          </p:cNvSpPr>
          <p:nvPr>
            <p:ph idx="1"/>
          </p:nvPr>
        </p:nvSpPr>
        <p:spPr>
          <a:xfrm>
            <a:off x="1043493" y="2323652"/>
            <a:ext cx="2995108" cy="3508977"/>
          </a:xfrm>
        </p:spPr>
        <p:txBody>
          <a:bodyPr>
            <a:normAutofit fontScale="85000" lnSpcReduction="20000"/>
          </a:bodyPr>
          <a:lstStyle/>
          <a:p>
            <a:pPr marL="525780" indent="-457200">
              <a:buFont typeface="+mj-lt"/>
              <a:buAutoNum type="arabicPeriod"/>
            </a:pPr>
            <a:r>
              <a:rPr lang="en-US" sz="2000" dirty="0" smtClean="0"/>
              <a:t>Draw a face on your balloon and see if you can draw one that will be detected by the system</a:t>
            </a:r>
          </a:p>
          <a:p>
            <a:pPr marL="525780" indent="-457200">
              <a:buFont typeface="+mj-lt"/>
              <a:buAutoNum type="arabicPeriod"/>
            </a:pPr>
            <a:endParaRPr lang="en-US" sz="2000" dirty="0" smtClean="0"/>
          </a:p>
          <a:p>
            <a:pPr marL="525780" indent="-457200">
              <a:buFont typeface="+mj-lt"/>
              <a:buAutoNum type="arabicPeriod"/>
            </a:pPr>
            <a:r>
              <a:rPr lang="en-US" sz="2000" dirty="0" smtClean="0"/>
              <a:t>Based on the </a:t>
            </a:r>
            <a:r>
              <a:rPr lang="en-US" sz="2000" dirty="0"/>
              <a:t>information you’ve learned from this </a:t>
            </a:r>
            <a:r>
              <a:rPr lang="en-US" sz="2000" dirty="0" smtClean="0"/>
              <a:t>lecture, try to alter the already detected image and try to make it undetectable using minimal manipulation</a:t>
            </a:r>
            <a:endParaRPr lang="en-US" sz="2000" dirty="0"/>
          </a:p>
        </p:txBody>
      </p:sp>
      <p:pic>
        <p:nvPicPr>
          <p:cNvPr id="10" name="Content Placeholder 7"/>
          <p:cNvPicPr>
            <a:picLocks noChangeAspect="1"/>
          </p:cNvPicPr>
          <p:nvPr/>
        </p:nvPicPr>
        <p:blipFill>
          <a:blip r:embed="rId2"/>
          <a:stretch>
            <a:fillRect/>
          </a:stretch>
        </p:blipFill>
        <p:spPr>
          <a:xfrm>
            <a:off x="4724400" y="2323652"/>
            <a:ext cx="3554553" cy="3238948"/>
          </a:xfrm>
          <a:prstGeom prst="rect">
            <a:avLst/>
          </a:prstGeom>
        </p:spPr>
      </p:pic>
    </p:spTree>
    <p:extLst>
      <p:ext uri="{BB962C8B-B14F-4D97-AF65-F5344CB8AC3E}">
        <p14:creationId xmlns:p14="http://schemas.microsoft.com/office/powerpoint/2010/main" val="136595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Facial Recognition Facts</a:t>
            </a:r>
            <a:endParaRPr lang="en-US" dirty="0"/>
          </a:p>
        </p:txBody>
      </p:sp>
      <p:sp>
        <p:nvSpPr>
          <p:cNvPr id="3" name="Content Placeholder 2"/>
          <p:cNvSpPr>
            <a:spLocks noGrp="1"/>
          </p:cNvSpPr>
          <p:nvPr>
            <p:ph idx="1"/>
          </p:nvPr>
        </p:nvSpPr>
        <p:spPr/>
        <p:txBody>
          <a:bodyPr/>
          <a:lstStyle/>
          <a:p>
            <a:r>
              <a:rPr lang="en-US" dirty="0" smtClean="0"/>
              <a:t>What is Facial Recognition ?</a:t>
            </a:r>
          </a:p>
          <a:p>
            <a:pPr lvl="1"/>
            <a:r>
              <a:rPr lang="en-US" dirty="0"/>
              <a:t>The ability to match a face to a </a:t>
            </a:r>
            <a:r>
              <a:rPr lang="en-US" dirty="0" smtClean="0"/>
              <a:t>name (or other information usually in a database)</a:t>
            </a:r>
          </a:p>
          <a:p>
            <a:pPr marL="365760" lvl="1" indent="0">
              <a:buNone/>
            </a:pPr>
            <a:endParaRPr lang="en-US" dirty="0" smtClean="0"/>
          </a:p>
          <a:p>
            <a:r>
              <a:rPr lang="en-US" dirty="0" smtClean="0"/>
              <a:t>The Components of Facial Recognition</a:t>
            </a:r>
          </a:p>
          <a:p>
            <a:pPr lvl="1"/>
            <a:r>
              <a:rPr lang="en-US" dirty="0" smtClean="0"/>
              <a:t>Facial Detection</a:t>
            </a:r>
          </a:p>
          <a:p>
            <a:pPr lvl="1"/>
            <a:r>
              <a:rPr lang="en-US" dirty="0" smtClean="0"/>
              <a:t>Facial Tracking</a:t>
            </a:r>
          </a:p>
          <a:p>
            <a:pPr lvl="1"/>
            <a:r>
              <a:rPr lang="en-US" dirty="0" smtClean="0"/>
              <a:t>Facial Recognition</a:t>
            </a:r>
          </a:p>
          <a:p>
            <a:endParaRPr lang="en-US" dirty="0" smtClean="0"/>
          </a:p>
          <a:p>
            <a:endParaRPr lang="en-US" dirty="0"/>
          </a:p>
        </p:txBody>
      </p:sp>
    </p:spTree>
    <p:extLst>
      <p:ext uri="{BB962C8B-B14F-4D97-AF65-F5344CB8AC3E}">
        <p14:creationId xmlns:p14="http://schemas.microsoft.com/office/powerpoint/2010/main" val="393074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Facial Detection</a:t>
            </a:r>
            <a:endParaRPr lang="en-US" dirty="0"/>
          </a:p>
        </p:txBody>
      </p:sp>
      <p:sp>
        <p:nvSpPr>
          <p:cNvPr id="3" name="Content Placeholder 2"/>
          <p:cNvSpPr>
            <a:spLocks noGrp="1"/>
          </p:cNvSpPr>
          <p:nvPr>
            <p:ph idx="1"/>
          </p:nvPr>
        </p:nvSpPr>
        <p:spPr/>
        <p:txBody>
          <a:bodyPr/>
          <a:lstStyle/>
          <a:p>
            <a:r>
              <a:rPr lang="en-US" dirty="0" smtClean="0"/>
              <a:t>The ability to detect a face in an image</a:t>
            </a:r>
          </a:p>
          <a:p>
            <a:endParaRPr lang="en-US" dirty="0" smtClean="0"/>
          </a:p>
          <a:p>
            <a:r>
              <a:rPr lang="en-US" dirty="0" smtClean="0"/>
              <a:t>How ?</a:t>
            </a:r>
          </a:p>
          <a:p>
            <a:pPr lvl="1"/>
            <a:r>
              <a:rPr lang="en-US" dirty="0" err="1" smtClean="0"/>
              <a:t>Eigenfaces</a:t>
            </a:r>
            <a:r>
              <a:rPr lang="en-US" dirty="0" smtClean="0"/>
              <a:t> (Eigenvectors)</a:t>
            </a:r>
          </a:p>
          <a:p>
            <a:pPr lvl="1"/>
            <a:r>
              <a:rPr lang="en-US" dirty="0" err="1" smtClean="0"/>
              <a:t>Fisherfaces</a:t>
            </a:r>
            <a:endParaRPr lang="en-US" dirty="0" smtClean="0"/>
          </a:p>
          <a:p>
            <a:pPr lvl="1"/>
            <a:r>
              <a:rPr lang="en-US" dirty="0" smtClean="0"/>
              <a:t>Many others</a:t>
            </a:r>
            <a:endParaRPr lang="en-US" dirty="0"/>
          </a:p>
        </p:txBody>
      </p:sp>
    </p:spTree>
    <p:extLst>
      <p:ext uri="{BB962C8B-B14F-4D97-AF65-F5344CB8AC3E}">
        <p14:creationId xmlns:p14="http://schemas.microsoft.com/office/powerpoint/2010/main" val="212167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ormAutofit fontScale="90000"/>
          </a:bodyPr>
          <a:lstStyle/>
          <a:p>
            <a:pPr lvl="0"/>
            <a:r>
              <a:rPr lang="en-US"/>
              <a:t>Viola-Jones &amp; Haar Features</a:t>
            </a:r>
          </a:p>
        </p:txBody>
      </p:sp>
      <p:sp>
        <p:nvSpPr>
          <p:cNvPr id="3" name="Content Placeholder 2"/>
          <p:cNvSpPr txBox="1">
            <a:spLocks noGrp="1"/>
          </p:cNvSpPr>
          <p:nvPr>
            <p:ph type="body" idx="4294967295"/>
          </p:nvPr>
        </p:nvSpPr>
        <p:spPr>
          <a:xfrm>
            <a:off x="1043639" y="2323800"/>
            <a:ext cx="3223440" cy="3508559"/>
          </a:xfrm>
        </p:spPr>
        <p:txBody>
          <a:bodyPr/>
          <a:lstStyle/>
          <a:p>
            <a:pPr lvl="0">
              <a:spcBef>
                <a:spcPts val="479"/>
              </a:spcBef>
              <a:buClr>
                <a:srgbClr val="94C600"/>
              </a:buClr>
              <a:buSzPct val="76000"/>
              <a:buFont typeface="Wingdings 2" pitchFamily="16"/>
              <a:buChar char=""/>
            </a:pPr>
            <a:r>
              <a:rPr lang="en-US" sz="1400" dirty="0"/>
              <a:t>An object detection algorithm proposed in 2001 by Paul Viola and Michael Jones.</a:t>
            </a:r>
          </a:p>
          <a:p>
            <a:pPr lvl="0">
              <a:spcBef>
                <a:spcPts val="479"/>
              </a:spcBef>
              <a:buClr>
                <a:srgbClr val="94C600"/>
              </a:buClr>
              <a:buSzPct val="76000"/>
              <a:buFont typeface="Wingdings 2" pitchFamily="16"/>
              <a:buChar char=""/>
            </a:pPr>
            <a:r>
              <a:rPr lang="en-US" sz="1400" dirty="0"/>
              <a:t>Goal: Fast efficient algorithm for real time face detection</a:t>
            </a:r>
          </a:p>
          <a:p>
            <a:pPr lvl="0">
              <a:spcBef>
                <a:spcPts val="479"/>
              </a:spcBef>
              <a:buClr>
                <a:srgbClr val="94C600"/>
              </a:buClr>
              <a:buSzPct val="76000"/>
              <a:buFont typeface="Wingdings 2" pitchFamily="16"/>
              <a:buChar char=""/>
            </a:pPr>
            <a:r>
              <a:rPr lang="en-US" sz="1400" dirty="0"/>
              <a:t>Algorithm uses </a:t>
            </a:r>
            <a:r>
              <a:rPr lang="en-US" sz="1400" dirty="0" err="1"/>
              <a:t>Haar</a:t>
            </a:r>
            <a:r>
              <a:rPr lang="en-US" sz="1400" dirty="0"/>
              <a:t> features</a:t>
            </a:r>
          </a:p>
          <a:p>
            <a:pPr lvl="0">
              <a:spcBef>
                <a:spcPts val="479"/>
              </a:spcBef>
              <a:buClr>
                <a:srgbClr val="94C600"/>
              </a:buClr>
              <a:buSzPct val="76000"/>
              <a:buFont typeface="Wingdings 2" pitchFamily="16"/>
              <a:buChar char=""/>
            </a:pPr>
            <a:r>
              <a:rPr lang="en-US" sz="1400" dirty="0" err="1"/>
              <a:t>Haar</a:t>
            </a:r>
            <a:r>
              <a:rPr lang="en-US" sz="1400" dirty="0"/>
              <a:t> Features</a:t>
            </a:r>
          </a:p>
          <a:p>
            <a:pPr lvl="1">
              <a:spcBef>
                <a:spcPts val="439"/>
              </a:spcBef>
              <a:buClr>
                <a:srgbClr val="94C600"/>
              </a:buClr>
              <a:buSzPct val="76000"/>
              <a:buFont typeface="Wingdings 2" pitchFamily="16"/>
              <a:buChar char=""/>
            </a:pPr>
            <a:r>
              <a:rPr lang="en-US" sz="1400" dirty="0"/>
              <a:t>Each </a:t>
            </a:r>
            <a:r>
              <a:rPr lang="en-US" sz="1400" dirty="0" err="1"/>
              <a:t>Haar</a:t>
            </a:r>
            <a:r>
              <a:rPr lang="en-US" sz="1400" dirty="0"/>
              <a:t> feature is a simple rectangular or square polygon with one or more shaded regions.</a:t>
            </a:r>
          </a:p>
        </p:txBody>
      </p:sp>
      <p:pic>
        <p:nvPicPr>
          <p:cNvPr id="4" name="Picture 2"/>
          <p:cNvPicPr>
            <a:picLocks noChangeAspect="1"/>
          </p:cNvPicPr>
          <p:nvPr/>
        </p:nvPicPr>
        <p:blipFill>
          <a:blip r:embed="rId3">
            <a:lum bright="-50000"/>
            <a:alphaModFix/>
          </a:blip>
          <a:srcRect/>
          <a:stretch>
            <a:fillRect/>
          </a:stretch>
        </p:blipFill>
        <p:spPr>
          <a:xfrm>
            <a:off x="4724280" y="2362320"/>
            <a:ext cx="3047760" cy="2580840"/>
          </a:xfrm>
          <a:prstGeom prst="rect">
            <a:avLst/>
          </a:prstGeom>
          <a:noFill/>
          <a:ln>
            <a:noFill/>
          </a:ln>
        </p:spPr>
      </p:pic>
    </p:spTree>
    <p:extLst>
      <p:ext uri="{BB962C8B-B14F-4D97-AF65-F5344CB8AC3E}">
        <p14:creationId xmlns:p14="http://schemas.microsoft.com/office/powerpoint/2010/main" val="395302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lIns="0" tIns="0" rIns="0" bIns="0" anchor="ctr"/>
          <a:lstStyle/>
          <a:p>
            <a:pPr lvl="0"/>
            <a:r>
              <a:rPr lang="en-US"/>
              <a:t>Haar features and faces</a:t>
            </a:r>
          </a:p>
        </p:txBody>
      </p:sp>
      <p:pic>
        <p:nvPicPr>
          <p:cNvPr id="3" name="Picture 2"/>
          <p:cNvPicPr>
            <a:picLocks noChangeAspect="1"/>
          </p:cNvPicPr>
          <p:nvPr/>
        </p:nvPicPr>
        <p:blipFill>
          <a:blip r:embed="rId3">
            <a:lum bright="-50000"/>
            <a:alphaModFix/>
          </a:blip>
          <a:srcRect/>
          <a:stretch>
            <a:fillRect/>
          </a:stretch>
        </p:blipFill>
        <p:spPr>
          <a:xfrm>
            <a:off x="548640" y="2468880"/>
            <a:ext cx="4114800" cy="2163960"/>
          </a:xfrm>
          <a:prstGeom prst="rect">
            <a:avLst/>
          </a:prstGeom>
          <a:noFill/>
          <a:ln>
            <a:noFill/>
          </a:ln>
        </p:spPr>
      </p:pic>
      <p:sp>
        <p:nvSpPr>
          <p:cNvPr id="4" name="TextBox 3"/>
          <p:cNvSpPr txBox="1"/>
          <p:nvPr/>
        </p:nvSpPr>
        <p:spPr>
          <a:xfrm>
            <a:off x="4754879" y="2468880"/>
            <a:ext cx="3398521" cy="2355345"/>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pPr>
            <a:r>
              <a:rPr lang="en-US" sz="1600" b="0" i="0" u="none" strike="noStrike" kern="1200" dirty="0">
                <a:ln>
                  <a:noFill/>
                </a:ln>
                <a:ea typeface="Microsoft YaHei" pitchFamily="2"/>
                <a:cs typeface="Mangal" pitchFamily="2"/>
              </a:rPr>
              <a:t>A face detector will look for</a:t>
            </a:r>
          </a:p>
          <a:p>
            <a:pPr marL="0" marR="0" lvl="0" indent="0" rtl="0" hangingPunct="0">
              <a:lnSpc>
                <a:spcPct val="100000"/>
              </a:lnSpc>
              <a:spcBef>
                <a:spcPts val="0"/>
              </a:spcBef>
              <a:spcAft>
                <a:spcPts val="0"/>
              </a:spcAft>
              <a:buNone/>
              <a:tabLst/>
            </a:pPr>
            <a:r>
              <a:rPr lang="en-US" sz="1600" b="0" i="0" u="none" strike="noStrike" kern="1200" dirty="0">
                <a:ln>
                  <a:noFill/>
                </a:ln>
                <a:ea typeface="Microsoft YaHei" pitchFamily="2"/>
                <a:cs typeface="Mangal" pitchFamily="2"/>
              </a:rPr>
              <a:t>certain </a:t>
            </a:r>
            <a:r>
              <a:rPr lang="en-US" sz="1600" b="0" i="0" u="none" strike="noStrike" kern="1200" dirty="0" err="1">
                <a:ln>
                  <a:noFill/>
                </a:ln>
                <a:ea typeface="Microsoft YaHei" pitchFamily="2"/>
                <a:cs typeface="Mangal" pitchFamily="2"/>
              </a:rPr>
              <a:t>Haar</a:t>
            </a:r>
            <a:r>
              <a:rPr lang="en-US" sz="1600" b="0" i="0" u="none" strike="noStrike" kern="1200" dirty="0">
                <a:ln>
                  <a:noFill/>
                </a:ln>
                <a:ea typeface="Microsoft YaHei" pitchFamily="2"/>
                <a:cs typeface="Mangal" pitchFamily="2"/>
              </a:rPr>
              <a:t> features in</a:t>
            </a:r>
          </a:p>
          <a:p>
            <a:pPr marL="0" marR="0" lvl="0" indent="0" rtl="0" hangingPunct="0">
              <a:lnSpc>
                <a:spcPct val="100000"/>
              </a:lnSpc>
              <a:spcBef>
                <a:spcPts val="0"/>
              </a:spcBef>
              <a:spcAft>
                <a:spcPts val="0"/>
              </a:spcAft>
              <a:buNone/>
              <a:tabLst/>
            </a:pPr>
            <a:r>
              <a:rPr lang="en-US" sz="1600" b="0" i="0" u="none" strike="noStrike" kern="1200" dirty="0">
                <a:ln>
                  <a:noFill/>
                </a:ln>
                <a:ea typeface="Microsoft YaHei" pitchFamily="2"/>
                <a:cs typeface="Mangal" pitchFamily="2"/>
              </a:rPr>
              <a:t>certain places in an attempt to</a:t>
            </a:r>
          </a:p>
          <a:p>
            <a:pPr marL="0" marR="0" lvl="0" indent="0" rtl="0" hangingPunct="0">
              <a:lnSpc>
                <a:spcPct val="100000"/>
              </a:lnSpc>
              <a:spcBef>
                <a:spcPts val="0"/>
              </a:spcBef>
              <a:spcAft>
                <a:spcPts val="0"/>
              </a:spcAft>
              <a:buNone/>
              <a:tabLst/>
            </a:pPr>
            <a:r>
              <a:rPr lang="en-US" sz="1600" b="0" i="0" u="none" strike="noStrike" kern="1200" dirty="0">
                <a:ln>
                  <a:noFill/>
                </a:ln>
                <a:ea typeface="Microsoft YaHei" pitchFamily="2"/>
                <a:cs typeface="Mangal" pitchFamily="2"/>
              </a:rPr>
              <a:t>identify a face</a:t>
            </a:r>
          </a:p>
          <a:p>
            <a:pPr marL="0" marR="0" lvl="0" indent="0" rtl="0" hangingPunct="0">
              <a:lnSpc>
                <a:spcPct val="100000"/>
              </a:lnSpc>
              <a:spcBef>
                <a:spcPts val="0"/>
              </a:spcBef>
              <a:spcAft>
                <a:spcPts val="0"/>
              </a:spcAft>
              <a:buNone/>
              <a:tabLst/>
            </a:pPr>
            <a:endParaRPr lang="en-US" sz="1600" b="0" i="0" u="none" strike="noStrike" kern="1200" dirty="0">
              <a:ln>
                <a:noFill/>
              </a:ln>
              <a:ea typeface="Microsoft YaHei" pitchFamily="2"/>
              <a:cs typeface="Mangal" pitchFamily="2"/>
            </a:endParaRPr>
          </a:p>
          <a:p>
            <a:pPr marL="0" marR="0" lvl="0" indent="0" rtl="0" hangingPunct="0">
              <a:lnSpc>
                <a:spcPct val="100000"/>
              </a:lnSpc>
              <a:spcBef>
                <a:spcPts val="0"/>
              </a:spcBef>
              <a:spcAft>
                <a:spcPts val="0"/>
              </a:spcAft>
              <a:buNone/>
              <a:tabLst/>
            </a:pPr>
            <a:r>
              <a:rPr lang="en-US" sz="1600" b="0" i="0" u="none" strike="noStrike" kern="1200" dirty="0">
                <a:ln>
                  <a:noFill/>
                </a:ln>
                <a:ea typeface="Microsoft YaHei" pitchFamily="2"/>
                <a:cs typeface="Mangal" pitchFamily="2"/>
              </a:rPr>
              <a:t>This takes advantage of the</a:t>
            </a:r>
          </a:p>
          <a:p>
            <a:pPr marL="0" marR="0" lvl="0" indent="0" rtl="0" hangingPunct="0">
              <a:lnSpc>
                <a:spcPct val="100000"/>
              </a:lnSpc>
              <a:spcBef>
                <a:spcPts val="0"/>
              </a:spcBef>
              <a:spcAft>
                <a:spcPts val="0"/>
              </a:spcAft>
              <a:buNone/>
              <a:tabLst/>
            </a:pPr>
            <a:r>
              <a:rPr lang="en-US" sz="1600" b="0" i="0" u="none" strike="noStrike" kern="1200" dirty="0">
                <a:ln>
                  <a:noFill/>
                </a:ln>
                <a:ea typeface="Microsoft YaHei" pitchFamily="2"/>
                <a:cs typeface="Mangal" pitchFamily="2"/>
              </a:rPr>
              <a:t>observable differences in</a:t>
            </a:r>
          </a:p>
          <a:p>
            <a:pPr marL="0" marR="0" lvl="0" indent="0" rtl="0" hangingPunct="0">
              <a:lnSpc>
                <a:spcPct val="100000"/>
              </a:lnSpc>
              <a:spcBef>
                <a:spcPts val="0"/>
              </a:spcBef>
              <a:spcAft>
                <a:spcPts val="0"/>
              </a:spcAft>
              <a:buNone/>
              <a:tabLst/>
            </a:pPr>
            <a:r>
              <a:rPr lang="en-US" sz="1600" b="0" i="0" u="none" strike="noStrike" kern="1200" dirty="0">
                <a:ln>
                  <a:noFill/>
                </a:ln>
                <a:ea typeface="Microsoft YaHei" pitchFamily="2"/>
                <a:cs typeface="Mangal" pitchFamily="2"/>
              </a:rPr>
              <a:t>brightness of certain parts of the face</a:t>
            </a:r>
          </a:p>
        </p:txBody>
      </p:sp>
    </p:spTree>
    <p:extLst>
      <p:ext uri="{BB962C8B-B14F-4D97-AF65-F5344CB8AC3E}">
        <p14:creationId xmlns:p14="http://schemas.microsoft.com/office/powerpoint/2010/main" val="1086448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lIns="0" tIns="0" rIns="0" bIns="0" anchor="ctr">
            <a:normAutofit fontScale="90000"/>
          </a:bodyPr>
          <a:lstStyle/>
          <a:p>
            <a:pPr lvl="0"/>
            <a:r>
              <a:rPr lang="en-US"/>
              <a:t>The Search for Haar Features</a:t>
            </a:r>
          </a:p>
        </p:txBody>
      </p:sp>
      <p:pic>
        <p:nvPicPr>
          <p:cNvPr id="3" name="Picture Placeholder 2"/>
          <p:cNvPicPr>
            <a:picLocks noGrp="1" noChangeAspect="1"/>
          </p:cNvPicPr>
          <p:nvPr>
            <p:ph type="pic" idx="4294967295"/>
          </p:nvPr>
        </p:nvPicPr>
        <p:blipFill>
          <a:blip r:embed="rId3">
            <a:lum bright="-50000"/>
            <a:alphaModFix/>
          </a:blip>
          <a:srcRect/>
          <a:stretch>
            <a:fillRect/>
          </a:stretch>
        </p:blipFill>
        <p:spPr>
          <a:xfrm>
            <a:off x="914400" y="2286000"/>
            <a:ext cx="1899000" cy="3508559"/>
          </a:xfrm>
        </p:spPr>
      </p:pic>
      <p:pic>
        <p:nvPicPr>
          <p:cNvPr id="4" name="Picture 3"/>
          <p:cNvPicPr>
            <a:picLocks noChangeAspect="1"/>
          </p:cNvPicPr>
          <p:nvPr/>
        </p:nvPicPr>
        <p:blipFill>
          <a:blip r:embed="rId4">
            <a:lum bright="-50000"/>
            <a:alphaModFix/>
          </a:blip>
          <a:srcRect/>
          <a:stretch>
            <a:fillRect/>
          </a:stretch>
        </p:blipFill>
        <p:spPr>
          <a:xfrm>
            <a:off x="3017520" y="3046320"/>
            <a:ext cx="4638960" cy="2257200"/>
          </a:xfrm>
          <a:prstGeom prst="rect">
            <a:avLst/>
          </a:prstGeom>
          <a:noFill/>
          <a:ln>
            <a:noFill/>
          </a:ln>
        </p:spPr>
      </p:pic>
      <p:sp>
        <p:nvSpPr>
          <p:cNvPr id="5" name="TextBox 4"/>
          <p:cNvSpPr txBox="1"/>
          <p:nvPr/>
        </p:nvSpPr>
        <p:spPr>
          <a:xfrm>
            <a:off x="2958840" y="2011680"/>
            <a:ext cx="5462562" cy="656931"/>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SzPct val="45000"/>
              <a:buFont typeface="StarSymbol"/>
              <a:buChar char="●"/>
              <a:tabLst/>
              <a:defRPr sz="1800"/>
            </a:pPr>
            <a:r>
              <a:rPr lang="en-US" sz="1800" b="0" i="0" u="none" strike="noStrike" kern="1200" dirty="0">
                <a:ln>
                  <a:noFill/>
                </a:ln>
                <a:ea typeface="Microsoft YaHei" pitchFamily="2"/>
                <a:cs typeface="Mangal" pitchFamily="2"/>
              </a:rPr>
              <a:t>Table representing image sub rectangle</a:t>
            </a:r>
          </a:p>
          <a:p>
            <a:pPr marL="0" marR="0" lvl="0" indent="0" rtl="0" hangingPunct="0">
              <a:lnSpc>
                <a:spcPct val="100000"/>
              </a:lnSpc>
              <a:spcBef>
                <a:spcPts val="0"/>
              </a:spcBef>
              <a:spcAft>
                <a:spcPts val="0"/>
              </a:spcAft>
              <a:buSzPct val="45000"/>
              <a:buFont typeface="StarSymbol"/>
              <a:buChar char="●"/>
              <a:tabLst/>
              <a:defRPr sz="1800"/>
            </a:pPr>
            <a:r>
              <a:rPr lang="en-US" sz="1800" b="0" i="0" u="none" strike="noStrike" kern="1200" dirty="0">
                <a:ln>
                  <a:noFill/>
                </a:ln>
                <a:ea typeface="Microsoft YaHei" pitchFamily="2"/>
                <a:cs typeface="Mangal" pitchFamily="2"/>
              </a:rPr>
              <a:t>Each cell number represents brightness of pixel</a:t>
            </a:r>
          </a:p>
        </p:txBody>
      </p:sp>
    </p:spTree>
    <p:extLst>
      <p:ext uri="{BB962C8B-B14F-4D97-AF65-F5344CB8AC3E}">
        <p14:creationId xmlns:p14="http://schemas.microsoft.com/office/powerpoint/2010/main" val="1888610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US" dirty="0"/>
              <a:t>Integral Image</a:t>
            </a:r>
          </a:p>
        </p:txBody>
      </p:sp>
      <p:sp>
        <p:nvSpPr>
          <p:cNvPr id="3" name="Content Placeholder 2"/>
          <p:cNvSpPr txBox="1">
            <a:spLocks noGrp="1"/>
          </p:cNvSpPr>
          <p:nvPr>
            <p:ph type="body" idx="4294967295"/>
          </p:nvPr>
        </p:nvSpPr>
        <p:spPr>
          <a:xfrm>
            <a:off x="1043639" y="2285999"/>
            <a:ext cx="6777000" cy="4023359"/>
          </a:xfrm>
        </p:spPr>
        <p:txBody>
          <a:bodyPr/>
          <a:lstStyle/>
          <a:p>
            <a:pPr lvl="0">
              <a:spcBef>
                <a:spcPts val="479"/>
              </a:spcBef>
              <a:buClr>
                <a:srgbClr val="94C600"/>
              </a:buClr>
              <a:buSzPct val="76000"/>
              <a:buFont typeface="Wingdings 2" pitchFamily="16"/>
              <a:buChar char=""/>
            </a:pPr>
            <a:r>
              <a:rPr lang="en-US" sz="2000" dirty="0"/>
              <a:t>An Integral Image, also known as a Summed Area Table, is a data structure used to decrease the computational complexity of the face detection algorithm</a:t>
            </a:r>
          </a:p>
          <a:p>
            <a:pPr lvl="0">
              <a:spcBef>
                <a:spcPts val="479"/>
              </a:spcBef>
              <a:buClr>
                <a:srgbClr val="94C600"/>
              </a:buClr>
              <a:buSzPct val="76000"/>
              <a:buFont typeface="Wingdings 2" pitchFamily="16"/>
              <a:buChar char=""/>
            </a:pPr>
            <a:r>
              <a:rPr lang="en-US" sz="2000" dirty="0"/>
              <a:t>The integral image is calculated from a grayscale image</a:t>
            </a:r>
          </a:p>
          <a:p>
            <a:pPr lvl="0">
              <a:spcBef>
                <a:spcPts val="479"/>
              </a:spcBef>
              <a:buClr>
                <a:srgbClr val="94C600"/>
              </a:buClr>
              <a:buSzPct val="76000"/>
              <a:buFont typeface="Wingdings 2" pitchFamily="16"/>
              <a:buChar char=""/>
            </a:pPr>
            <a:r>
              <a:rPr lang="en-US" sz="2000" dirty="0"/>
              <a:t>The integral image can quickly generate the sum of values in a subset of an image</a:t>
            </a:r>
          </a:p>
          <a:p>
            <a:pPr lvl="0">
              <a:spcBef>
                <a:spcPts val="479"/>
              </a:spcBef>
              <a:buClr>
                <a:srgbClr val="94C600"/>
              </a:buClr>
              <a:buSzPct val="76000"/>
              <a:buFont typeface="Wingdings 2" pitchFamily="16"/>
              <a:buChar char=""/>
            </a:pPr>
            <a:r>
              <a:rPr lang="en-US" sz="2000" dirty="0"/>
              <a:t>These sums are used to search for </a:t>
            </a:r>
            <a:r>
              <a:rPr lang="en-US" sz="2000" dirty="0" err="1"/>
              <a:t>Haar</a:t>
            </a:r>
            <a:r>
              <a:rPr lang="en-US" sz="2000" dirty="0"/>
              <a:t> Features  </a:t>
            </a:r>
          </a:p>
          <a:p>
            <a:pPr marL="68760" lvl="0">
              <a:spcBef>
                <a:spcPts val="479"/>
              </a:spcBef>
              <a:buNone/>
            </a:pPr>
            <a:endParaRPr lang="en-US" dirty="0"/>
          </a:p>
        </p:txBody>
      </p:sp>
    </p:spTree>
    <p:extLst>
      <p:ext uri="{BB962C8B-B14F-4D97-AF65-F5344CB8AC3E}">
        <p14:creationId xmlns:p14="http://schemas.microsoft.com/office/powerpoint/2010/main" val="1697090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541</TotalTime>
  <Words>1206</Words>
  <Application>Microsoft Office PowerPoint</Application>
  <PresentationFormat>On-screen Show (4:3)</PresentationFormat>
  <Paragraphs>205</Paragraphs>
  <Slides>36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Microsoft YaHei</vt:lpstr>
      <vt:lpstr>Arial</vt:lpstr>
      <vt:lpstr>Calibri</vt:lpstr>
      <vt:lpstr>Century Gothic</vt:lpstr>
      <vt:lpstr>Mangal</vt:lpstr>
      <vt:lpstr>StarSymbol</vt:lpstr>
      <vt:lpstr>Wingdings 2</vt:lpstr>
      <vt:lpstr>Austin</vt:lpstr>
      <vt:lpstr>PowerPoint Presentation</vt:lpstr>
      <vt:lpstr>Introduction</vt:lpstr>
      <vt:lpstr>Why Facial Recognition ?</vt:lpstr>
      <vt:lpstr>Facial Recognition Facts</vt:lpstr>
      <vt:lpstr>Facial Detection</vt:lpstr>
      <vt:lpstr>Viola-Jones &amp; Haar Features</vt:lpstr>
      <vt:lpstr>Haar features and faces</vt:lpstr>
      <vt:lpstr>The Search for Haar Features</vt:lpstr>
      <vt:lpstr>Integral Image</vt:lpstr>
      <vt:lpstr>Creating the Integral Image</vt:lpstr>
      <vt:lpstr>Integral Image Examples</vt:lpstr>
      <vt:lpstr>Haar Cascades</vt:lpstr>
      <vt:lpstr>Facial Tracking</vt:lpstr>
      <vt:lpstr>Facial Recognition</vt:lpstr>
      <vt:lpstr>Early Techniques of Facial Recognition</vt:lpstr>
      <vt:lpstr>Early Techniques of Facial Recognition (cont.)</vt:lpstr>
      <vt:lpstr>Evolved Techniques </vt:lpstr>
      <vt:lpstr>Evolved Techniques (cont.)</vt:lpstr>
      <vt:lpstr>Evolved Techniques (cont.)</vt:lpstr>
      <vt:lpstr>Available Algorithms:</vt:lpstr>
      <vt:lpstr>LBPH vs EigenFace</vt:lpstr>
      <vt:lpstr>LBPH vs FisherFace</vt:lpstr>
      <vt:lpstr>How LBPH works ? </vt:lpstr>
      <vt:lpstr>How We Implemented This Algorithm (OpenCV)</vt:lpstr>
      <vt:lpstr>Facts About Facial Recognition</vt:lpstr>
      <vt:lpstr>Misconceptions About Facial Recognition</vt:lpstr>
      <vt:lpstr>Initial Plans</vt:lpstr>
      <vt:lpstr>The Struggle Was Real</vt:lpstr>
      <vt:lpstr>We Are United (Again)</vt:lpstr>
      <vt:lpstr>The New Plan</vt:lpstr>
      <vt:lpstr>Added Features</vt:lpstr>
      <vt:lpstr>Future Plans</vt:lpstr>
      <vt:lpstr>   Conclusion</vt:lpstr>
      <vt:lpstr>References</vt:lpstr>
      <vt:lpstr>Questions ?</vt:lpstr>
      <vt:lpstr>Two Challenges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zz-Rosenzweig, Eric</dc:creator>
  <cp:lastModifiedBy>Sopha</cp:lastModifiedBy>
  <cp:revision>53</cp:revision>
  <dcterms:created xsi:type="dcterms:W3CDTF">2014-12-02T18:01:15Z</dcterms:created>
  <dcterms:modified xsi:type="dcterms:W3CDTF">2014-12-03T21:18:26Z</dcterms:modified>
</cp:coreProperties>
</file>