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61" r:id="rId2"/>
    <p:sldId id="263" r:id="rId3"/>
    <p:sldId id="262" r:id="rId4"/>
    <p:sldId id="260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26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b15476\Documents\retail%20stat\for%20p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Процентное изменение</a:t>
            </a:r>
            <a:r>
              <a:rPr lang="ru-RU" baseline="0"/>
              <a:t> объема кредитного портфеля физических лиц</a:t>
            </a:r>
            <a:endParaRPr lang="en-US"/>
          </a:p>
        </c:rich>
      </c:tx>
      <c:layout>
        <c:manualLayout>
          <c:xMode val="edge"/>
          <c:yMode val="edge"/>
          <c:x val="0.1327716969555906"/>
          <c:y val="3.62770250744702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Total!$K$1</c:f>
              <c:strCache>
                <c:ptCount val="1"/>
                <c:pt idx="0">
                  <c:v>portf_gr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Total!$A$2:$A$104</c:f>
              <c:numCache>
                <c:formatCode>m/d/yyyy</c:formatCode>
                <c:ptCount val="103"/>
                <c:pt idx="0">
                  <c:v>39904</c:v>
                </c:pt>
                <c:pt idx="1">
                  <c:v>39934</c:v>
                </c:pt>
                <c:pt idx="2">
                  <c:v>39965</c:v>
                </c:pt>
                <c:pt idx="3">
                  <c:v>39995</c:v>
                </c:pt>
                <c:pt idx="4">
                  <c:v>40026</c:v>
                </c:pt>
                <c:pt idx="5">
                  <c:v>40057</c:v>
                </c:pt>
                <c:pt idx="6">
                  <c:v>40087</c:v>
                </c:pt>
                <c:pt idx="7">
                  <c:v>40118</c:v>
                </c:pt>
                <c:pt idx="8">
                  <c:v>40148</c:v>
                </c:pt>
                <c:pt idx="9">
                  <c:v>40179</c:v>
                </c:pt>
                <c:pt idx="10">
                  <c:v>40210</c:v>
                </c:pt>
                <c:pt idx="11">
                  <c:v>40238</c:v>
                </c:pt>
                <c:pt idx="12">
                  <c:v>40269</c:v>
                </c:pt>
                <c:pt idx="13">
                  <c:v>40299</c:v>
                </c:pt>
                <c:pt idx="14">
                  <c:v>40330</c:v>
                </c:pt>
                <c:pt idx="15">
                  <c:v>40360</c:v>
                </c:pt>
                <c:pt idx="16">
                  <c:v>40391</c:v>
                </c:pt>
                <c:pt idx="17">
                  <c:v>40422</c:v>
                </c:pt>
                <c:pt idx="18">
                  <c:v>40452</c:v>
                </c:pt>
                <c:pt idx="19">
                  <c:v>40483</c:v>
                </c:pt>
                <c:pt idx="20">
                  <c:v>40513</c:v>
                </c:pt>
                <c:pt idx="21">
                  <c:v>40544</c:v>
                </c:pt>
                <c:pt idx="22">
                  <c:v>40575</c:v>
                </c:pt>
                <c:pt idx="23">
                  <c:v>40603</c:v>
                </c:pt>
                <c:pt idx="24">
                  <c:v>40634</c:v>
                </c:pt>
                <c:pt idx="25">
                  <c:v>40664</c:v>
                </c:pt>
                <c:pt idx="26">
                  <c:v>40695</c:v>
                </c:pt>
                <c:pt idx="27">
                  <c:v>40725</c:v>
                </c:pt>
                <c:pt idx="28">
                  <c:v>40756</c:v>
                </c:pt>
                <c:pt idx="29">
                  <c:v>40787</c:v>
                </c:pt>
                <c:pt idx="30">
                  <c:v>40817</c:v>
                </c:pt>
                <c:pt idx="31">
                  <c:v>40848</c:v>
                </c:pt>
                <c:pt idx="32">
                  <c:v>40878</c:v>
                </c:pt>
                <c:pt idx="33">
                  <c:v>40909</c:v>
                </c:pt>
                <c:pt idx="34">
                  <c:v>40940</c:v>
                </c:pt>
                <c:pt idx="35">
                  <c:v>40969</c:v>
                </c:pt>
                <c:pt idx="36">
                  <c:v>41000</c:v>
                </c:pt>
                <c:pt idx="37">
                  <c:v>41030</c:v>
                </c:pt>
                <c:pt idx="38">
                  <c:v>41061</c:v>
                </c:pt>
                <c:pt idx="39">
                  <c:v>41091</c:v>
                </c:pt>
                <c:pt idx="40">
                  <c:v>41122</c:v>
                </c:pt>
                <c:pt idx="41">
                  <c:v>41153</c:v>
                </c:pt>
                <c:pt idx="42">
                  <c:v>41183</c:v>
                </c:pt>
                <c:pt idx="43">
                  <c:v>41214</c:v>
                </c:pt>
                <c:pt idx="44">
                  <c:v>41244</c:v>
                </c:pt>
                <c:pt idx="45">
                  <c:v>41275</c:v>
                </c:pt>
                <c:pt idx="46">
                  <c:v>41306</c:v>
                </c:pt>
                <c:pt idx="47">
                  <c:v>41334</c:v>
                </c:pt>
                <c:pt idx="48">
                  <c:v>41365</c:v>
                </c:pt>
                <c:pt idx="49">
                  <c:v>41395</c:v>
                </c:pt>
                <c:pt idx="50">
                  <c:v>41426</c:v>
                </c:pt>
                <c:pt idx="51">
                  <c:v>41456</c:v>
                </c:pt>
                <c:pt idx="52">
                  <c:v>41487</c:v>
                </c:pt>
                <c:pt idx="53">
                  <c:v>41518</c:v>
                </c:pt>
                <c:pt idx="54">
                  <c:v>41548</c:v>
                </c:pt>
                <c:pt idx="55">
                  <c:v>41579</c:v>
                </c:pt>
                <c:pt idx="56">
                  <c:v>41609</c:v>
                </c:pt>
                <c:pt idx="57">
                  <c:v>41640</c:v>
                </c:pt>
                <c:pt idx="58">
                  <c:v>41671</c:v>
                </c:pt>
                <c:pt idx="59">
                  <c:v>41699</c:v>
                </c:pt>
                <c:pt idx="60">
                  <c:v>41730</c:v>
                </c:pt>
                <c:pt idx="61">
                  <c:v>41760</c:v>
                </c:pt>
                <c:pt idx="62">
                  <c:v>41791</c:v>
                </c:pt>
                <c:pt idx="63">
                  <c:v>41821</c:v>
                </c:pt>
                <c:pt idx="64">
                  <c:v>41852</c:v>
                </c:pt>
                <c:pt idx="65">
                  <c:v>41883</c:v>
                </c:pt>
                <c:pt idx="66">
                  <c:v>41913</c:v>
                </c:pt>
                <c:pt idx="67">
                  <c:v>41944</c:v>
                </c:pt>
                <c:pt idx="68">
                  <c:v>41974</c:v>
                </c:pt>
                <c:pt idx="69">
                  <c:v>42005</c:v>
                </c:pt>
                <c:pt idx="70">
                  <c:v>42036</c:v>
                </c:pt>
                <c:pt idx="71">
                  <c:v>42064</c:v>
                </c:pt>
                <c:pt idx="72">
                  <c:v>42095</c:v>
                </c:pt>
                <c:pt idx="73">
                  <c:v>42125</c:v>
                </c:pt>
                <c:pt idx="74">
                  <c:v>42156</c:v>
                </c:pt>
                <c:pt idx="75">
                  <c:v>42186</c:v>
                </c:pt>
                <c:pt idx="76">
                  <c:v>42217</c:v>
                </c:pt>
                <c:pt idx="77">
                  <c:v>42248</c:v>
                </c:pt>
                <c:pt idx="78">
                  <c:v>42278</c:v>
                </c:pt>
                <c:pt idx="79">
                  <c:v>42309</c:v>
                </c:pt>
                <c:pt idx="80">
                  <c:v>42339</c:v>
                </c:pt>
                <c:pt idx="81">
                  <c:v>42370</c:v>
                </c:pt>
                <c:pt idx="82">
                  <c:v>42401</c:v>
                </c:pt>
                <c:pt idx="83">
                  <c:v>42430</c:v>
                </c:pt>
                <c:pt idx="84">
                  <c:v>42461</c:v>
                </c:pt>
                <c:pt idx="85">
                  <c:v>42491</c:v>
                </c:pt>
                <c:pt idx="86">
                  <c:v>42522</c:v>
                </c:pt>
                <c:pt idx="87">
                  <c:v>42552</c:v>
                </c:pt>
                <c:pt idx="88">
                  <c:v>42583</c:v>
                </c:pt>
                <c:pt idx="89">
                  <c:v>42614</c:v>
                </c:pt>
                <c:pt idx="90">
                  <c:v>42644</c:v>
                </c:pt>
                <c:pt idx="91">
                  <c:v>42675</c:v>
                </c:pt>
                <c:pt idx="92">
                  <c:v>42705</c:v>
                </c:pt>
                <c:pt idx="93">
                  <c:v>42736</c:v>
                </c:pt>
                <c:pt idx="94">
                  <c:v>42767</c:v>
                </c:pt>
                <c:pt idx="95">
                  <c:v>42795</c:v>
                </c:pt>
                <c:pt idx="96">
                  <c:v>42826</c:v>
                </c:pt>
                <c:pt idx="97">
                  <c:v>42856</c:v>
                </c:pt>
                <c:pt idx="98">
                  <c:v>42887</c:v>
                </c:pt>
                <c:pt idx="99">
                  <c:v>42917</c:v>
                </c:pt>
                <c:pt idx="100">
                  <c:v>42948</c:v>
                </c:pt>
                <c:pt idx="101">
                  <c:v>42979</c:v>
                </c:pt>
                <c:pt idx="102">
                  <c:v>43009</c:v>
                </c:pt>
              </c:numCache>
            </c:numRef>
          </c:cat>
          <c:val>
            <c:numRef>
              <c:f>Total!$K$2:$K$104</c:f>
              <c:numCache>
                <c:formatCode>General</c:formatCode>
                <c:ptCount val="103"/>
                <c:pt idx="0">
                  <c:v>0</c:v>
                </c:pt>
                <c:pt idx="1">
                  <c:v>-1.4839807410822007E-2</c:v>
                </c:pt>
                <c:pt idx="2">
                  <c:v>-1.8045680763761222E-2</c:v>
                </c:pt>
                <c:pt idx="3">
                  <c:v>-1.0701197416586717E-2</c:v>
                </c:pt>
                <c:pt idx="4">
                  <c:v>-4.2826105944884186E-3</c:v>
                </c:pt>
                <c:pt idx="5">
                  <c:v>-5.8590322821046341E-3</c:v>
                </c:pt>
                <c:pt idx="6">
                  <c:v>-1.1305938494327504E-2</c:v>
                </c:pt>
                <c:pt idx="7">
                  <c:v>-6.8057214490308826E-3</c:v>
                </c:pt>
                <c:pt idx="8">
                  <c:v>-2.2962417177225546E-3</c:v>
                </c:pt>
                <c:pt idx="9">
                  <c:v>-2.6421108531399749E-3</c:v>
                </c:pt>
                <c:pt idx="10">
                  <c:v>-8.5639990791513791E-3</c:v>
                </c:pt>
                <c:pt idx="11">
                  <c:v>-5.6902061181395179E-3</c:v>
                </c:pt>
                <c:pt idx="12">
                  <c:v>9.4539463249349834E-5</c:v>
                </c:pt>
                <c:pt idx="13">
                  <c:v>9.910329823270626E-3</c:v>
                </c:pt>
                <c:pt idx="14">
                  <c:v>1.4113173225400554E-2</c:v>
                </c:pt>
                <c:pt idx="15">
                  <c:v>1.6884549912606683E-2</c:v>
                </c:pt>
                <c:pt idx="16">
                  <c:v>1.5889810235421811E-2</c:v>
                </c:pt>
                <c:pt idx="17">
                  <c:v>1.9053719108350534E-2</c:v>
                </c:pt>
                <c:pt idx="18">
                  <c:v>1.7337935514880064E-2</c:v>
                </c:pt>
                <c:pt idx="19">
                  <c:v>1.7020649166645467E-2</c:v>
                </c:pt>
                <c:pt idx="20">
                  <c:v>1.5900128387398127E-2</c:v>
                </c:pt>
                <c:pt idx="21">
                  <c:v>2.1085021471692843E-2</c:v>
                </c:pt>
                <c:pt idx="22">
                  <c:v>-1.3407823978327012E-3</c:v>
                </c:pt>
                <c:pt idx="23">
                  <c:v>6.7363196533973815E-3</c:v>
                </c:pt>
                <c:pt idx="24">
                  <c:v>2.1310661743111005E-2</c:v>
                </c:pt>
                <c:pt idx="25">
                  <c:v>2.798267916923276E-2</c:v>
                </c:pt>
                <c:pt idx="26">
                  <c:v>3.0613676872158071E-2</c:v>
                </c:pt>
                <c:pt idx="27">
                  <c:v>3.237717784772505E-2</c:v>
                </c:pt>
                <c:pt idx="28">
                  <c:v>2.8878122609821415E-2</c:v>
                </c:pt>
                <c:pt idx="29">
                  <c:v>3.6504872810344334E-2</c:v>
                </c:pt>
                <c:pt idx="30">
                  <c:v>3.6107543790050184E-2</c:v>
                </c:pt>
                <c:pt idx="31">
                  <c:v>2.362251251179797E-2</c:v>
                </c:pt>
                <c:pt idx="32">
                  <c:v>3.0619633525195967E-2</c:v>
                </c:pt>
                <c:pt idx="33">
                  <c:v>4.0272390800467031E-2</c:v>
                </c:pt>
                <c:pt idx="34">
                  <c:v>5.6774418754655847E-3</c:v>
                </c:pt>
                <c:pt idx="35">
                  <c:v>2.0788755714468966E-2</c:v>
                </c:pt>
                <c:pt idx="36">
                  <c:v>3.4629056361426137E-2</c:v>
                </c:pt>
                <c:pt idx="37">
                  <c:v>3.7456681892503729E-2</c:v>
                </c:pt>
                <c:pt idx="38">
                  <c:v>4.0357795152060318E-2</c:v>
                </c:pt>
                <c:pt idx="39">
                  <c:v>3.2583805875903142E-2</c:v>
                </c:pt>
                <c:pt idx="40">
                  <c:v>2.8213557056342708E-2</c:v>
                </c:pt>
                <c:pt idx="41">
                  <c:v>3.5880697434387106E-2</c:v>
                </c:pt>
                <c:pt idx="42">
                  <c:v>2.5358149559415497E-2</c:v>
                </c:pt>
                <c:pt idx="43">
                  <c:v>2.9222584740995514E-2</c:v>
                </c:pt>
                <c:pt idx="44">
                  <c:v>2.4090345312873847E-2</c:v>
                </c:pt>
                <c:pt idx="45">
                  <c:v>2.2534085879470454E-2</c:v>
                </c:pt>
                <c:pt idx="46">
                  <c:v>8.1461366603251626E-3</c:v>
                </c:pt>
                <c:pt idx="47">
                  <c:v>1.6459425881004332E-2</c:v>
                </c:pt>
                <c:pt idx="48">
                  <c:v>2.1927350300806815E-2</c:v>
                </c:pt>
                <c:pt idx="49">
                  <c:v>3.1744396425173668E-2</c:v>
                </c:pt>
                <c:pt idx="50">
                  <c:v>2.6826888121544143E-2</c:v>
                </c:pt>
                <c:pt idx="51">
                  <c:v>2.5300698702389809E-2</c:v>
                </c:pt>
                <c:pt idx="52">
                  <c:v>2.7752850079502636E-2</c:v>
                </c:pt>
                <c:pt idx="53">
                  <c:v>2.516026592024722E-2</c:v>
                </c:pt>
                <c:pt idx="54">
                  <c:v>1.4137905029658688E-2</c:v>
                </c:pt>
                <c:pt idx="55">
                  <c:v>2.2621611217942972E-2</c:v>
                </c:pt>
                <c:pt idx="56">
                  <c:v>1.5167215161664832E-2</c:v>
                </c:pt>
                <c:pt idx="57">
                  <c:v>2.0094561432969723E-2</c:v>
                </c:pt>
                <c:pt idx="58">
                  <c:v>2.3508143626355315E-3</c:v>
                </c:pt>
                <c:pt idx="59">
                  <c:v>1.1463470233352122E-2</c:v>
                </c:pt>
                <c:pt idx="60">
                  <c:v>1.3248922397195594E-2</c:v>
                </c:pt>
                <c:pt idx="61">
                  <c:v>1.7840097671418528E-2</c:v>
                </c:pt>
                <c:pt idx="62">
                  <c:v>1.032109892850116E-2</c:v>
                </c:pt>
                <c:pt idx="63">
                  <c:v>1.1471471906786256E-2</c:v>
                </c:pt>
                <c:pt idx="64">
                  <c:v>1.7057029309019936E-2</c:v>
                </c:pt>
                <c:pt idx="65">
                  <c:v>1.2787600019876041E-2</c:v>
                </c:pt>
                <c:pt idx="66">
                  <c:v>1.2143478403345637E-2</c:v>
                </c:pt>
                <c:pt idx="67">
                  <c:v>1.0340079036241508E-2</c:v>
                </c:pt>
                <c:pt idx="68">
                  <c:v>1.0240163755257213E-2</c:v>
                </c:pt>
                <c:pt idx="69">
                  <c:v>7.594233486130622E-4</c:v>
                </c:pt>
                <c:pt idx="70">
                  <c:v>-6.9154155119282683E-3</c:v>
                </c:pt>
                <c:pt idx="71">
                  <c:v>-1.4717931134211278E-2</c:v>
                </c:pt>
                <c:pt idx="72">
                  <c:v>-1.3295484117553593E-2</c:v>
                </c:pt>
                <c:pt idx="73">
                  <c:v>-1.0453443838015318E-2</c:v>
                </c:pt>
                <c:pt idx="74">
                  <c:v>-4.7264088476638788E-3</c:v>
                </c:pt>
                <c:pt idx="75">
                  <c:v>-4.6166334750015921E-3</c:v>
                </c:pt>
                <c:pt idx="76">
                  <c:v>5.8933235472980842E-5</c:v>
                </c:pt>
                <c:pt idx="77">
                  <c:v>3.9896384640359609E-3</c:v>
                </c:pt>
                <c:pt idx="78">
                  <c:v>-9.7453310221557214E-4</c:v>
                </c:pt>
                <c:pt idx="79">
                  <c:v>-4.535253339003449E-3</c:v>
                </c:pt>
                <c:pt idx="80">
                  <c:v>-3.4526066177552081E-3</c:v>
                </c:pt>
                <c:pt idx="81">
                  <c:v>-3.1633669881738017E-4</c:v>
                </c:pt>
                <c:pt idx="82">
                  <c:v>-5.1881529447664974E-3</c:v>
                </c:pt>
                <c:pt idx="83">
                  <c:v>-8.9102194715803135E-4</c:v>
                </c:pt>
                <c:pt idx="84">
                  <c:v>-4.418872602308656E-3</c:v>
                </c:pt>
                <c:pt idx="85">
                  <c:v>-3.5703652273606106E-4</c:v>
                </c:pt>
                <c:pt idx="86">
                  <c:v>2.0476327733802225E-3</c:v>
                </c:pt>
                <c:pt idx="87">
                  <c:v>3.1459563408429286E-4</c:v>
                </c:pt>
                <c:pt idx="88">
                  <c:v>5.3234920021005645E-3</c:v>
                </c:pt>
                <c:pt idx="89">
                  <c:v>5.7817193855713243E-3</c:v>
                </c:pt>
                <c:pt idx="90">
                  <c:v>2.9813585596506673E-3</c:v>
                </c:pt>
                <c:pt idx="91">
                  <c:v>2.3059876749644066E-3</c:v>
                </c:pt>
                <c:pt idx="92">
                  <c:v>3.8539088180382154E-3</c:v>
                </c:pt>
                <c:pt idx="93">
                  <c:v>1.3698305464404435E-3</c:v>
                </c:pt>
                <c:pt idx="94">
                  <c:v>-3.6444192556099172E-3</c:v>
                </c:pt>
                <c:pt idx="95">
                  <c:v>5.1795761858364859E-4</c:v>
                </c:pt>
                <c:pt idx="96">
                  <c:v>9.0770704622864604E-3</c:v>
                </c:pt>
                <c:pt idx="97">
                  <c:v>1.0248472966639869E-2</c:v>
                </c:pt>
                <c:pt idx="98">
                  <c:v>7.2493386131632538E-3</c:v>
                </c:pt>
                <c:pt idx="99">
                  <c:v>1.1164263909310475E-2</c:v>
                </c:pt>
                <c:pt idx="100">
                  <c:v>1.2921984016965541E-2</c:v>
                </c:pt>
                <c:pt idx="101">
                  <c:v>1.6147170188172501E-2</c:v>
                </c:pt>
                <c:pt idx="102">
                  <c:v>1.3210394236471834E-2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1498048"/>
        <c:axId val="372618320"/>
      </c:lineChart>
      <c:dateAx>
        <c:axId val="3714980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2618320"/>
        <c:crosses val="autoZero"/>
        <c:auto val="0"/>
        <c:lblOffset val="100"/>
        <c:baseTimeUnit val="months"/>
        <c:majorUnit val="12"/>
        <c:majorTimeUnit val="months"/>
      </c:dateAx>
      <c:valAx>
        <c:axId val="37261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1498048"/>
        <c:crossesAt val="3990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164B-72D1-4DD4-806C-FD20114FCC94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F7C8-6D45-4319-9933-E71D6C45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51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164B-72D1-4DD4-806C-FD20114FCC94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F7C8-6D45-4319-9933-E71D6C45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26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164B-72D1-4DD4-806C-FD20114FCC94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F7C8-6D45-4319-9933-E71D6C45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24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164B-72D1-4DD4-806C-FD20114FCC94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F7C8-6D45-4319-9933-E71D6C45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3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164B-72D1-4DD4-806C-FD20114FCC94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F7C8-6D45-4319-9933-E71D6C45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07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164B-72D1-4DD4-806C-FD20114FCC94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F7C8-6D45-4319-9933-E71D6C45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5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164B-72D1-4DD4-806C-FD20114FCC94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F7C8-6D45-4319-9933-E71D6C45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58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164B-72D1-4DD4-806C-FD20114FCC94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F7C8-6D45-4319-9933-E71D6C45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78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164B-72D1-4DD4-806C-FD20114FCC94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F7C8-6D45-4319-9933-E71D6C45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4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164B-72D1-4DD4-806C-FD20114FCC94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F7C8-6D45-4319-9933-E71D6C45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9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164B-72D1-4DD4-806C-FD20114FCC94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F7C8-6D45-4319-9933-E71D6C45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20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164B-72D1-4DD4-806C-FD20114FCC94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F7C8-6D45-4319-9933-E71D6C45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75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C164B-72D1-4DD4-806C-FD20114FCC94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6F7C8-6D45-4319-9933-E71D6C45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36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134" y="220926"/>
            <a:ext cx="7519927" cy="102383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Модель прогнозирования прироста портфеля физических лиц в зависимости от макроэкономических факторов.</a:t>
            </a:r>
            <a:endParaRPr lang="ru-RU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244544"/>
              </p:ext>
            </p:extLst>
          </p:nvPr>
        </p:nvGraphicFramePr>
        <p:xfrm>
          <a:off x="4386807" y="1446794"/>
          <a:ext cx="4076459" cy="2798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23536" y="986983"/>
            <a:ext cx="7519927" cy="1023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180" y="1447621"/>
            <a:ext cx="3804454" cy="143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/>
              <a:t>Целевая переменная была рассчитана на данных с сайта Центрального Банка по статистике </a:t>
            </a:r>
            <a:r>
              <a:rPr lang="en-US" sz="1600" dirty="0" smtClean="0"/>
              <a:t>“</a:t>
            </a:r>
            <a:r>
              <a:rPr lang="ru-RU" sz="1600" dirty="0" smtClean="0"/>
              <a:t>кредиты</a:t>
            </a:r>
            <a:r>
              <a:rPr lang="ru-RU" sz="1600" dirty="0"/>
              <a:t>, предоставленные физическим лицам </a:t>
            </a:r>
            <a:r>
              <a:rPr lang="en-US" sz="1600" dirty="0"/>
              <a:t>-</a:t>
            </a:r>
            <a:r>
              <a:rPr lang="ru-RU" sz="1600" dirty="0" smtClean="0"/>
              <a:t>резидентам</a:t>
            </a:r>
            <a:r>
              <a:rPr lang="en-US" sz="1600" dirty="0" smtClean="0"/>
              <a:t>”</a:t>
            </a:r>
            <a:r>
              <a:rPr lang="ru-RU" sz="1600" dirty="0" smtClean="0"/>
              <a:t> с 04.2009 по 10.2017 – всего 103 наблюдения.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endParaRPr lang="ru-RU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9202" y="3668217"/>
            <a:ext cx="6987491" cy="2558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dirty="0" smtClean="0"/>
              <a:t>Следующие макро переменные были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dirty="0" smtClean="0"/>
              <a:t>рассмотрены для оценки зависимости:</a:t>
            </a:r>
          </a:p>
          <a:p>
            <a:r>
              <a:rPr lang="en-US" sz="1600" b="1" dirty="0" err="1" smtClean="0"/>
              <a:t>dGDP</a:t>
            </a:r>
            <a:r>
              <a:rPr lang="en-US" sz="1600" b="1" dirty="0" smtClean="0"/>
              <a:t> </a:t>
            </a:r>
            <a:r>
              <a:rPr lang="en-US" sz="1600" dirty="0" smtClean="0"/>
              <a:t>– </a:t>
            </a:r>
            <a:r>
              <a:rPr lang="ru-RU" sz="1600" dirty="0" smtClean="0"/>
              <a:t>прирост ВВП год к году</a:t>
            </a:r>
          </a:p>
          <a:p>
            <a:r>
              <a:rPr lang="en-US" sz="1600" b="1" dirty="0" err="1" smtClean="0"/>
              <a:t>rubusd</a:t>
            </a:r>
            <a:r>
              <a:rPr lang="en-US" sz="1600" dirty="0" smtClean="0"/>
              <a:t> – </a:t>
            </a:r>
            <a:r>
              <a:rPr lang="ru-RU" sz="1600" dirty="0" smtClean="0"/>
              <a:t>курс доллара</a:t>
            </a:r>
          </a:p>
          <a:p>
            <a:r>
              <a:rPr lang="en-US" sz="1600" b="1" dirty="0" smtClean="0"/>
              <a:t>wage</a:t>
            </a:r>
            <a:r>
              <a:rPr lang="en-US" sz="1600" dirty="0" smtClean="0"/>
              <a:t> – </a:t>
            </a:r>
            <a:r>
              <a:rPr lang="ru-RU" sz="1600" dirty="0" smtClean="0"/>
              <a:t>номинальная заработная плата по данным Росстата</a:t>
            </a:r>
          </a:p>
          <a:p>
            <a:r>
              <a:rPr lang="en-US" sz="1600" b="1" dirty="0" smtClean="0"/>
              <a:t>rt3m</a:t>
            </a:r>
            <a:r>
              <a:rPr lang="en-US" sz="1600" dirty="0" smtClean="0"/>
              <a:t> – </a:t>
            </a:r>
            <a:r>
              <a:rPr lang="ru-RU" sz="1600" dirty="0" smtClean="0"/>
              <a:t>ставка </a:t>
            </a:r>
            <a:r>
              <a:rPr lang="en-US" sz="1600" dirty="0" smtClean="0"/>
              <a:t>Mosprime3M</a:t>
            </a:r>
            <a:endParaRPr lang="ru-RU" sz="1600" dirty="0" smtClean="0"/>
          </a:p>
          <a:p>
            <a:r>
              <a:rPr lang="en-US" sz="1600" b="1" dirty="0" err="1" smtClean="0"/>
              <a:t>unp</a:t>
            </a:r>
            <a:r>
              <a:rPr lang="en-US" sz="1600" dirty="0" smtClean="0"/>
              <a:t> – </a:t>
            </a:r>
            <a:r>
              <a:rPr lang="ru-RU" sz="1600" dirty="0" smtClean="0"/>
              <a:t>уровень безработицы</a:t>
            </a:r>
          </a:p>
          <a:p>
            <a:r>
              <a:rPr lang="ru-RU" sz="1600" b="1" dirty="0" smtClean="0"/>
              <a:t>с</a:t>
            </a:r>
            <a:r>
              <a:rPr lang="en-US" sz="1600" b="1" dirty="0" smtClean="0"/>
              <a:t>pi</a:t>
            </a:r>
            <a:r>
              <a:rPr lang="en-US" sz="1600" dirty="0" smtClean="0"/>
              <a:t> – </a:t>
            </a:r>
            <a:r>
              <a:rPr lang="ru-RU" sz="1600" dirty="0" smtClean="0"/>
              <a:t>инфляция</a:t>
            </a:r>
          </a:p>
          <a:p>
            <a:r>
              <a:rPr lang="en-US" sz="1600" b="1" dirty="0" err="1" smtClean="0"/>
              <a:t>f_dec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f_jan</a:t>
            </a:r>
            <a:r>
              <a:rPr lang="en-US" sz="1600" b="1" dirty="0" smtClean="0"/>
              <a:t> </a:t>
            </a:r>
            <a:r>
              <a:rPr lang="ru-RU" sz="1600" dirty="0" smtClean="0"/>
              <a:t>– </a:t>
            </a:r>
            <a:r>
              <a:rPr lang="en-US" sz="1600" dirty="0" smtClean="0"/>
              <a:t>dummy </a:t>
            </a:r>
            <a:r>
              <a:rPr lang="ru-RU" sz="1600" dirty="0" smtClean="0"/>
              <a:t>переменные для декабря и января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41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058"/>
            <a:ext cx="7886700" cy="1325563"/>
          </a:xfrm>
        </p:spPr>
        <p:txBody>
          <a:bodyPr/>
          <a:lstStyle/>
          <a:p>
            <a:r>
              <a:rPr lang="ru-RU" dirty="0" smtClean="0"/>
              <a:t>Переменные: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79" y="144762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Следующие макро переменные были рассмотрены для оценки зависимости</a:t>
            </a:r>
          </a:p>
          <a:p>
            <a:pPr marL="0" indent="0">
              <a:buNone/>
            </a:pPr>
            <a:endParaRPr lang="ru-RU" sz="1600" dirty="0" smtClean="0"/>
          </a:p>
          <a:p>
            <a:r>
              <a:rPr lang="en-US" sz="1600" dirty="0" err="1"/>
              <a:t>dGDP</a:t>
            </a:r>
            <a:r>
              <a:rPr lang="en-US" sz="1600" dirty="0"/>
              <a:t> – </a:t>
            </a:r>
            <a:r>
              <a:rPr lang="ru-RU" sz="1600" dirty="0"/>
              <a:t>прирост ВВП год к году</a:t>
            </a:r>
          </a:p>
          <a:p>
            <a:r>
              <a:rPr lang="en-US" sz="1600" dirty="0" err="1"/>
              <a:t>rubusd</a:t>
            </a:r>
            <a:r>
              <a:rPr lang="en-US" sz="1600" dirty="0"/>
              <a:t> – </a:t>
            </a:r>
            <a:r>
              <a:rPr lang="ru-RU" sz="1600" dirty="0"/>
              <a:t>курс доллара</a:t>
            </a:r>
          </a:p>
          <a:p>
            <a:r>
              <a:rPr lang="en-US" sz="1600" dirty="0"/>
              <a:t>wage – </a:t>
            </a:r>
            <a:r>
              <a:rPr lang="ru-RU" sz="1600" dirty="0"/>
              <a:t>номинальная заработная плата по данным Росстата</a:t>
            </a:r>
          </a:p>
          <a:p>
            <a:r>
              <a:rPr lang="en-US" sz="1600" dirty="0"/>
              <a:t>rt3m – </a:t>
            </a:r>
            <a:r>
              <a:rPr lang="ru-RU" sz="1600" dirty="0"/>
              <a:t>ставка </a:t>
            </a:r>
            <a:r>
              <a:rPr lang="en-US" sz="1600" dirty="0"/>
              <a:t>Mosprime3M</a:t>
            </a:r>
            <a:endParaRPr lang="ru-RU" sz="1600" dirty="0"/>
          </a:p>
          <a:p>
            <a:r>
              <a:rPr lang="en-US" sz="1600" dirty="0" err="1"/>
              <a:t>unp</a:t>
            </a:r>
            <a:r>
              <a:rPr lang="en-US" sz="1600" dirty="0"/>
              <a:t> – </a:t>
            </a:r>
            <a:r>
              <a:rPr lang="ru-RU" sz="1600" dirty="0"/>
              <a:t>уровень безработицы</a:t>
            </a:r>
          </a:p>
          <a:p>
            <a:r>
              <a:rPr lang="ru-RU" sz="1600" dirty="0"/>
              <a:t>с</a:t>
            </a:r>
            <a:r>
              <a:rPr lang="en-US" sz="1600" dirty="0"/>
              <a:t>pi – </a:t>
            </a:r>
            <a:r>
              <a:rPr lang="ru-RU" sz="1600" dirty="0"/>
              <a:t>инфляция</a:t>
            </a:r>
          </a:p>
          <a:p>
            <a:r>
              <a:rPr lang="en-US" sz="1600" dirty="0" err="1"/>
              <a:t>f_dec</a:t>
            </a:r>
            <a:r>
              <a:rPr lang="en-US" sz="1600" dirty="0"/>
              <a:t>, </a:t>
            </a:r>
            <a:r>
              <a:rPr lang="en-US" sz="1600" dirty="0" err="1"/>
              <a:t>f_jan</a:t>
            </a:r>
            <a:r>
              <a:rPr lang="en-US" sz="1600" dirty="0"/>
              <a:t> </a:t>
            </a:r>
            <a:r>
              <a:rPr lang="ru-RU" sz="1600" dirty="0"/>
              <a:t>– </a:t>
            </a:r>
            <a:r>
              <a:rPr lang="en-US" sz="1600" dirty="0"/>
              <a:t>dummy </a:t>
            </a:r>
            <a:r>
              <a:rPr lang="ru-RU" sz="1600" dirty="0"/>
              <a:t>переменные для декабря и января</a:t>
            </a:r>
            <a:endParaRPr lang="en-US" sz="1600" dirty="0"/>
          </a:p>
          <a:p>
            <a:pPr marL="0" indent="0">
              <a:buNone/>
            </a:pPr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9567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872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52355"/>
            <a:ext cx="7886700" cy="542460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Использовалась линейная регрессия из пакета </a:t>
            </a:r>
            <a:r>
              <a:rPr lang="en-US" dirty="0" err="1" smtClean="0"/>
              <a:t>scikit</a:t>
            </a:r>
            <a:r>
              <a:rPr lang="en-US" dirty="0" smtClean="0"/>
              <a:t> learn</a:t>
            </a:r>
            <a:endParaRPr lang="ru-RU" dirty="0" smtClean="0"/>
          </a:p>
          <a:p>
            <a:r>
              <a:rPr lang="ru-RU" dirty="0" smtClean="0"/>
              <a:t>Выбор переменных был обусловлен в том числе адекватностью знака при соответствующей </a:t>
            </a:r>
            <a:r>
              <a:rPr lang="ru-RU" dirty="0" err="1" smtClean="0"/>
              <a:t>паременной</a:t>
            </a:r>
            <a:endParaRPr lang="en-US" dirty="0" smtClean="0"/>
          </a:p>
          <a:p>
            <a:r>
              <a:rPr lang="ru-RU" dirty="0" smtClean="0"/>
              <a:t>Получены следующие коэффициенты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Среднеквадратичная ошибка и </a:t>
            </a:r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endParaRPr lang="ru-RU" baseline="30000" dirty="0" smtClean="0"/>
          </a:p>
          <a:p>
            <a:endParaRPr lang="ru-RU" baseline="30000" dirty="0"/>
          </a:p>
          <a:p>
            <a:endParaRPr lang="ru-RU" baseline="30000" dirty="0" smtClean="0"/>
          </a:p>
          <a:p>
            <a:endParaRPr lang="ru-RU" baseline="30000" dirty="0"/>
          </a:p>
          <a:p>
            <a:endParaRPr lang="ru-RU" baseline="30000" dirty="0" smtClean="0"/>
          </a:p>
          <a:p>
            <a:r>
              <a:rPr lang="ru-RU" dirty="0" smtClean="0"/>
              <a:t>График реальных значений(красный)</a:t>
            </a:r>
          </a:p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ротив предсказанных</a:t>
            </a:r>
            <a:endParaRPr lang="en-US" dirty="0" smtClean="0"/>
          </a:p>
          <a:p>
            <a:endParaRPr lang="ru-R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331672"/>
              </p:ext>
            </p:extLst>
          </p:nvPr>
        </p:nvGraphicFramePr>
        <p:xfrm>
          <a:off x="628649" y="2088638"/>
          <a:ext cx="7327899" cy="1533525"/>
        </p:xfrm>
        <a:graphic>
          <a:graphicData uri="http://schemas.openxmlformats.org/drawingml/2006/table">
            <a:tbl>
              <a:tblPr/>
              <a:tblGrid>
                <a:gridCol w="710892"/>
                <a:gridCol w="1209151"/>
                <a:gridCol w="1434478"/>
                <a:gridCol w="215806"/>
                <a:gridCol w="3757572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Коэффициенты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Коэффициенты(в абс. значениях)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0.011928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0.011928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 росте ВВП растет объем выданных кредитов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d_cpi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0.003326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0.003326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 росте инфляции объем выданных кредитов падает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d_rubusd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0.002253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0.002253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 росте курса растет объем выданных кредитов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f_jan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-0.001975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0.001975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 январе объемы выданных кредитов падает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0.001544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0.001544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 росте безработицы объем выданных кредитов падает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d_rt3m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-0.000296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0.000296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 росте ставки объем выданных кредитов падает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45913"/>
              </p:ext>
            </p:extLst>
          </p:nvPr>
        </p:nvGraphicFramePr>
        <p:xfrm>
          <a:off x="628649" y="4318537"/>
          <a:ext cx="2882900" cy="581025"/>
        </p:xfrm>
        <a:graphic>
          <a:graphicData uri="http://schemas.openxmlformats.org/drawingml/2006/table">
            <a:tbl>
              <a:tblPr/>
              <a:tblGrid>
                <a:gridCol w="1181100"/>
                <a:gridCol w="850900"/>
                <a:gridCol w="8509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0.0000628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0.0000743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R-squared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970559"/>
            <a:ext cx="3536437" cy="22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552449"/>
            <a:ext cx="6620968" cy="1095375"/>
          </a:xfrm>
        </p:spPr>
        <p:txBody>
          <a:bodyPr/>
          <a:lstStyle/>
          <a:p>
            <a:r>
              <a:rPr lang="ru-RU" sz="2800" dirty="0" smtClean="0"/>
              <a:t>Выводы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62270" y="1647824"/>
            <a:ext cx="6620968" cy="2362200"/>
          </a:xfrm>
        </p:spPr>
        <p:txBody>
          <a:bodyPr/>
          <a:lstStyle/>
          <a:p>
            <a:r>
              <a:rPr lang="ru-RU" dirty="0" smtClean="0"/>
              <a:t>Модель показывает хорошее качество предсказания как на обучающей, так и на тестовой выборках. </a:t>
            </a:r>
          </a:p>
          <a:p>
            <a:r>
              <a:rPr lang="ru-RU" dirty="0" smtClean="0"/>
              <a:t>Коэффициенты отображают интуитивно </a:t>
            </a:r>
            <a:r>
              <a:rPr lang="ru-RU" smtClean="0"/>
              <a:t>понятные зависимости.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6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288</Words>
  <Application>Microsoft Office PowerPoint</Application>
  <PresentationFormat>On-screen Show (4:3)</PresentationFormat>
  <Paragraphs>86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Модель прогнозирования прироста портфеля физических лиц в зависимости от макроэкономических факторов.</vt:lpstr>
      <vt:lpstr>Переменные:</vt:lpstr>
      <vt:lpstr>Модель</vt:lpstr>
      <vt:lpstr>Выводы </vt:lpstr>
    </vt:vector>
  </TitlesOfParts>
  <Company>ZAO UniCredit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прироста объема кредитов физических лиц на основе макроэкономических параметров.</dc:title>
  <dc:creator>QSR2, Anastasiya Y. Krutenyuk - UniCredit</dc:creator>
  <cp:lastModifiedBy>QSR2, Anastasiya Y. Krutenyuk - UniCredit</cp:lastModifiedBy>
  <cp:revision>17</cp:revision>
  <dcterms:created xsi:type="dcterms:W3CDTF">2017-12-04T09:44:33Z</dcterms:created>
  <dcterms:modified xsi:type="dcterms:W3CDTF">2017-12-04T14:50:25Z</dcterms:modified>
</cp:coreProperties>
</file>