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292" r:id="rId2"/>
    <p:sldId id="299" r:id="rId3"/>
    <p:sldId id="293" r:id="rId4"/>
    <p:sldId id="298" r:id="rId5"/>
    <p:sldId id="296" r:id="rId6"/>
    <p:sldId id="300" r:id="rId7"/>
    <p:sldId id="29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Q0Dpaxa3eThH5p+L7orAjpNqM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7D6C20-E431-4A57-A86A-BD8FDE27AEE0}">
  <a:tblStyle styleId="{DA7D6C20-E431-4A57-A86A-BD8FDE27AE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38" Type="http://customschemas.google.com/relationships/presentationmetadata" Target="metadata"/><Relationship Id="rId2" Type="http://schemas.openxmlformats.org/officeDocument/2006/relationships/slide" Target="slides/slide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9" name="Google Shape;289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Google Shape;307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0" name="Google Shape;310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11" name="Google Shape;311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3" name="Google Shape;323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" descr="A white and gold rectangles&#10;&#10;Description automatically generated with low confidence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1576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" descr="A picture containing text, logo, font,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3376" y="1"/>
            <a:ext cx="2688624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"/>
          <p:cNvSpPr/>
          <p:nvPr/>
        </p:nvSpPr>
        <p:spPr>
          <a:xfrm>
            <a:off x="0" y="6235701"/>
            <a:ext cx="12192000" cy="62229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1"/>
          <p:cNvSpPr/>
          <p:nvPr/>
        </p:nvSpPr>
        <p:spPr>
          <a:xfrm>
            <a:off x="0" y="6812280"/>
            <a:ext cx="12192000" cy="457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7AC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189186" y="1825625"/>
            <a:ext cx="11887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69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96" r:id="rId3"/>
    <p:sldLayoutId id="2147483697" r:id="rId4"/>
    <p:sldLayoutId id="2147483698" r:id="rId5"/>
    <p:sldLayoutId id="214748372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DB775B-8570-A9F4-98E9-A15EA5ECDF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DB422-61CE-9EEC-DF1B-3042CBC3C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40850"/>
            <a:ext cx="11887200" cy="4351338"/>
          </a:xfrm>
        </p:spPr>
        <p:txBody>
          <a:bodyPr/>
          <a:lstStyle/>
          <a:p>
            <a:pPr marL="50800" indent="0" algn="just">
              <a:buNone/>
            </a:pPr>
            <a:r>
              <a:rPr lang="en-IN" dirty="0"/>
              <a:t>Neo4j is a NoSQL graph database designed to efficiently store, query, and manage data as nodes and relationships.</a:t>
            </a:r>
          </a:p>
          <a:p>
            <a:pPr marL="50800" indent="0" algn="just">
              <a:buNone/>
            </a:pPr>
            <a:r>
              <a:rPr lang="en-IN" dirty="0"/>
              <a:t>Why Graph Databases?</a:t>
            </a:r>
          </a:p>
          <a:p>
            <a:pPr marL="50800" indent="0" algn="just">
              <a:buNone/>
            </a:pPr>
            <a:r>
              <a:rPr lang="en-IN" dirty="0"/>
              <a:t>Traditional relational databases struggle with highly connected data. Graph databases model these connections naturally.</a:t>
            </a:r>
          </a:p>
          <a:p>
            <a:pPr marL="50800" indent="0" algn="just">
              <a:buNone/>
            </a:pPr>
            <a:r>
              <a:rPr lang="en-IN" dirty="0"/>
              <a:t>Core Concept:</a:t>
            </a:r>
          </a:p>
          <a:p>
            <a:pPr marL="50800" indent="0" algn="just">
              <a:buNone/>
            </a:pPr>
            <a:r>
              <a:rPr lang="en-IN" dirty="0"/>
              <a:t>Nodes → represent entities (e.g., People, Products)</a:t>
            </a:r>
          </a:p>
          <a:p>
            <a:pPr marL="50800" indent="0" algn="just">
              <a:buNone/>
            </a:pPr>
            <a:r>
              <a:rPr lang="en-IN" dirty="0"/>
              <a:t>Relationships → represent connections (e.g., FRIEND_OF, PURCHASED)</a:t>
            </a:r>
          </a:p>
          <a:p>
            <a:pPr marL="50800" indent="0" algn="just">
              <a:buNone/>
            </a:pPr>
            <a:r>
              <a:rPr lang="en-IN" dirty="0"/>
              <a:t>Properties → store attributes on both nodes and relationships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91688D-C76F-37B3-BFD6-C05A99D623A9}"/>
              </a:ext>
            </a:extLst>
          </p:cNvPr>
          <p:cNvSpPr txBox="1"/>
          <p:nvPr/>
        </p:nvSpPr>
        <p:spPr>
          <a:xfrm>
            <a:off x="189186" y="270070"/>
            <a:ext cx="91337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and Querying a Graph Database Using Neo4j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19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881B6A-CF38-8D92-DA77-7384BB0D56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942F7-C5B9-74A9-F216-FF4BD0DB7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29" y="303215"/>
            <a:ext cx="6968171" cy="56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6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628F9-2FDC-FB5B-EB8B-EDA765F892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A8F91-4805-C01C-9F48-748D5320C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networks</a:t>
            </a:r>
          </a:p>
          <a:p>
            <a:r>
              <a:rPr lang="en-US" dirty="0"/>
              <a:t>Fraud detection</a:t>
            </a:r>
          </a:p>
          <a:p>
            <a:r>
              <a:rPr lang="en-US" dirty="0"/>
              <a:t>Recommendation engines</a:t>
            </a:r>
          </a:p>
          <a:p>
            <a:r>
              <a:rPr lang="en-US" dirty="0"/>
              <a:t>Knowledge graphs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BFCA2-6890-418E-E279-64209A78B9C9}"/>
              </a:ext>
            </a:extLst>
          </p:cNvPr>
          <p:cNvSpPr txBox="1"/>
          <p:nvPr/>
        </p:nvSpPr>
        <p:spPr>
          <a:xfrm>
            <a:off x="189186" y="270070"/>
            <a:ext cx="9133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Examples: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03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7F337-9326-B495-5639-F9C5C6B8A8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3D4F1-B0A4-7772-49B6-554365660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314" y="-1"/>
            <a:ext cx="11887200" cy="6174769"/>
          </a:xfrm>
        </p:spPr>
        <p:txBody>
          <a:bodyPr/>
          <a:lstStyle/>
          <a:p>
            <a:pPr marL="50800" indent="0">
              <a:buNone/>
            </a:pPr>
            <a:r>
              <a:rPr lang="en-IN" sz="2400" dirty="0"/>
              <a:t>CREATE </a:t>
            </a:r>
          </a:p>
          <a:p>
            <a:pPr marL="50800" indent="0">
              <a:buNone/>
            </a:pPr>
            <a:r>
              <a:rPr lang="en-IN" sz="2400" dirty="0"/>
              <a:t>(</a:t>
            </a:r>
            <a:r>
              <a:rPr lang="en-IN" sz="2400" dirty="0" err="1"/>
              <a:t>alice:Person</a:t>
            </a:r>
            <a:r>
              <a:rPr lang="en-IN" sz="2400" dirty="0"/>
              <a:t> {name: 'Alice', age: 30}),</a:t>
            </a:r>
          </a:p>
          <a:p>
            <a:pPr marL="50800" indent="0">
              <a:buNone/>
            </a:pPr>
            <a:r>
              <a:rPr lang="en-IN" sz="2400" dirty="0"/>
              <a:t>(</a:t>
            </a:r>
            <a:r>
              <a:rPr lang="en-IN" sz="2400" dirty="0" err="1"/>
              <a:t>bob:Person</a:t>
            </a:r>
            <a:r>
              <a:rPr lang="en-IN" sz="2400" dirty="0"/>
              <a:t> {name: 'Bob', age: 28}),</a:t>
            </a:r>
          </a:p>
          <a:p>
            <a:pPr marL="50800" indent="0">
              <a:buNone/>
            </a:pPr>
            <a:r>
              <a:rPr lang="en-IN" sz="2400" dirty="0"/>
              <a:t>(</a:t>
            </a:r>
            <a:r>
              <a:rPr lang="en-IN" sz="2400" dirty="0" err="1"/>
              <a:t>carol:Person</a:t>
            </a:r>
            <a:r>
              <a:rPr lang="en-IN" sz="2400" dirty="0"/>
              <a:t> {name: 'Carol', age: 35}),</a:t>
            </a:r>
          </a:p>
          <a:p>
            <a:pPr marL="50800" indent="0">
              <a:buNone/>
            </a:pPr>
            <a:r>
              <a:rPr lang="en-IN" sz="2400" dirty="0"/>
              <a:t>(</a:t>
            </a:r>
            <a:r>
              <a:rPr lang="en-IN" sz="2400" dirty="0" err="1"/>
              <a:t>david:Person</a:t>
            </a:r>
            <a:r>
              <a:rPr lang="en-IN" sz="2400" dirty="0"/>
              <a:t> {name: 'David', age: 40}),</a:t>
            </a:r>
          </a:p>
          <a:p>
            <a:pPr marL="50800" indent="0">
              <a:buNone/>
            </a:pPr>
            <a:r>
              <a:rPr lang="en-IN" sz="2400" dirty="0"/>
              <a:t>(</a:t>
            </a:r>
            <a:r>
              <a:rPr lang="en-IN" sz="2400" dirty="0" err="1"/>
              <a:t>neoTech:Company</a:t>
            </a:r>
            <a:r>
              <a:rPr lang="en-IN" sz="2400" dirty="0"/>
              <a:t> {name: '</a:t>
            </a:r>
            <a:r>
              <a:rPr lang="en-IN" sz="2400" dirty="0" err="1"/>
              <a:t>NeoTech</a:t>
            </a:r>
            <a:r>
              <a:rPr lang="en-IN" sz="2400" dirty="0"/>
              <a:t>', location: 'Bengaluru'}),</a:t>
            </a:r>
          </a:p>
          <a:p>
            <a:pPr marL="50800" indent="0">
              <a:buNone/>
            </a:pPr>
            <a:endParaRPr lang="en-IN" sz="2400" dirty="0"/>
          </a:p>
          <a:p>
            <a:pPr marL="50800" indent="0">
              <a:buNone/>
            </a:pPr>
            <a:r>
              <a:rPr lang="en-IN" sz="2400" dirty="0"/>
              <a:t>(</a:t>
            </a:r>
            <a:r>
              <a:rPr lang="en-IN" sz="2400" dirty="0" err="1"/>
              <a:t>alice</a:t>
            </a:r>
            <a:r>
              <a:rPr lang="en-IN" sz="2400" dirty="0"/>
              <a:t>)-[:FRIEND_OF]-&gt;(bob),</a:t>
            </a:r>
          </a:p>
          <a:p>
            <a:pPr marL="50800" indent="0">
              <a:buNone/>
            </a:pPr>
            <a:r>
              <a:rPr lang="en-IN" sz="2400" dirty="0"/>
              <a:t>(bob)-[:FRIEND_OF]-&gt;(carol),</a:t>
            </a:r>
          </a:p>
          <a:p>
            <a:pPr marL="50800" indent="0">
              <a:buNone/>
            </a:pPr>
            <a:r>
              <a:rPr lang="en-IN" sz="2400" dirty="0"/>
              <a:t>(carol)-[:FRIEND_OF]-&gt;(</a:t>
            </a:r>
            <a:r>
              <a:rPr lang="en-IN" sz="2400" dirty="0" err="1"/>
              <a:t>david</a:t>
            </a:r>
            <a:r>
              <a:rPr lang="en-IN" sz="2400" dirty="0"/>
              <a:t>),</a:t>
            </a:r>
          </a:p>
          <a:p>
            <a:pPr marL="50800" indent="0">
              <a:buNone/>
            </a:pPr>
            <a:r>
              <a:rPr lang="en-IN" sz="2400" dirty="0"/>
              <a:t>(</a:t>
            </a:r>
            <a:r>
              <a:rPr lang="en-IN" sz="2400" dirty="0" err="1"/>
              <a:t>alice</a:t>
            </a:r>
            <a:r>
              <a:rPr lang="en-IN" sz="2400" dirty="0"/>
              <a:t>)-[:WORKS_WITH]-&gt;(carol),</a:t>
            </a:r>
          </a:p>
          <a:p>
            <a:pPr marL="50800" indent="0">
              <a:buNone/>
            </a:pPr>
            <a:r>
              <a:rPr lang="en-IN" sz="2400" dirty="0"/>
              <a:t>(</a:t>
            </a:r>
            <a:r>
              <a:rPr lang="en-IN" sz="2400" dirty="0" err="1"/>
              <a:t>david</a:t>
            </a:r>
            <a:r>
              <a:rPr lang="en-IN" sz="2400" dirty="0"/>
              <a:t>)-[:MENTORS]-&gt;(bob),</a:t>
            </a:r>
          </a:p>
          <a:p>
            <a:pPr marL="50800" indent="0">
              <a:buNone/>
            </a:pPr>
            <a:r>
              <a:rPr lang="en-IN" sz="2400" dirty="0"/>
              <a:t>(</a:t>
            </a:r>
            <a:r>
              <a:rPr lang="en-IN" sz="2400" dirty="0" err="1"/>
              <a:t>alice</a:t>
            </a:r>
            <a:r>
              <a:rPr lang="en-IN" sz="2400" dirty="0"/>
              <a:t>)-[:WORKS_AT]-&gt;(</a:t>
            </a:r>
            <a:r>
              <a:rPr lang="en-IN" sz="2400" dirty="0" err="1"/>
              <a:t>neoTech</a:t>
            </a:r>
            <a:r>
              <a:rPr lang="en-IN" sz="2400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71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AED6D8-ECFD-1BB8-B686-EAA1F36A81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246AC-9863-7263-4A57-F02982008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IN" dirty="0"/>
              <a:t>SHOW DATABASES;</a:t>
            </a:r>
          </a:p>
          <a:p>
            <a:pPr marL="50800" indent="0">
              <a:buNone/>
            </a:pPr>
            <a:r>
              <a:rPr lang="en-IN" dirty="0"/>
              <a:t>CALL </a:t>
            </a:r>
            <a:r>
              <a:rPr lang="en-IN" dirty="0" err="1"/>
              <a:t>db.labels</a:t>
            </a:r>
            <a:r>
              <a:rPr lang="en-IN" dirty="0"/>
              <a:t>();</a:t>
            </a:r>
          </a:p>
          <a:p>
            <a:pPr marL="50800" indent="0">
              <a:buNone/>
            </a:pPr>
            <a:r>
              <a:rPr lang="en-IN" dirty="0"/>
              <a:t>CALL </a:t>
            </a:r>
            <a:r>
              <a:rPr lang="en-IN" dirty="0" err="1"/>
              <a:t>db.relationshipTypes</a:t>
            </a:r>
            <a:r>
              <a:rPr lang="en-IN" dirty="0"/>
              <a:t>();</a:t>
            </a:r>
          </a:p>
          <a:p>
            <a:pPr marL="50800" indent="0">
              <a:buNone/>
            </a:pPr>
            <a:r>
              <a:rPr lang="en-IN" dirty="0"/>
              <a:t>CALL </a:t>
            </a:r>
            <a:r>
              <a:rPr lang="en-IN" dirty="0" err="1"/>
              <a:t>db.propertyKeys</a:t>
            </a:r>
            <a:r>
              <a:rPr lang="en-IN" dirty="0"/>
              <a:t>();</a:t>
            </a:r>
          </a:p>
          <a:p>
            <a:pPr marL="50800" indent="0">
              <a:buNone/>
            </a:pPr>
            <a:r>
              <a:rPr lang="en-IN" dirty="0"/>
              <a:t>CALL </a:t>
            </a:r>
            <a:r>
              <a:rPr lang="en-IN" dirty="0" err="1"/>
              <a:t>db.schema.visualization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52395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26A50B-B3A2-3018-66C6-CB6B225D0D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3FA17-FD54-1887-5558-5888D9FCB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pt-BR" b="1" dirty="0"/>
              <a:t>Visulaize  the graph:</a:t>
            </a:r>
          </a:p>
          <a:p>
            <a:pPr marL="50800" indent="0">
              <a:buNone/>
            </a:pPr>
            <a:r>
              <a:rPr lang="pt-BR" dirty="0"/>
              <a:t>MATCH (n)-[r]-&gt;(m)</a:t>
            </a:r>
          </a:p>
          <a:p>
            <a:pPr marL="50800" indent="0">
              <a:buNone/>
            </a:pPr>
            <a:r>
              <a:rPr lang="pt-BR" dirty="0"/>
              <a:t>RETURN n, r, m;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5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349A2-F66D-EE48-12B0-90E43601C3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52762-ABF3-FE7B-44F1-B07F6A81F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38C7B-8763-3040-67EB-979DC0E8D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90" y="367149"/>
            <a:ext cx="7931441" cy="569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0323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270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Times New Roman</vt:lpstr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 Shobha</dc:creator>
  <cp:lastModifiedBy>user u</cp:lastModifiedBy>
  <cp:revision>35</cp:revision>
  <dcterms:created xsi:type="dcterms:W3CDTF">2025-07-21T04:01:29Z</dcterms:created>
  <dcterms:modified xsi:type="dcterms:W3CDTF">2025-10-14T17:56:03Z</dcterms:modified>
</cp:coreProperties>
</file>