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18"/>
  </p:notesMasterIdLst>
  <p:sldIdLst>
    <p:sldId id="292" r:id="rId2"/>
    <p:sldId id="293" r:id="rId3"/>
    <p:sldId id="296" r:id="rId4"/>
    <p:sldId id="295" r:id="rId5"/>
    <p:sldId id="297" r:id="rId6"/>
    <p:sldId id="301" r:id="rId7"/>
    <p:sldId id="300" r:id="rId8"/>
    <p:sldId id="299" r:id="rId9"/>
    <p:sldId id="298" r:id="rId10"/>
    <p:sldId id="303" r:id="rId11"/>
    <p:sldId id="302" r:id="rId12"/>
    <p:sldId id="284" r:id="rId13"/>
    <p:sldId id="286" r:id="rId14"/>
    <p:sldId id="289" r:id="rId15"/>
    <p:sldId id="305" r:id="rId16"/>
    <p:sldId id="304"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gQ0Dpaxa3eThH5p+L7orAjpNqM8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7D6C20-E431-4A57-A86A-BD8FDE27AEE0}">
  <a:tblStyle styleId="{DA7D6C20-E431-4A57-A86A-BD8FDE27AEE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69" autoAdjust="0"/>
    <p:restoredTop sz="94660"/>
  </p:normalViewPr>
  <p:slideViewPr>
    <p:cSldViewPr snapToGrid="0">
      <p:cViewPr varScale="1">
        <p:scale>
          <a:sx n="62" d="100"/>
          <a:sy n="62" d="100"/>
        </p:scale>
        <p:origin x="5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9" Type="http://schemas.openxmlformats.org/officeDocument/2006/relationships/presProps" Target="presProps.xml"/><Relationship Id="rId3" Type="http://schemas.openxmlformats.org/officeDocument/2006/relationships/slide" Target="slides/slide2.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ser u" userId="9b8d0fe9d72acfff" providerId="LiveId" clId="{77E64DDB-1900-40A8-97E3-B9CDC7DE3408}"/>
    <pc:docChg chg="delSld">
      <pc:chgData name="user u" userId="9b8d0fe9d72acfff" providerId="LiveId" clId="{77E64DDB-1900-40A8-97E3-B9CDC7DE3408}" dt="2025-10-08T04:25:49.866" v="0" actId="47"/>
      <pc:docMkLst>
        <pc:docMk/>
      </pc:docMkLst>
      <pc:sldChg chg="del">
        <pc:chgData name="user u" userId="9b8d0fe9d72acfff" providerId="LiveId" clId="{77E64DDB-1900-40A8-97E3-B9CDC7DE3408}" dt="2025-10-08T04:25:49.866" v="0" actId="47"/>
        <pc:sldMkLst>
          <pc:docMk/>
          <pc:sldMk cId="2844596828" sldId="28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87"/>
        <p:cNvGrpSpPr/>
        <p:nvPr/>
      </p:nvGrpSpPr>
      <p:grpSpPr>
        <a:xfrm>
          <a:off x="0" y="0"/>
          <a:ext cx="0" cy="0"/>
          <a:chOff x="0" y="0"/>
          <a:chExt cx="0" cy="0"/>
        </a:xfrm>
      </p:grpSpPr>
      <p:sp>
        <p:nvSpPr>
          <p:cNvPr id="288" name="Google Shape;288;p6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9" name="Google Shape;289;p6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290" name="Google Shape;290;p6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1" name="Google Shape;291;p6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292" name="Google Shape;292;p6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3" name="Google Shape;293;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4" name="Google Shape;294;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5" name="Google Shape;295;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01"/>
        <p:cNvGrpSpPr/>
        <p:nvPr/>
      </p:nvGrpSpPr>
      <p:grpSpPr>
        <a:xfrm>
          <a:off x="0" y="0"/>
          <a:ext cx="0" cy="0"/>
          <a:chOff x="0" y="0"/>
          <a:chExt cx="0" cy="0"/>
        </a:xfrm>
      </p:grpSpPr>
      <p:sp>
        <p:nvSpPr>
          <p:cNvPr id="302" name="Google Shape;302;p7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3" name="Google Shape;303;p7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04" name="Google Shape;304;p7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305" name="Google Shape;305;p7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6" name="Google Shape;306;p7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7" name="Google Shape;307;p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08"/>
        <p:cNvGrpSpPr/>
        <p:nvPr/>
      </p:nvGrpSpPr>
      <p:grpSpPr>
        <a:xfrm>
          <a:off x="0" y="0"/>
          <a:ext cx="0" cy="0"/>
          <a:chOff x="0" y="0"/>
          <a:chExt cx="0" cy="0"/>
        </a:xfrm>
      </p:grpSpPr>
      <p:sp>
        <p:nvSpPr>
          <p:cNvPr id="309" name="Google Shape;309;p7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0" name="Google Shape;310;p72"/>
          <p:cNvSpPr>
            <a:spLocks noGrp="1"/>
          </p:cNvSpPr>
          <p:nvPr>
            <p:ph type="pic" idx="2"/>
          </p:nvPr>
        </p:nvSpPr>
        <p:spPr>
          <a:xfrm>
            <a:off x="5183188" y="987425"/>
            <a:ext cx="6172200" cy="4873625"/>
          </a:xfrm>
          <a:prstGeom prst="rect">
            <a:avLst/>
          </a:prstGeom>
          <a:noFill/>
          <a:ln>
            <a:noFill/>
          </a:ln>
        </p:spPr>
      </p:sp>
      <p:sp>
        <p:nvSpPr>
          <p:cNvPr id="311" name="Google Shape;311;p7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312" name="Google Shape;312;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3" name="Google Shape;313;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4" name="Google Shape;314;p7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15"/>
        <p:cNvGrpSpPr/>
        <p:nvPr/>
      </p:nvGrpSpPr>
      <p:grpSpPr>
        <a:xfrm>
          <a:off x="0" y="0"/>
          <a:ext cx="0" cy="0"/>
          <a:chOff x="0" y="0"/>
          <a:chExt cx="0" cy="0"/>
        </a:xfrm>
      </p:grpSpPr>
      <p:sp>
        <p:nvSpPr>
          <p:cNvPr id="316" name="Google Shape;316;p7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7" name="Google Shape;317;p7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18" name="Google Shape;318;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9" name="Google Shape;319;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0" name="Google Shape;320;p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21"/>
        <p:cNvGrpSpPr/>
        <p:nvPr/>
      </p:nvGrpSpPr>
      <p:grpSpPr>
        <a:xfrm>
          <a:off x="0" y="0"/>
          <a:ext cx="0" cy="0"/>
          <a:chOff x="0" y="0"/>
          <a:chExt cx="0" cy="0"/>
        </a:xfrm>
      </p:grpSpPr>
      <p:sp>
        <p:nvSpPr>
          <p:cNvPr id="322" name="Google Shape;322;p7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3" name="Google Shape;323;p7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4" name="Google Shape;324;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5" name="Google Shape;325;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6" name="Google Shape;326;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10"/>
        <p:cNvGrpSpPr/>
        <p:nvPr/>
      </p:nvGrpSpPr>
      <p:grpSpPr>
        <a:xfrm>
          <a:off x="0" y="0"/>
          <a:ext cx="0" cy="0"/>
          <a:chOff x="0" y="0"/>
          <a:chExt cx="0" cy="0"/>
        </a:xfrm>
      </p:grpSpPr>
      <p:pic>
        <p:nvPicPr>
          <p:cNvPr id="11" name="Google Shape;11;p21" descr="A white and gold rectangles&#10;&#10;Description automatically generated with low confidence"/>
          <p:cNvPicPr preferRelativeResize="0"/>
          <p:nvPr/>
        </p:nvPicPr>
        <p:blipFill rotWithShape="1">
          <a:blip r:embed="rId2">
            <a:alphaModFix amt="20000"/>
          </a:blip>
          <a:srcRect/>
          <a:stretch/>
        </p:blipFill>
        <p:spPr>
          <a:xfrm>
            <a:off x="0" y="15766"/>
            <a:ext cx="12192000" cy="6858000"/>
          </a:xfrm>
          <a:prstGeom prst="rect">
            <a:avLst/>
          </a:prstGeom>
          <a:noFill/>
          <a:ln>
            <a:noFill/>
          </a:ln>
        </p:spPr>
      </p:pic>
      <p:pic>
        <p:nvPicPr>
          <p:cNvPr id="12" name="Google Shape;12;p21" descr="A picture containing text, logo, font, graphics&#10;&#10;Description automatically generated"/>
          <p:cNvPicPr preferRelativeResize="0"/>
          <p:nvPr/>
        </p:nvPicPr>
        <p:blipFill rotWithShape="1">
          <a:blip r:embed="rId3">
            <a:alphaModFix/>
          </a:blip>
          <a:srcRect/>
          <a:stretch/>
        </p:blipFill>
        <p:spPr>
          <a:xfrm>
            <a:off x="9503376" y="1"/>
            <a:ext cx="2688624" cy="1511300"/>
          </a:xfrm>
          <a:prstGeom prst="rect">
            <a:avLst/>
          </a:prstGeom>
          <a:noFill/>
          <a:ln>
            <a:noFill/>
          </a:ln>
        </p:spPr>
      </p:pic>
      <p:sp>
        <p:nvSpPr>
          <p:cNvPr id="13" name="Google Shape;13;p21"/>
          <p:cNvSpPr/>
          <p:nvPr/>
        </p:nvSpPr>
        <p:spPr>
          <a:xfrm>
            <a:off x="0" y="6235701"/>
            <a:ext cx="12192000" cy="622299"/>
          </a:xfrm>
          <a:prstGeom prst="round2SameRect">
            <a:avLst>
              <a:gd name="adj1" fmla="val 50000"/>
              <a:gd name="adj2" fmla="val 0"/>
            </a:avLst>
          </a:prstGeom>
          <a:solidFill>
            <a:srgbClr val="2330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 name="Google Shape;14;p21"/>
          <p:cNvSpPr/>
          <p:nvPr/>
        </p:nvSpPr>
        <p:spPr>
          <a:xfrm>
            <a:off x="0" y="6812280"/>
            <a:ext cx="12192000" cy="45719"/>
          </a:xfrm>
          <a:prstGeom prst="round2SameRect">
            <a:avLst>
              <a:gd name="adj1" fmla="val 0"/>
              <a:gd name="adj2" fmla="val 0"/>
            </a:avLst>
          </a:prstGeom>
          <a:solidFill>
            <a:srgbClr val="D7AC5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 name="Google Shape;1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7" name="Google Shape;17;p21"/>
          <p:cNvSpPr txBox="1">
            <a:spLocks noGrp="1"/>
          </p:cNvSpPr>
          <p:nvPr>
            <p:ph type="body" idx="1"/>
          </p:nvPr>
        </p:nvSpPr>
        <p:spPr>
          <a:xfrm>
            <a:off x="189186" y="1825625"/>
            <a:ext cx="11887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6006930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7"/>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93" r:id="rId1"/>
    <p:sldLayoutId id="2147483695" r:id="rId2"/>
    <p:sldLayoutId id="2147483696" r:id="rId3"/>
    <p:sldLayoutId id="2147483697" r:id="rId4"/>
    <p:sldLayoutId id="2147483698" r:id="rId5"/>
    <p:sldLayoutId id="2147483721"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shorturl.at/h4zjK"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localhost:9099/home"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DB775B-8570-A9F4-98E9-A15EA5ECDF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
        <p:nvSpPr>
          <p:cNvPr id="3" name="Text Placeholder 2">
            <a:extLst>
              <a:ext uri="{FF2B5EF4-FFF2-40B4-BE49-F238E27FC236}">
                <a16:creationId xmlns:a16="http://schemas.microsoft.com/office/drawing/2014/main" id="{17BDB422-61CE-9EEC-DF1B-3042CBC3C92E}"/>
              </a:ext>
            </a:extLst>
          </p:cNvPr>
          <p:cNvSpPr>
            <a:spLocks noGrp="1"/>
          </p:cNvSpPr>
          <p:nvPr>
            <p:ph type="body" idx="1"/>
          </p:nvPr>
        </p:nvSpPr>
        <p:spPr>
          <a:xfrm>
            <a:off x="152400" y="1240850"/>
            <a:ext cx="11887200" cy="4351338"/>
          </a:xfrm>
        </p:spPr>
        <p:txBody>
          <a:bodyPr/>
          <a:lstStyle/>
          <a:p>
            <a:pPr marL="50800" indent="0" algn="just">
              <a:buNone/>
            </a:pPr>
            <a:r>
              <a:rPr lang="en-US" dirty="0"/>
              <a:t>Apache Airflow is an open-source platform created by Airbnb (now part of the Apache Software Foundation) for programmatically authoring, scheduling, and monitoring workflows. It is widely used in data engineering and ETL (Extract, Transform, Load) pipelines.</a:t>
            </a:r>
            <a:endParaRPr lang="en-IN" dirty="0"/>
          </a:p>
        </p:txBody>
      </p:sp>
      <p:sp>
        <p:nvSpPr>
          <p:cNvPr id="4" name="TextBox 3">
            <a:extLst>
              <a:ext uri="{FF2B5EF4-FFF2-40B4-BE49-F238E27FC236}">
                <a16:creationId xmlns:a16="http://schemas.microsoft.com/office/drawing/2014/main" id="{DD91688D-C76F-37B3-BFD6-C05A99D623A9}"/>
              </a:ext>
            </a:extLst>
          </p:cNvPr>
          <p:cNvSpPr txBox="1"/>
          <p:nvPr/>
        </p:nvSpPr>
        <p:spPr>
          <a:xfrm>
            <a:off x="189186" y="270070"/>
            <a:ext cx="9133726"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Apache Airflow</a:t>
            </a:r>
            <a:endParaRPr lang="en-IN" dirty="0"/>
          </a:p>
        </p:txBody>
      </p:sp>
      <p:pic>
        <p:nvPicPr>
          <p:cNvPr id="6" name="Picture 5">
            <a:extLst>
              <a:ext uri="{FF2B5EF4-FFF2-40B4-BE49-F238E27FC236}">
                <a16:creationId xmlns:a16="http://schemas.microsoft.com/office/drawing/2014/main" id="{0298145D-940B-EF04-E0BD-3555ACDF112E}"/>
              </a:ext>
            </a:extLst>
          </p:cNvPr>
          <p:cNvPicPr>
            <a:picLocks noChangeAspect="1"/>
          </p:cNvPicPr>
          <p:nvPr/>
        </p:nvPicPr>
        <p:blipFill>
          <a:blip r:embed="rId2"/>
          <a:stretch>
            <a:fillRect/>
          </a:stretch>
        </p:blipFill>
        <p:spPr>
          <a:xfrm>
            <a:off x="1940680" y="3105907"/>
            <a:ext cx="7818610" cy="3482023"/>
          </a:xfrm>
          <a:prstGeom prst="rect">
            <a:avLst/>
          </a:prstGeom>
        </p:spPr>
      </p:pic>
    </p:spTree>
    <p:extLst>
      <p:ext uri="{BB962C8B-B14F-4D97-AF65-F5344CB8AC3E}">
        <p14:creationId xmlns:p14="http://schemas.microsoft.com/office/powerpoint/2010/main" val="488197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B75ECA-BD09-351A-BBE2-61E12CC143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3" name="Text Placeholder 2">
            <a:extLst>
              <a:ext uri="{FF2B5EF4-FFF2-40B4-BE49-F238E27FC236}">
                <a16:creationId xmlns:a16="http://schemas.microsoft.com/office/drawing/2014/main" id="{D74BD49E-76E0-1804-3AF4-4076ADBF5B50}"/>
              </a:ext>
            </a:extLst>
          </p:cNvPr>
          <p:cNvSpPr>
            <a:spLocks noGrp="1"/>
          </p:cNvSpPr>
          <p:nvPr>
            <p:ph type="body" idx="1"/>
          </p:nvPr>
        </p:nvSpPr>
        <p:spPr/>
        <p:txBody>
          <a:bodyPr/>
          <a:lstStyle/>
          <a:p>
            <a:pPr marL="50800" indent="0">
              <a:buNone/>
            </a:pPr>
            <a:r>
              <a:rPr lang="en-US" dirty="0"/>
              <a:t>Provides a rich web-based dashboard to: </a:t>
            </a:r>
          </a:p>
          <a:p>
            <a:pPr lvl="1"/>
            <a:r>
              <a:rPr lang="en-US" dirty="0"/>
              <a:t>Monitor DAGs </a:t>
            </a:r>
          </a:p>
          <a:p>
            <a:pPr lvl="1"/>
            <a:r>
              <a:rPr lang="en-US" dirty="0"/>
              <a:t>Trigger runs manually</a:t>
            </a:r>
          </a:p>
          <a:p>
            <a:pPr lvl="1"/>
            <a:r>
              <a:rPr lang="en-US" dirty="0"/>
              <a:t>Retry failed tasks</a:t>
            </a:r>
          </a:p>
          <a:p>
            <a:pPr lvl="1"/>
            <a:r>
              <a:rPr lang="en-US" dirty="0"/>
              <a:t>View logs</a:t>
            </a:r>
            <a:endParaRPr lang="en-IN" dirty="0"/>
          </a:p>
        </p:txBody>
      </p:sp>
      <p:sp>
        <p:nvSpPr>
          <p:cNvPr id="4" name="TextBox 3">
            <a:extLst>
              <a:ext uri="{FF2B5EF4-FFF2-40B4-BE49-F238E27FC236}">
                <a16:creationId xmlns:a16="http://schemas.microsoft.com/office/drawing/2014/main" id="{56D9CE74-8A0F-9EBE-FB05-414E59DABFA0}"/>
              </a:ext>
            </a:extLst>
          </p:cNvPr>
          <p:cNvSpPr txBox="1"/>
          <p:nvPr/>
        </p:nvSpPr>
        <p:spPr>
          <a:xfrm>
            <a:off x="189186" y="270070"/>
            <a:ext cx="9133726"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Web Server (UI)</a:t>
            </a:r>
            <a:endParaRPr lang="en-IN" dirty="0"/>
          </a:p>
        </p:txBody>
      </p:sp>
    </p:spTree>
    <p:extLst>
      <p:ext uri="{BB962C8B-B14F-4D97-AF65-F5344CB8AC3E}">
        <p14:creationId xmlns:p14="http://schemas.microsoft.com/office/powerpoint/2010/main" val="508314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D57724-B086-CF4F-8F70-14D853D444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3" name="Text Placeholder 2">
            <a:extLst>
              <a:ext uri="{FF2B5EF4-FFF2-40B4-BE49-F238E27FC236}">
                <a16:creationId xmlns:a16="http://schemas.microsoft.com/office/drawing/2014/main" id="{114D9EC9-5527-ABBA-DB31-2771CF6E8906}"/>
              </a:ext>
            </a:extLst>
          </p:cNvPr>
          <p:cNvSpPr>
            <a:spLocks noGrp="1"/>
          </p:cNvSpPr>
          <p:nvPr>
            <p:ph type="body" idx="1"/>
          </p:nvPr>
        </p:nvSpPr>
        <p:spPr/>
        <p:txBody>
          <a:bodyPr/>
          <a:lstStyle/>
          <a:p>
            <a:pPr marL="50800" indent="0">
              <a:buNone/>
            </a:pPr>
            <a:r>
              <a:rPr lang="en-IN" dirty="0"/>
              <a:t>Stores Airflow’s state:</a:t>
            </a:r>
          </a:p>
          <a:p>
            <a:pPr marL="50800" indent="0">
              <a:buNone/>
            </a:pPr>
            <a:r>
              <a:rPr lang="en-IN" dirty="0"/>
              <a:t>              DAG runs</a:t>
            </a:r>
          </a:p>
          <a:p>
            <a:pPr marL="50800" indent="0">
              <a:buNone/>
            </a:pPr>
            <a:r>
              <a:rPr lang="en-IN" dirty="0"/>
              <a:t>              Task status (success, failed, skipped, queued)</a:t>
            </a:r>
          </a:p>
          <a:p>
            <a:pPr marL="50800" indent="0">
              <a:buNone/>
            </a:pPr>
            <a:r>
              <a:rPr lang="en-IN" dirty="0"/>
              <a:t>               Scheduling information</a:t>
            </a:r>
          </a:p>
          <a:p>
            <a:pPr marL="50800" indent="0">
              <a:buNone/>
            </a:pPr>
            <a:r>
              <a:rPr lang="en-IN" dirty="0"/>
              <a:t>               Commonly PostgreSQL or MySQL.</a:t>
            </a:r>
          </a:p>
        </p:txBody>
      </p:sp>
      <p:sp>
        <p:nvSpPr>
          <p:cNvPr id="4" name="TextBox 3">
            <a:extLst>
              <a:ext uri="{FF2B5EF4-FFF2-40B4-BE49-F238E27FC236}">
                <a16:creationId xmlns:a16="http://schemas.microsoft.com/office/drawing/2014/main" id="{A511F769-3892-5EC3-806C-4DC2A4E9DD76}"/>
              </a:ext>
            </a:extLst>
          </p:cNvPr>
          <p:cNvSpPr txBox="1"/>
          <p:nvPr/>
        </p:nvSpPr>
        <p:spPr>
          <a:xfrm>
            <a:off x="189186" y="270070"/>
            <a:ext cx="9133726"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Metadata Database</a:t>
            </a:r>
            <a:endParaRPr lang="en-IN" dirty="0"/>
          </a:p>
        </p:txBody>
      </p:sp>
    </p:spTree>
    <p:extLst>
      <p:ext uri="{BB962C8B-B14F-4D97-AF65-F5344CB8AC3E}">
        <p14:creationId xmlns:p14="http://schemas.microsoft.com/office/powerpoint/2010/main" val="168229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EE8B3B-3DED-5795-BEFA-866B72F7EF9E}"/>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757DD2-5A9D-CF11-E110-2689481474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3" name="Text Placeholder 2">
            <a:extLst>
              <a:ext uri="{FF2B5EF4-FFF2-40B4-BE49-F238E27FC236}">
                <a16:creationId xmlns:a16="http://schemas.microsoft.com/office/drawing/2014/main" id="{C1CAC73B-63E5-3A16-8D39-281FD18756EF}"/>
              </a:ext>
            </a:extLst>
          </p:cNvPr>
          <p:cNvSpPr>
            <a:spLocks noGrp="1"/>
          </p:cNvSpPr>
          <p:nvPr>
            <p:ph type="body" idx="1"/>
          </p:nvPr>
        </p:nvSpPr>
        <p:spPr/>
        <p:txBody>
          <a:bodyPr/>
          <a:lstStyle/>
          <a:p>
            <a:pPr marL="50800" indent="0">
              <a:buNone/>
            </a:pPr>
            <a:endParaRPr lang="en-IN" dirty="0">
              <a:hlinkClick r:id="rId2"/>
            </a:endParaRPr>
          </a:p>
        </p:txBody>
      </p:sp>
      <p:sp>
        <p:nvSpPr>
          <p:cNvPr id="4" name="TextBox 3">
            <a:extLst>
              <a:ext uri="{FF2B5EF4-FFF2-40B4-BE49-F238E27FC236}">
                <a16:creationId xmlns:a16="http://schemas.microsoft.com/office/drawing/2014/main" id="{FC825E1D-F664-85F0-8A04-5EBFE9AE2E9C}"/>
              </a:ext>
            </a:extLst>
          </p:cNvPr>
          <p:cNvSpPr txBox="1"/>
          <p:nvPr/>
        </p:nvSpPr>
        <p:spPr>
          <a:xfrm>
            <a:off x="189186" y="270070"/>
            <a:ext cx="9133726" cy="800219"/>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Install Apache Airflow for Windows PC</a:t>
            </a:r>
          </a:p>
          <a:p>
            <a:endParaRPr lang="en-IN" dirty="0"/>
          </a:p>
        </p:txBody>
      </p:sp>
    </p:spTree>
    <p:extLst>
      <p:ext uri="{BB962C8B-B14F-4D97-AF65-F5344CB8AC3E}">
        <p14:creationId xmlns:p14="http://schemas.microsoft.com/office/powerpoint/2010/main" val="2707357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3871C7-EF40-B929-FDD4-F202FC636A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3" name="Text Placeholder 2">
            <a:extLst>
              <a:ext uri="{FF2B5EF4-FFF2-40B4-BE49-F238E27FC236}">
                <a16:creationId xmlns:a16="http://schemas.microsoft.com/office/drawing/2014/main" id="{EDDD821C-AAB5-FF3A-4C91-15DB88671182}"/>
              </a:ext>
            </a:extLst>
          </p:cNvPr>
          <p:cNvSpPr>
            <a:spLocks noGrp="1"/>
          </p:cNvSpPr>
          <p:nvPr>
            <p:ph type="body" idx="1"/>
          </p:nvPr>
        </p:nvSpPr>
        <p:spPr/>
        <p:txBody>
          <a:bodyPr/>
          <a:lstStyle/>
          <a:p>
            <a:pPr marL="50800" indent="0">
              <a:buNone/>
            </a:pPr>
            <a:r>
              <a:rPr lang="en-US" dirty="0"/>
              <a:t>docker build -t </a:t>
            </a:r>
            <a:r>
              <a:rPr lang="en-US" dirty="0" err="1"/>
              <a:t>airflowsqlserver</a:t>
            </a:r>
            <a:r>
              <a:rPr lang="en-US" dirty="0"/>
              <a:t> -f </a:t>
            </a:r>
            <a:r>
              <a:rPr lang="en-US" dirty="0" err="1"/>
              <a:t>Dockerfile</a:t>
            </a:r>
            <a:r>
              <a:rPr lang="en-US" dirty="0"/>
              <a:t> --no-cache .</a:t>
            </a:r>
          </a:p>
          <a:p>
            <a:pPr marL="50800" indent="0">
              <a:buNone/>
            </a:pPr>
            <a:endParaRPr lang="en-US" dirty="0"/>
          </a:p>
          <a:p>
            <a:pPr marL="50800" indent="0">
              <a:buNone/>
            </a:pPr>
            <a:r>
              <a:rPr lang="en-US" dirty="0"/>
              <a:t>docker-compose up </a:t>
            </a:r>
          </a:p>
        </p:txBody>
      </p:sp>
      <p:sp>
        <p:nvSpPr>
          <p:cNvPr id="4" name="TextBox 3">
            <a:extLst>
              <a:ext uri="{FF2B5EF4-FFF2-40B4-BE49-F238E27FC236}">
                <a16:creationId xmlns:a16="http://schemas.microsoft.com/office/drawing/2014/main" id="{5E94635D-78A0-B347-13B0-5B914FFE8C84}"/>
              </a:ext>
            </a:extLst>
          </p:cNvPr>
          <p:cNvSpPr txBox="1"/>
          <p:nvPr/>
        </p:nvSpPr>
        <p:spPr>
          <a:xfrm>
            <a:off x="189186" y="270070"/>
            <a:ext cx="9133726" cy="800219"/>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Install Apache Airflow for Windows PC</a:t>
            </a:r>
          </a:p>
          <a:p>
            <a:endParaRPr lang="en-IN" dirty="0"/>
          </a:p>
        </p:txBody>
      </p:sp>
    </p:spTree>
    <p:extLst>
      <p:ext uri="{BB962C8B-B14F-4D97-AF65-F5344CB8AC3E}">
        <p14:creationId xmlns:p14="http://schemas.microsoft.com/office/powerpoint/2010/main" val="2354709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CE8F62-2BDC-AE8C-46E1-53E5672962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6" name="TextBox 5">
            <a:extLst>
              <a:ext uri="{FF2B5EF4-FFF2-40B4-BE49-F238E27FC236}">
                <a16:creationId xmlns:a16="http://schemas.microsoft.com/office/drawing/2014/main" id="{4DEB921F-CD7B-D5F5-F8F6-D2C308A8B2CE}"/>
              </a:ext>
            </a:extLst>
          </p:cNvPr>
          <p:cNvSpPr txBox="1"/>
          <p:nvPr/>
        </p:nvSpPr>
        <p:spPr>
          <a:xfrm>
            <a:off x="189186" y="270070"/>
            <a:ext cx="9133726" cy="800219"/>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Install Apache Airflow for Windows PC</a:t>
            </a:r>
          </a:p>
          <a:p>
            <a:endParaRPr lang="en-IN" dirty="0"/>
          </a:p>
        </p:txBody>
      </p:sp>
      <p:sp>
        <p:nvSpPr>
          <p:cNvPr id="4" name="TextBox 3">
            <a:extLst>
              <a:ext uri="{FF2B5EF4-FFF2-40B4-BE49-F238E27FC236}">
                <a16:creationId xmlns:a16="http://schemas.microsoft.com/office/drawing/2014/main" id="{6A1EF931-E21D-D928-139D-A5289460CDE2}"/>
              </a:ext>
            </a:extLst>
          </p:cNvPr>
          <p:cNvSpPr txBox="1"/>
          <p:nvPr/>
        </p:nvSpPr>
        <p:spPr>
          <a:xfrm>
            <a:off x="189186" y="1070289"/>
            <a:ext cx="6098874" cy="307777"/>
          </a:xfrm>
          <a:prstGeom prst="rect">
            <a:avLst/>
          </a:prstGeom>
          <a:noFill/>
        </p:spPr>
        <p:txBody>
          <a:bodyPr wrap="square">
            <a:spAutoFit/>
          </a:bodyPr>
          <a:lstStyle/>
          <a:p>
            <a:r>
              <a:rPr lang="en-IN" dirty="0">
                <a:hlinkClick r:id="rId2"/>
              </a:rPr>
              <a:t>http://localhost:9099/home</a:t>
            </a:r>
            <a:r>
              <a:rPr lang="en-IN" dirty="0"/>
              <a:t> </a:t>
            </a:r>
          </a:p>
        </p:txBody>
      </p:sp>
      <p:pic>
        <p:nvPicPr>
          <p:cNvPr id="8" name="Picture 7">
            <a:extLst>
              <a:ext uri="{FF2B5EF4-FFF2-40B4-BE49-F238E27FC236}">
                <a16:creationId xmlns:a16="http://schemas.microsoft.com/office/drawing/2014/main" id="{41B63454-C64E-E71A-01D3-33C3E2E817B3}"/>
              </a:ext>
            </a:extLst>
          </p:cNvPr>
          <p:cNvPicPr>
            <a:picLocks noChangeAspect="1"/>
          </p:cNvPicPr>
          <p:nvPr/>
        </p:nvPicPr>
        <p:blipFill>
          <a:blip r:embed="rId3"/>
          <a:stretch>
            <a:fillRect/>
          </a:stretch>
        </p:blipFill>
        <p:spPr>
          <a:xfrm>
            <a:off x="347489" y="1533668"/>
            <a:ext cx="8192662" cy="4574969"/>
          </a:xfrm>
          <a:prstGeom prst="rect">
            <a:avLst/>
          </a:prstGeom>
        </p:spPr>
      </p:pic>
    </p:spTree>
    <p:extLst>
      <p:ext uri="{BB962C8B-B14F-4D97-AF65-F5344CB8AC3E}">
        <p14:creationId xmlns:p14="http://schemas.microsoft.com/office/powerpoint/2010/main" val="3610751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C46A44-28D7-4119-D710-7A68224DC0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3" name="Text Placeholder 2">
            <a:extLst>
              <a:ext uri="{FF2B5EF4-FFF2-40B4-BE49-F238E27FC236}">
                <a16:creationId xmlns:a16="http://schemas.microsoft.com/office/drawing/2014/main" id="{7AEEE164-0442-E369-A80C-07B8347283C3}"/>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9BFA107C-D2AD-95A3-3A54-5BA684882144}"/>
              </a:ext>
            </a:extLst>
          </p:cNvPr>
          <p:cNvPicPr>
            <a:picLocks noChangeAspect="1"/>
          </p:cNvPicPr>
          <p:nvPr/>
        </p:nvPicPr>
        <p:blipFill>
          <a:blip r:embed="rId2"/>
          <a:stretch>
            <a:fillRect/>
          </a:stretch>
        </p:blipFill>
        <p:spPr>
          <a:xfrm>
            <a:off x="482278" y="483712"/>
            <a:ext cx="8350679" cy="5315223"/>
          </a:xfrm>
          <a:prstGeom prst="rect">
            <a:avLst/>
          </a:prstGeom>
        </p:spPr>
      </p:pic>
    </p:spTree>
    <p:extLst>
      <p:ext uri="{BB962C8B-B14F-4D97-AF65-F5344CB8AC3E}">
        <p14:creationId xmlns:p14="http://schemas.microsoft.com/office/powerpoint/2010/main" val="1538155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F07378-E67D-2D35-B37E-A8E5BB36AA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3" name="Text Placeholder 2">
            <a:extLst>
              <a:ext uri="{FF2B5EF4-FFF2-40B4-BE49-F238E27FC236}">
                <a16:creationId xmlns:a16="http://schemas.microsoft.com/office/drawing/2014/main" id="{960C2E40-BAE5-5D93-8C05-E639619F5FDF}"/>
              </a:ext>
            </a:extLst>
          </p:cNvPr>
          <p:cNvSpPr>
            <a:spLocks noGrp="1"/>
          </p:cNvSpPr>
          <p:nvPr>
            <p:ph type="body" idx="1"/>
          </p:nvPr>
        </p:nvSpPr>
        <p:spPr/>
        <p:txBody>
          <a:bodyPr/>
          <a:lstStyle/>
          <a:p>
            <a:r>
              <a:rPr lang="en-US" dirty="0"/>
              <a:t>CREATE SCHEMA IF NOT EXISTS </a:t>
            </a:r>
            <a:r>
              <a:rPr lang="en-US" dirty="0" err="1"/>
              <a:t>etl_staging</a:t>
            </a:r>
            <a:r>
              <a:rPr lang="en-US" dirty="0"/>
              <a:t>;</a:t>
            </a:r>
          </a:p>
          <a:p>
            <a:r>
              <a:rPr lang="en-US" dirty="0"/>
              <a:t>GRANT ALL PRIVILEGES ON SCHEMA </a:t>
            </a:r>
            <a:r>
              <a:rPr lang="en-US" dirty="0" err="1"/>
              <a:t>etl_staging</a:t>
            </a:r>
            <a:r>
              <a:rPr lang="en-US" dirty="0"/>
              <a:t> TO </a:t>
            </a:r>
            <a:r>
              <a:rPr lang="en-US" dirty="0" err="1"/>
              <a:t>etl</a:t>
            </a:r>
            <a:r>
              <a:rPr lang="en-US" dirty="0"/>
              <a:t>;</a:t>
            </a:r>
          </a:p>
          <a:p>
            <a:endParaRPr lang="en-IN" dirty="0"/>
          </a:p>
        </p:txBody>
      </p:sp>
    </p:spTree>
    <p:extLst>
      <p:ext uri="{BB962C8B-B14F-4D97-AF65-F5344CB8AC3E}">
        <p14:creationId xmlns:p14="http://schemas.microsoft.com/office/powerpoint/2010/main" val="2930129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500C1C-0861-EC38-6980-828A8FE700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pic>
        <p:nvPicPr>
          <p:cNvPr id="5" name="Picture 4">
            <a:extLst>
              <a:ext uri="{FF2B5EF4-FFF2-40B4-BE49-F238E27FC236}">
                <a16:creationId xmlns:a16="http://schemas.microsoft.com/office/drawing/2014/main" id="{57962D2C-F43D-A367-AEC8-0B03239A3B22}"/>
              </a:ext>
            </a:extLst>
          </p:cNvPr>
          <p:cNvPicPr>
            <a:picLocks noChangeAspect="1"/>
          </p:cNvPicPr>
          <p:nvPr/>
        </p:nvPicPr>
        <p:blipFill>
          <a:blip r:embed="rId2"/>
          <a:stretch>
            <a:fillRect/>
          </a:stretch>
        </p:blipFill>
        <p:spPr>
          <a:xfrm>
            <a:off x="277589" y="1013967"/>
            <a:ext cx="9636972" cy="5136600"/>
          </a:xfrm>
          <a:prstGeom prst="rect">
            <a:avLst/>
          </a:prstGeom>
        </p:spPr>
      </p:pic>
      <p:sp>
        <p:nvSpPr>
          <p:cNvPr id="6" name="TextBox 5">
            <a:extLst>
              <a:ext uri="{FF2B5EF4-FFF2-40B4-BE49-F238E27FC236}">
                <a16:creationId xmlns:a16="http://schemas.microsoft.com/office/drawing/2014/main" id="{4CDB0E0F-F552-409D-F540-5156D4718220}"/>
              </a:ext>
            </a:extLst>
          </p:cNvPr>
          <p:cNvSpPr txBox="1"/>
          <p:nvPr/>
        </p:nvSpPr>
        <p:spPr>
          <a:xfrm>
            <a:off x="189186" y="270070"/>
            <a:ext cx="9133726"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Apache Airflow</a:t>
            </a:r>
            <a:endParaRPr lang="en-IN" dirty="0"/>
          </a:p>
        </p:txBody>
      </p:sp>
    </p:spTree>
    <p:extLst>
      <p:ext uri="{BB962C8B-B14F-4D97-AF65-F5344CB8AC3E}">
        <p14:creationId xmlns:p14="http://schemas.microsoft.com/office/powerpoint/2010/main" val="129842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A737E9-A34A-D25A-F568-1AC2AA1403F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1CE0ED-630C-AC16-CF9B-49C39CB81B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4" name="TextBox 3">
            <a:extLst>
              <a:ext uri="{FF2B5EF4-FFF2-40B4-BE49-F238E27FC236}">
                <a16:creationId xmlns:a16="http://schemas.microsoft.com/office/drawing/2014/main" id="{ED9E1059-AD6B-5CF2-DE60-76775E3BA101}"/>
              </a:ext>
            </a:extLst>
          </p:cNvPr>
          <p:cNvSpPr txBox="1"/>
          <p:nvPr/>
        </p:nvSpPr>
        <p:spPr>
          <a:xfrm>
            <a:off x="189186" y="270070"/>
            <a:ext cx="9133726"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Apache Airflow key components </a:t>
            </a:r>
            <a:endParaRPr lang="en-IN" dirty="0"/>
          </a:p>
        </p:txBody>
      </p:sp>
      <p:pic>
        <p:nvPicPr>
          <p:cNvPr id="8" name="Picture 7">
            <a:extLst>
              <a:ext uri="{FF2B5EF4-FFF2-40B4-BE49-F238E27FC236}">
                <a16:creationId xmlns:a16="http://schemas.microsoft.com/office/drawing/2014/main" id="{6C0FF0E4-E38C-E87B-847E-B042674B99CF}"/>
              </a:ext>
            </a:extLst>
          </p:cNvPr>
          <p:cNvPicPr>
            <a:picLocks noChangeAspect="1"/>
          </p:cNvPicPr>
          <p:nvPr/>
        </p:nvPicPr>
        <p:blipFill>
          <a:blip r:embed="rId2"/>
          <a:stretch>
            <a:fillRect/>
          </a:stretch>
        </p:blipFill>
        <p:spPr>
          <a:xfrm>
            <a:off x="382742" y="1161774"/>
            <a:ext cx="9516588" cy="4887646"/>
          </a:xfrm>
          <a:prstGeom prst="rect">
            <a:avLst/>
          </a:prstGeom>
        </p:spPr>
      </p:pic>
    </p:spTree>
    <p:extLst>
      <p:ext uri="{BB962C8B-B14F-4D97-AF65-F5344CB8AC3E}">
        <p14:creationId xmlns:p14="http://schemas.microsoft.com/office/powerpoint/2010/main" val="3255520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E75AF2-07ED-7876-8DB0-A192D82931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3" name="Text Placeholder 2">
            <a:extLst>
              <a:ext uri="{FF2B5EF4-FFF2-40B4-BE49-F238E27FC236}">
                <a16:creationId xmlns:a16="http://schemas.microsoft.com/office/drawing/2014/main" id="{0DF7885E-6CE6-7241-5A3C-8FB6D9FDDECF}"/>
              </a:ext>
            </a:extLst>
          </p:cNvPr>
          <p:cNvSpPr>
            <a:spLocks noGrp="1"/>
          </p:cNvSpPr>
          <p:nvPr>
            <p:ph type="body" idx="1"/>
          </p:nvPr>
        </p:nvSpPr>
        <p:spPr>
          <a:xfrm>
            <a:off x="152400" y="1147530"/>
            <a:ext cx="11887200" cy="4351338"/>
          </a:xfrm>
        </p:spPr>
        <p:txBody>
          <a:bodyPr/>
          <a:lstStyle/>
          <a:p>
            <a:pPr marL="50800" indent="0" algn="just">
              <a:buNone/>
            </a:pPr>
            <a:r>
              <a:rPr lang="en-IN" dirty="0"/>
              <a:t>The central concept in Airflow. </a:t>
            </a:r>
          </a:p>
          <a:p>
            <a:pPr marL="50800" indent="0" algn="just">
              <a:buNone/>
            </a:pPr>
            <a:r>
              <a:rPr lang="en-IN" dirty="0"/>
              <a:t>Defines the workflow as a graph of tasks (nodes) with dependencies (edges).</a:t>
            </a:r>
          </a:p>
          <a:p>
            <a:pPr marL="50800" indent="0" algn="just">
              <a:buNone/>
            </a:pPr>
            <a:r>
              <a:rPr lang="en-IN" dirty="0"/>
              <a:t>Written in Python code.</a:t>
            </a:r>
          </a:p>
          <a:p>
            <a:pPr marL="50800" indent="0" algn="just">
              <a:buNone/>
            </a:pPr>
            <a:r>
              <a:rPr lang="en-IN" dirty="0"/>
              <a:t>Example: ETL pipeline → extract → transform → load.</a:t>
            </a:r>
          </a:p>
        </p:txBody>
      </p:sp>
      <p:sp>
        <p:nvSpPr>
          <p:cNvPr id="4" name="TextBox 3">
            <a:extLst>
              <a:ext uri="{FF2B5EF4-FFF2-40B4-BE49-F238E27FC236}">
                <a16:creationId xmlns:a16="http://schemas.microsoft.com/office/drawing/2014/main" id="{07636321-1B1D-45A9-2AF8-9D59CBBFA61F}"/>
              </a:ext>
            </a:extLst>
          </p:cNvPr>
          <p:cNvSpPr txBox="1"/>
          <p:nvPr/>
        </p:nvSpPr>
        <p:spPr>
          <a:xfrm>
            <a:off x="189186" y="270070"/>
            <a:ext cx="9133726"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DAG (Directed Acyclic Graph)</a:t>
            </a:r>
            <a:endParaRPr lang="en-IN" dirty="0"/>
          </a:p>
        </p:txBody>
      </p:sp>
      <p:pic>
        <p:nvPicPr>
          <p:cNvPr id="1026" name="Picture 2" descr="Operators and sensors,airlfow apache">
            <a:extLst>
              <a:ext uri="{FF2B5EF4-FFF2-40B4-BE49-F238E27FC236}">
                <a16:creationId xmlns:a16="http://schemas.microsoft.com/office/drawing/2014/main" id="{1A2292A2-CED1-A8DA-49BA-2B12BAD551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186" y="3850081"/>
            <a:ext cx="11220190" cy="2211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964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52331-6EC7-DD56-B3EF-CCAF0058AEC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C25A16-2B71-B96A-0406-B721619CAF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3" name="Text Placeholder 2">
            <a:extLst>
              <a:ext uri="{FF2B5EF4-FFF2-40B4-BE49-F238E27FC236}">
                <a16:creationId xmlns:a16="http://schemas.microsoft.com/office/drawing/2014/main" id="{EE835CBD-4A47-17F7-1774-EF802234A694}"/>
              </a:ext>
            </a:extLst>
          </p:cNvPr>
          <p:cNvSpPr>
            <a:spLocks noGrp="1"/>
          </p:cNvSpPr>
          <p:nvPr>
            <p:ph type="body" idx="1"/>
          </p:nvPr>
        </p:nvSpPr>
        <p:spPr/>
        <p:txBody>
          <a:bodyPr/>
          <a:lstStyle/>
          <a:p>
            <a:pPr marL="50800" indent="0" algn="just">
              <a:buNone/>
            </a:pPr>
            <a:r>
              <a:rPr lang="en-US" dirty="0"/>
              <a:t>A unit of work in a DAG. Each task is defined using an Operator (e.g., Bash Operator, Python Operator).</a:t>
            </a:r>
          </a:p>
          <a:p>
            <a:pPr marL="50800" indent="0" algn="just">
              <a:buNone/>
            </a:pPr>
            <a:r>
              <a:rPr lang="en-US" dirty="0"/>
              <a:t>Tasks have dependencies like task1 &gt;&gt; task2.</a:t>
            </a:r>
            <a:endParaRPr lang="en-IN" dirty="0"/>
          </a:p>
        </p:txBody>
      </p:sp>
      <p:sp>
        <p:nvSpPr>
          <p:cNvPr id="4" name="TextBox 3">
            <a:extLst>
              <a:ext uri="{FF2B5EF4-FFF2-40B4-BE49-F238E27FC236}">
                <a16:creationId xmlns:a16="http://schemas.microsoft.com/office/drawing/2014/main" id="{C4DDD794-8F2B-7826-20F0-9F49289186F4}"/>
              </a:ext>
            </a:extLst>
          </p:cNvPr>
          <p:cNvSpPr txBox="1"/>
          <p:nvPr/>
        </p:nvSpPr>
        <p:spPr>
          <a:xfrm>
            <a:off x="189186" y="270070"/>
            <a:ext cx="9133726"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Task </a:t>
            </a:r>
            <a:endParaRPr lang="en-IN" dirty="0"/>
          </a:p>
        </p:txBody>
      </p:sp>
    </p:spTree>
    <p:extLst>
      <p:ext uri="{BB962C8B-B14F-4D97-AF65-F5344CB8AC3E}">
        <p14:creationId xmlns:p14="http://schemas.microsoft.com/office/powerpoint/2010/main" val="1847601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D4E175-B22A-A628-74C1-EE9FCCD086B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6F3914-0BA4-674D-2D54-50E1667776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3" name="Text Placeholder 2">
            <a:extLst>
              <a:ext uri="{FF2B5EF4-FFF2-40B4-BE49-F238E27FC236}">
                <a16:creationId xmlns:a16="http://schemas.microsoft.com/office/drawing/2014/main" id="{BAE48AF9-D8E8-DE95-85B6-AB91FB72CD93}"/>
              </a:ext>
            </a:extLst>
          </p:cNvPr>
          <p:cNvSpPr>
            <a:spLocks noGrp="1"/>
          </p:cNvSpPr>
          <p:nvPr>
            <p:ph type="body" idx="1"/>
          </p:nvPr>
        </p:nvSpPr>
        <p:spPr/>
        <p:txBody>
          <a:bodyPr/>
          <a:lstStyle/>
          <a:p>
            <a:pPr algn="just"/>
            <a:r>
              <a:rPr lang="en-IN" dirty="0"/>
              <a:t>Defines what a task will do.</a:t>
            </a:r>
          </a:p>
          <a:p>
            <a:pPr algn="just"/>
            <a:r>
              <a:rPr lang="en-IN" dirty="0"/>
              <a:t>Types: Action Operators: Run a command/script (BashOperator, PythonOperator).</a:t>
            </a:r>
          </a:p>
          <a:p>
            <a:pPr algn="just"/>
            <a:r>
              <a:rPr lang="en-IN" dirty="0"/>
              <a:t>Transfer Operators: Move data (e.g., S3ToRedshiftOperator).</a:t>
            </a:r>
          </a:p>
          <a:p>
            <a:pPr algn="just"/>
            <a:r>
              <a:rPr lang="en-IN" dirty="0"/>
              <a:t>Sensor Operators: Wait for an external condition (e.g., file arrival).</a:t>
            </a:r>
          </a:p>
        </p:txBody>
      </p:sp>
      <p:sp>
        <p:nvSpPr>
          <p:cNvPr id="5" name="TextBox 4">
            <a:extLst>
              <a:ext uri="{FF2B5EF4-FFF2-40B4-BE49-F238E27FC236}">
                <a16:creationId xmlns:a16="http://schemas.microsoft.com/office/drawing/2014/main" id="{FFC9CC90-0C54-5566-917F-67FD27BCC4BD}"/>
              </a:ext>
            </a:extLst>
          </p:cNvPr>
          <p:cNvSpPr txBox="1"/>
          <p:nvPr/>
        </p:nvSpPr>
        <p:spPr>
          <a:xfrm>
            <a:off x="739739" y="775922"/>
            <a:ext cx="7274103"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Operator</a:t>
            </a:r>
          </a:p>
        </p:txBody>
      </p:sp>
    </p:spTree>
    <p:extLst>
      <p:ext uri="{BB962C8B-B14F-4D97-AF65-F5344CB8AC3E}">
        <p14:creationId xmlns:p14="http://schemas.microsoft.com/office/powerpoint/2010/main" val="1260306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3EFDD-CD52-8873-9325-37607C4DB055}"/>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05E488-1512-5399-8440-130196F569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3" name="Text Placeholder 2">
            <a:extLst>
              <a:ext uri="{FF2B5EF4-FFF2-40B4-BE49-F238E27FC236}">
                <a16:creationId xmlns:a16="http://schemas.microsoft.com/office/drawing/2014/main" id="{A4D93480-2137-774B-EEC5-DBF4A621C94F}"/>
              </a:ext>
            </a:extLst>
          </p:cNvPr>
          <p:cNvSpPr>
            <a:spLocks noGrp="1"/>
          </p:cNvSpPr>
          <p:nvPr>
            <p:ph type="body" idx="1"/>
          </p:nvPr>
        </p:nvSpPr>
        <p:spPr/>
        <p:txBody>
          <a:bodyPr/>
          <a:lstStyle/>
          <a:p>
            <a:pPr algn="just"/>
            <a:r>
              <a:rPr lang="en-US" dirty="0"/>
              <a:t>Decides when and in what order tasks should run.</a:t>
            </a:r>
          </a:p>
          <a:p>
            <a:pPr algn="just"/>
            <a:r>
              <a:rPr lang="en-US" dirty="0"/>
              <a:t>Reads DAGs, schedules jobs, and submits them to the Executor.</a:t>
            </a:r>
            <a:endParaRPr lang="en-IN" dirty="0"/>
          </a:p>
        </p:txBody>
      </p:sp>
      <p:sp>
        <p:nvSpPr>
          <p:cNvPr id="4" name="TextBox 3">
            <a:extLst>
              <a:ext uri="{FF2B5EF4-FFF2-40B4-BE49-F238E27FC236}">
                <a16:creationId xmlns:a16="http://schemas.microsoft.com/office/drawing/2014/main" id="{04860945-4464-2903-A5D2-EC4394D53641}"/>
              </a:ext>
            </a:extLst>
          </p:cNvPr>
          <p:cNvSpPr txBox="1"/>
          <p:nvPr/>
        </p:nvSpPr>
        <p:spPr>
          <a:xfrm>
            <a:off x="189186" y="270070"/>
            <a:ext cx="9133726"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Scheduler</a:t>
            </a:r>
            <a:endParaRPr lang="en-IN" dirty="0"/>
          </a:p>
        </p:txBody>
      </p:sp>
    </p:spTree>
    <p:extLst>
      <p:ext uri="{BB962C8B-B14F-4D97-AF65-F5344CB8AC3E}">
        <p14:creationId xmlns:p14="http://schemas.microsoft.com/office/powerpoint/2010/main" val="3821067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0769C-AF9A-7402-1B1A-99B570B9987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145662-9B2B-0AE6-89F5-A49FE516287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3" name="Text Placeholder 2">
            <a:extLst>
              <a:ext uri="{FF2B5EF4-FFF2-40B4-BE49-F238E27FC236}">
                <a16:creationId xmlns:a16="http://schemas.microsoft.com/office/drawing/2014/main" id="{8EA7E0A7-C9FC-930C-66A9-B5CDA31B7F79}"/>
              </a:ext>
            </a:extLst>
          </p:cNvPr>
          <p:cNvSpPr>
            <a:spLocks noGrp="1"/>
          </p:cNvSpPr>
          <p:nvPr>
            <p:ph type="body" idx="1"/>
          </p:nvPr>
        </p:nvSpPr>
        <p:spPr>
          <a:xfrm>
            <a:off x="189186" y="1825625"/>
            <a:ext cx="11887200" cy="2992955"/>
          </a:xfrm>
        </p:spPr>
        <p:txBody>
          <a:bodyPr/>
          <a:lstStyle/>
          <a:p>
            <a:pPr algn="just"/>
            <a:r>
              <a:rPr lang="en-US" dirty="0"/>
              <a:t>Defines how tasks are executed.</a:t>
            </a:r>
          </a:p>
          <a:p>
            <a:pPr algn="just"/>
            <a:r>
              <a:rPr lang="en-US" dirty="0"/>
              <a:t>Executor is process.</a:t>
            </a:r>
          </a:p>
          <a:p>
            <a:pPr algn="just"/>
            <a:r>
              <a:rPr lang="en-US" dirty="0"/>
              <a:t>Sequential Executor (default, runs one task at a time).</a:t>
            </a:r>
          </a:p>
          <a:p>
            <a:pPr algn="just"/>
            <a:r>
              <a:rPr lang="en-US" dirty="0"/>
              <a:t>Local Executor (parallel on one machine).</a:t>
            </a:r>
          </a:p>
          <a:p>
            <a:pPr algn="just"/>
            <a:r>
              <a:rPr lang="en-US" dirty="0"/>
              <a:t>Celery Executor (distributed across workers).</a:t>
            </a:r>
          </a:p>
          <a:p>
            <a:pPr algn="just"/>
            <a:r>
              <a:rPr lang="en-US" dirty="0"/>
              <a:t>Kubernetes Executor (tasks in separate pods).</a:t>
            </a:r>
            <a:endParaRPr lang="en-IN" dirty="0"/>
          </a:p>
        </p:txBody>
      </p:sp>
      <p:sp>
        <p:nvSpPr>
          <p:cNvPr id="4" name="TextBox 3">
            <a:extLst>
              <a:ext uri="{FF2B5EF4-FFF2-40B4-BE49-F238E27FC236}">
                <a16:creationId xmlns:a16="http://schemas.microsoft.com/office/drawing/2014/main" id="{ACEA506F-C75C-72FE-6631-4416852561CF}"/>
              </a:ext>
            </a:extLst>
          </p:cNvPr>
          <p:cNvSpPr txBox="1"/>
          <p:nvPr/>
        </p:nvSpPr>
        <p:spPr>
          <a:xfrm>
            <a:off x="189186" y="270070"/>
            <a:ext cx="9133726"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Executor</a:t>
            </a:r>
            <a:endParaRPr lang="en-IN" dirty="0"/>
          </a:p>
        </p:txBody>
      </p:sp>
    </p:spTree>
    <p:extLst>
      <p:ext uri="{BB962C8B-B14F-4D97-AF65-F5344CB8AC3E}">
        <p14:creationId xmlns:p14="http://schemas.microsoft.com/office/powerpoint/2010/main" val="2749815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BEF276-4D58-CA3F-EB26-7A58FB6B581F}"/>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865050-6196-78C8-47D1-F905299FE3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3" name="Text Placeholder 2">
            <a:extLst>
              <a:ext uri="{FF2B5EF4-FFF2-40B4-BE49-F238E27FC236}">
                <a16:creationId xmlns:a16="http://schemas.microsoft.com/office/drawing/2014/main" id="{14332927-A870-D6BD-9C8C-02CCB23DAF57}"/>
              </a:ext>
            </a:extLst>
          </p:cNvPr>
          <p:cNvSpPr>
            <a:spLocks noGrp="1"/>
          </p:cNvSpPr>
          <p:nvPr>
            <p:ph type="body" idx="1"/>
          </p:nvPr>
        </p:nvSpPr>
        <p:spPr/>
        <p:txBody>
          <a:bodyPr/>
          <a:lstStyle/>
          <a:p>
            <a:pPr algn="just"/>
            <a:r>
              <a:rPr lang="en-US" dirty="0"/>
              <a:t>Machines/containers that actually run the tasks (commands, scripts, SQL, etc.).</a:t>
            </a:r>
          </a:p>
          <a:p>
            <a:pPr algn="just"/>
            <a:r>
              <a:rPr lang="en-US" dirty="0"/>
              <a:t>Used in distributed execution (Celery/Kubernetes).</a:t>
            </a:r>
            <a:endParaRPr lang="en-IN" dirty="0"/>
          </a:p>
        </p:txBody>
      </p:sp>
      <p:sp>
        <p:nvSpPr>
          <p:cNvPr id="4" name="TextBox 3">
            <a:extLst>
              <a:ext uri="{FF2B5EF4-FFF2-40B4-BE49-F238E27FC236}">
                <a16:creationId xmlns:a16="http://schemas.microsoft.com/office/drawing/2014/main" id="{1563FCBB-DD44-B663-73C3-34A47DC747BF}"/>
              </a:ext>
            </a:extLst>
          </p:cNvPr>
          <p:cNvSpPr txBox="1"/>
          <p:nvPr/>
        </p:nvSpPr>
        <p:spPr>
          <a:xfrm>
            <a:off x="189186" y="270070"/>
            <a:ext cx="9133726"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Workers</a:t>
            </a:r>
            <a:endParaRPr lang="en-IN" dirty="0"/>
          </a:p>
        </p:txBody>
      </p:sp>
    </p:spTree>
    <p:extLst>
      <p:ext uri="{BB962C8B-B14F-4D97-AF65-F5344CB8AC3E}">
        <p14:creationId xmlns:p14="http://schemas.microsoft.com/office/powerpoint/2010/main" val="1006828190"/>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1444</TotalTime>
  <Words>407</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Times New Roman</vt:lpstr>
      <vt:lpstr>Arial</vt:lpstr>
      <vt:lpstr>Calibri</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 Shobha</dc:creator>
  <cp:lastModifiedBy>user u</cp:lastModifiedBy>
  <cp:revision>30</cp:revision>
  <dcterms:created xsi:type="dcterms:W3CDTF">2025-07-21T04:01:29Z</dcterms:created>
  <dcterms:modified xsi:type="dcterms:W3CDTF">2025-10-08T04:25:52Z</dcterms:modified>
</cp:coreProperties>
</file>