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317" r:id="rId2"/>
    <p:sldId id="323" r:id="rId3"/>
    <p:sldId id="318" r:id="rId4"/>
    <p:sldId id="319" r:id="rId5"/>
    <p:sldId id="320" r:id="rId6"/>
    <p:sldId id="321" r:id="rId7"/>
    <p:sldId id="322" r:id="rId8"/>
    <p:sldId id="324" r:id="rId9"/>
    <p:sldId id="325" r:id="rId10"/>
    <p:sldId id="326" r:id="rId11"/>
    <p:sldId id="327" r:id="rId12"/>
    <p:sldId id="32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Q0Dpaxa3eThH5p+L7orAjpNq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D6C20-E431-4A57-A86A-BD8FDE27AEE0}">
  <a:tblStyle styleId="{DA7D6C20-E431-4A57-A86A-BD8FDE27A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 descr="A white and gold rectangles&#10;&#10;Description automatically generated with low confidence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1576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 descr="A picture containing text, logo, font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376" y="1"/>
            <a:ext cx="2688624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/>
          <p:nvPr/>
        </p:nvSpPr>
        <p:spPr>
          <a:xfrm>
            <a:off x="0" y="6235701"/>
            <a:ext cx="12192000" cy="6222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0" y="6812280"/>
            <a:ext cx="12192000" cy="45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189186" y="1825625"/>
            <a:ext cx="11887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6" r:id="rId3"/>
    <p:sldLayoutId id="2147483697" r:id="rId4"/>
    <p:sldLayoutId id="2147483698" r:id="rId5"/>
    <p:sldLayoutId id="214748372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FgS7USWd-zCTmfJgoJUlyhUYUHKu_Bg/view?usp=drive_link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2A5ED-12C7-F030-B62F-4F21F29B9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C3A9-0D8D-4860-6DFD-3A2489B2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518" y="136525"/>
            <a:ext cx="9201625" cy="1061413"/>
          </a:xfrm>
        </p:spPr>
        <p:txBody>
          <a:bodyPr/>
          <a:lstStyle/>
          <a:p>
            <a:pPr marL="50800" indent="0">
              <a:buNone/>
            </a:pPr>
            <a:r>
              <a:rPr lang="en-IN" b="1" dirty="0"/>
              <a:t>Lab -4 :    </a:t>
            </a:r>
            <a:r>
              <a:rPr lang="en-US" b="1" dirty="0"/>
              <a:t>Building and Automating  Pipeline in Databricks for an E-Commerce Dataset</a:t>
            </a:r>
            <a:endParaRPr lang="en-IN" b="1" dirty="0"/>
          </a:p>
          <a:p>
            <a:pPr marL="5080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28F7B-6A10-040A-0219-95047366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6560"/>
            <a:ext cx="12192000" cy="49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1DEB04-8ED2-DD18-89DB-44BD110B30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5123-5D3A-C8A1-F921-725A8A03E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3. Dashboard &amp; Visualization</a:t>
            </a:r>
          </a:p>
          <a:p>
            <a:pPr marL="50800" indent="0" algn="just">
              <a:buNone/>
            </a:pPr>
            <a:r>
              <a:rPr lang="en-US" b="1" dirty="0"/>
              <a:t>Problem: </a:t>
            </a:r>
            <a:r>
              <a:rPr lang="en-US" dirty="0"/>
              <a:t>Decision-makers cannot interpret SQL tables directly; they need interactive charts.</a:t>
            </a:r>
          </a:p>
          <a:p>
            <a:pPr marL="50800" indent="0" algn="just">
              <a:buNone/>
            </a:pPr>
            <a:r>
              <a:rPr lang="en-US" b="1" dirty="0"/>
              <a:t>Objective:</a:t>
            </a:r>
          </a:p>
          <a:p>
            <a:pPr marL="50800" indent="0" algn="just">
              <a:buNone/>
            </a:pPr>
            <a:r>
              <a:rPr lang="en-US" dirty="0"/>
              <a:t>Build dashboards in Databricks Notebooks.</a:t>
            </a:r>
          </a:p>
          <a:p>
            <a:pPr marL="50800" indent="0" algn="just">
              <a:buNone/>
            </a:pPr>
            <a:r>
              <a:rPr lang="en-US" dirty="0"/>
              <a:t>Visualize service-wise revenue (Bar Chart).</a:t>
            </a:r>
          </a:p>
          <a:p>
            <a:pPr marL="50800" indent="0" algn="just">
              <a:buNone/>
            </a:pPr>
            <a:r>
              <a:rPr lang="en-US" dirty="0"/>
              <a:t>Plot daily revenue trends (Line Chart).</a:t>
            </a:r>
          </a:p>
          <a:p>
            <a:pPr marL="50800" indent="0" algn="just">
              <a:buNone/>
            </a:pPr>
            <a:r>
              <a:rPr lang="en-US" dirty="0"/>
              <a:t>Enable filtering by city and payment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1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01C4C-849F-642E-D618-F441F39A96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7E93-AC92-917B-F27D-9C5FA6682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b="1" dirty="0"/>
              <a:t>4. Automation &amp; Scheduling</a:t>
            </a:r>
          </a:p>
          <a:p>
            <a:pPr marL="50800" indent="0" algn="just">
              <a:buNone/>
            </a:pPr>
            <a:r>
              <a:rPr lang="en-IN" b="1" dirty="0"/>
              <a:t>Problem: </a:t>
            </a:r>
            <a:r>
              <a:rPr lang="en-IN" dirty="0"/>
              <a:t>Manual pipeline execution is inefficient and error-prone. The healthcare dataset needs to be refreshed periodically as new data is uploaded.</a:t>
            </a:r>
          </a:p>
          <a:p>
            <a:pPr marL="50800" indent="0" algn="just">
              <a:buNone/>
            </a:pPr>
            <a:r>
              <a:rPr lang="en-IN" b="1" dirty="0"/>
              <a:t>Objective:</a:t>
            </a:r>
          </a:p>
          <a:p>
            <a:pPr marL="50800" indent="0" algn="just">
              <a:buNone/>
            </a:pPr>
            <a:r>
              <a:rPr lang="en-IN" dirty="0"/>
              <a:t>Use Databricks Jobs to schedule pipeline execution.</a:t>
            </a:r>
          </a:p>
          <a:p>
            <a:pPr marL="50800" indent="0" algn="just">
              <a:buNone/>
            </a:pPr>
            <a:r>
              <a:rPr lang="en-IN" dirty="0"/>
              <a:t>Configure daily or weekly refresh of Bronze → Silver → Gold layers.</a:t>
            </a:r>
          </a:p>
          <a:p>
            <a:pPr marL="50800" indent="0" algn="just">
              <a:buNone/>
            </a:pPr>
            <a:r>
              <a:rPr lang="en-IN" dirty="0"/>
              <a:t>Automate dashboard updates after pipeline completion.</a:t>
            </a:r>
          </a:p>
        </p:txBody>
      </p:sp>
    </p:spTree>
    <p:extLst>
      <p:ext uri="{BB962C8B-B14F-4D97-AF65-F5344CB8AC3E}">
        <p14:creationId xmlns:p14="http://schemas.microsoft.com/office/powerpoint/2010/main" val="358210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DA72A-903B-EA4B-AD54-7D5B5B39B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E6647-6F23-DD46-F825-1C584C26D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1825625"/>
            <a:ext cx="11887200" cy="3712146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5. Email Notifications &amp; Alerts</a:t>
            </a:r>
          </a:p>
          <a:p>
            <a:pPr marL="50800" indent="0" algn="just">
              <a:buNone/>
            </a:pPr>
            <a:r>
              <a:rPr lang="en-US" b="1" dirty="0"/>
              <a:t>Problem: </a:t>
            </a:r>
            <a:r>
              <a:rPr lang="en-US" dirty="0"/>
              <a:t>Hospital administrators and data engineers need timely notifications of pipeline failures or successful updates.</a:t>
            </a:r>
          </a:p>
          <a:p>
            <a:pPr marL="50800" indent="0" algn="just">
              <a:buNone/>
            </a:pPr>
            <a:r>
              <a:rPr lang="en-US" b="1" dirty="0"/>
              <a:t>Objective:</a:t>
            </a:r>
          </a:p>
          <a:p>
            <a:pPr marL="50800" indent="0" algn="just">
              <a:buNone/>
            </a:pPr>
            <a:r>
              <a:rPr lang="en-US" dirty="0"/>
              <a:t>Configure Databricks Job notifications to send emails on success and failure events.</a:t>
            </a:r>
          </a:p>
          <a:p>
            <a:pPr marL="50800" indent="0" algn="just">
              <a:buNone/>
            </a:pPr>
            <a:r>
              <a:rPr lang="en-US" dirty="0"/>
              <a:t>Ensure engineers are alerted for debugging if ingestion or transformations fail.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A8156-6CB5-A3C7-1938-89C13F969C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26AF8-1E25-7044-1A37-C186F41C5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uilding Reliable, Performant Data Pipelines with Delta Lake">
            <a:extLst>
              <a:ext uri="{FF2B5EF4-FFF2-40B4-BE49-F238E27FC236}">
                <a16:creationId xmlns:a16="http://schemas.microsoft.com/office/drawing/2014/main" id="{A3D14876-B302-748B-75A4-555F316F6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475"/>
            <a:ext cx="12192000" cy="58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AC2FE04-F45B-20D5-C88A-B4E844C02A58}"/>
              </a:ext>
            </a:extLst>
          </p:cNvPr>
          <p:cNvSpPr/>
          <p:nvPr/>
        </p:nvSpPr>
        <p:spPr>
          <a:xfrm>
            <a:off x="6524091" y="174661"/>
            <a:ext cx="5667910" cy="1746606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/>
              <a:t>Bronze = </a:t>
            </a:r>
            <a:r>
              <a:rPr lang="en-US" dirty="0"/>
              <a:t>raw, less valuable, but still useful as a source of truth. </a:t>
            </a:r>
          </a:p>
          <a:p>
            <a:pPr algn="just"/>
            <a:r>
              <a:rPr lang="en-US" b="1" dirty="0"/>
              <a:t>Silver = </a:t>
            </a:r>
            <a:r>
              <a:rPr lang="en-US" dirty="0"/>
              <a:t>cleaner, more valuable, ready for analytics.</a:t>
            </a:r>
          </a:p>
          <a:p>
            <a:pPr algn="just"/>
            <a:r>
              <a:rPr lang="en-US" b="1" dirty="0"/>
              <a:t>Gold = </a:t>
            </a:r>
            <a:r>
              <a:rPr lang="en-US" dirty="0"/>
              <a:t>the most valuable, directly supporting business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0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F71F0-2FDD-B81B-4314-1D24CB16B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A2B6-2464-FEAD-A174-87943D75E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340518"/>
            <a:ext cx="11887200" cy="6176963"/>
          </a:xfrm>
        </p:spPr>
        <p:txBody>
          <a:bodyPr/>
          <a:lstStyle/>
          <a:p>
            <a:pPr marL="50800" indent="0">
              <a:buNone/>
            </a:pPr>
            <a:r>
              <a:rPr lang="en-IN" sz="2400" dirty="0"/>
              <a:t>from </a:t>
            </a:r>
            <a:r>
              <a:rPr lang="en-IN" sz="2400" dirty="0" err="1"/>
              <a:t>pyspark.sql.functions</a:t>
            </a:r>
            <a:r>
              <a:rPr lang="en-IN" sz="2400" dirty="0"/>
              <a:t> import col, </a:t>
            </a:r>
            <a:r>
              <a:rPr lang="en-IN" sz="2400" dirty="0" err="1"/>
              <a:t>to_date</a:t>
            </a:r>
            <a:endParaRPr lang="en-IN" sz="2400" dirty="0"/>
          </a:p>
          <a:p>
            <a:pPr marL="50800" indent="0">
              <a:buNone/>
            </a:pPr>
            <a:r>
              <a:rPr lang="en-IN" sz="2400" dirty="0" err="1"/>
              <a:t>df_raw</a:t>
            </a:r>
            <a:r>
              <a:rPr lang="en-IN" sz="2400" dirty="0"/>
              <a:t> = </a:t>
            </a:r>
            <a:r>
              <a:rPr lang="en-IN" sz="2400" dirty="0" err="1"/>
              <a:t>spark.table</a:t>
            </a:r>
            <a:r>
              <a:rPr lang="en-IN" sz="2400" dirty="0"/>
              <a:t>("</a:t>
            </a:r>
            <a:r>
              <a:rPr lang="en-IN" sz="2400" dirty="0" err="1"/>
              <a:t>ecommerce_orders</a:t>
            </a:r>
            <a:r>
              <a:rPr lang="en-IN" sz="2400" dirty="0"/>
              <a:t>")</a:t>
            </a:r>
          </a:p>
          <a:p>
            <a:pPr marL="50800" indent="0">
              <a:buNone/>
            </a:pPr>
            <a:r>
              <a:rPr lang="en-IN" sz="2400" dirty="0" err="1"/>
              <a:t>df_cleaned</a:t>
            </a:r>
            <a:r>
              <a:rPr lang="en-IN" sz="2400" dirty="0"/>
              <a:t> = (</a:t>
            </a:r>
          </a:p>
          <a:p>
            <a:pPr marL="50800" indent="0">
              <a:buNone/>
            </a:pPr>
            <a:r>
              <a:rPr lang="en-IN" sz="2400" dirty="0"/>
              <a:t>    </a:t>
            </a:r>
            <a:r>
              <a:rPr lang="en-IN" sz="2400" dirty="0" err="1"/>
              <a:t>df_raw.withColumn</a:t>
            </a:r>
            <a:r>
              <a:rPr lang="en-IN" sz="2400" dirty="0"/>
              <a:t>("</a:t>
            </a:r>
            <a:r>
              <a:rPr lang="en-IN" sz="2400" dirty="0" err="1"/>
              <a:t>order_date</a:t>
            </a:r>
            <a:r>
              <a:rPr lang="en-IN" sz="2400" dirty="0"/>
              <a:t>", </a:t>
            </a:r>
            <a:r>
              <a:rPr lang="en-IN" sz="2400" dirty="0" err="1"/>
              <a:t>to_date</a:t>
            </a:r>
            <a:r>
              <a:rPr lang="en-IN" sz="2400" dirty="0"/>
              <a:t>(col("</a:t>
            </a:r>
            <a:r>
              <a:rPr lang="en-IN" sz="2400" dirty="0" err="1"/>
              <a:t>order_date</a:t>
            </a:r>
            <a:r>
              <a:rPr lang="en-IN" sz="2400" dirty="0"/>
              <a:t>"), "</a:t>
            </a:r>
            <a:r>
              <a:rPr lang="en-IN" sz="2400" dirty="0" err="1"/>
              <a:t>yyyy</a:t>
            </a:r>
            <a:r>
              <a:rPr lang="en-IN" sz="2400" dirty="0"/>
              <a:t>-MM-dd"))</a:t>
            </a:r>
          </a:p>
          <a:p>
            <a:pPr marL="50800" indent="0">
              <a:buNone/>
            </a:pPr>
            <a:r>
              <a:rPr lang="en-IN" sz="2400" dirty="0"/>
              <a:t>          .</a:t>
            </a:r>
            <a:r>
              <a:rPr lang="en-IN" sz="2400" dirty="0" err="1"/>
              <a:t>withColumn</a:t>
            </a:r>
            <a:r>
              <a:rPr lang="en-IN" sz="2400" dirty="0"/>
              <a:t>("</a:t>
            </a:r>
            <a:r>
              <a:rPr lang="en-IN" sz="2400" dirty="0" err="1"/>
              <a:t>total_value</a:t>
            </a:r>
            <a:r>
              <a:rPr lang="en-IN" sz="2400" dirty="0"/>
              <a:t>", col("quantity") * col("price"))</a:t>
            </a:r>
          </a:p>
          <a:p>
            <a:pPr marL="50800" indent="0">
              <a:buNone/>
            </a:pPr>
            <a:r>
              <a:rPr lang="en-IN" sz="2400" dirty="0"/>
              <a:t>)</a:t>
            </a:r>
          </a:p>
          <a:p>
            <a:pPr marL="50800" indent="0">
              <a:buNone/>
            </a:pPr>
            <a:r>
              <a:rPr lang="en-IN" sz="2400" dirty="0"/>
              <a:t># Save as a managed Silver table</a:t>
            </a:r>
          </a:p>
          <a:p>
            <a:pPr marL="50800" indent="0">
              <a:buNone/>
            </a:pPr>
            <a:r>
              <a:rPr lang="en-IN" sz="2400" dirty="0" err="1"/>
              <a:t>df_cleaned.createOrReplaceTempView</a:t>
            </a:r>
            <a:r>
              <a:rPr lang="en-IN" sz="2400" dirty="0"/>
              <a:t>("</a:t>
            </a:r>
            <a:r>
              <a:rPr lang="en-IN" sz="2400" dirty="0" err="1"/>
              <a:t>tmp_ecommerce_orders_cleaned</a:t>
            </a:r>
            <a:r>
              <a:rPr lang="en-IN" sz="2400" dirty="0"/>
              <a:t>")</a:t>
            </a:r>
          </a:p>
          <a:p>
            <a:pPr marL="50800" indent="0">
              <a:buNone/>
            </a:pPr>
            <a:r>
              <a:rPr lang="en-IN" sz="2400" dirty="0" err="1"/>
              <a:t>spark.sql</a:t>
            </a:r>
            <a:r>
              <a:rPr lang="en-IN" sz="2400" dirty="0"/>
              <a:t>("""</a:t>
            </a:r>
          </a:p>
          <a:p>
            <a:pPr marL="50800" indent="0">
              <a:buNone/>
            </a:pPr>
            <a:r>
              <a:rPr lang="en-IN" sz="2400" dirty="0"/>
              <a:t>CREATE OR REPLACE TABLE </a:t>
            </a:r>
            <a:r>
              <a:rPr lang="en-IN" sz="2400" dirty="0" err="1"/>
              <a:t>silver_ecommerce_orders</a:t>
            </a:r>
            <a:r>
              <a:rPr lang="en-IN" sz="2400" dirty="0"/>
              <a:t> AS</a:t>
            </a:r>
          </a:p>
          <a:p>
            <a:pPr marL="50800" indent="0">
              <a:buNone/>
            </a:pPr>
            <a:r>
              <a:rPr lang="en-IN" sz="2400" dirty="0"/>
              <a:t>SELECT * FROM </a:t>
            </a:r>
            <a:r>
              <a:rPr lang="en-IN" sz="2400" dirty="0" err="1"/>
              <a:t>tmp_ecommerce_orders_cleaned</a:t>
            </a:r>
            <a:endParaRPr lang="en-IN" sz="2400" dirty="0"/>
          </a:p>
          <a:p>
            <a:pPr marL="50800" indent="0">
              <a:buNone/>
            </a:pPr>
            <a:r>
              <a:rPr lang="en-IN" sz="2400" dirty="0"/>
              <a:t>""")</a:t>
            </a:r>
          </a:p>
          <a:p>
            <a:pPr marL="50800" indent="0">
              <a:buNone/>
            </a:pP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564E-96C6-5991-3601-465E899165B7}"/>
              </a:ext>
            </a:extLst>
          </p:cNvPr>
          <p:cNvSpPr txBox="1"/>
          <p:nvPr/>
        </p:nvSpPr>
        <p:spPr>
          <a:xfrm>
            <a:off x="0" y="0"/>
            <a:ext cx="610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Task1_Ingestion_Cleaning</a:t>
            </a:r>
          </a:p>
        </p:txBody>
      </p:sp>
    </p:spTree>
    <p:extLst>
      <p:ext uri="{BB962C8B-B14F-4D97-AF65-F5344CB8AC3E}">
        <p14:creationId xmlns:p14="http://schemas.microsoft.com/office/powerpoint/2010/main" val="37290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2609F-F888-2F19-73D4-01227A676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C03A8-B8F0-B475-E078-4BFA50F6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349321"/>
            <a:ext cx="11887200" cy="5722706"/>
          </a:xfrm>
        </p:spPr>
        <p:txBody>
          <a:bodyPr/>
          <a:lstStyle/>
          <a:p>
            <a:pPr marL="50800" indent="0">
              <a:buNone/>
            </a:pPr>
            <a:r>
              <a:rPr lang="en-IN" sz="1800" dirty="0"/>
              <a:t>from </a:t>
            </a:r>
            <a:r>
              <a:rPr lang="en-IN" sz="1800" dirty="0" err="1"/>
              <a:t>pyspark.sql.functions</a:t>
            </a:r>
            <a:r>
              <a:rPr lang="en-IN" sz="1800" dirty="0"/>
              <a:t> import sum as </a:t>
            </a:r>
            <a:r>
              <a:rPr lang="en-IN" sz="1800" dirty="0" err="1"/>
              <a:t>spark_sum</a:t>
            </a:r>
            <a:endParaRPr lang="en-IN" sz="1800" dirty="0"/>
          </a:p>
          <a:p>
            <a:pPr marL="50800" indent="0">
              <a:buNone/>
            </a:pPr>
            <a:r>
              <a:rPr lang="en-IN" sz="1800" dirty="0" err="1"/>
              <a:t>df_cleaned</a:t>
            </a:r>
            <a:r>
              <a:rPr lang="en-IN" sz="1800" dirty="0"/>
              <a:t> = </a:t>
            </a:r>
            <a:r>
              <a:rPr lang="en-IN" sz="1800" dirty="0" err="1"/>
              <a:t>spark.table</a:t>
            </a:r>
            <a:r>
              <a:rPr lang="en-IN" sz="1800" dirty="0"/>
              <a:t>("</a:t>
            </a:r>
            <a:r>
              <a:rPr lang="en-IN" sz="1800" dirty="0" err="1"/>
              <a:t>silver_ecommerce_orders</a:t>
            </a:r>
            <a:r>
              <a:rPr lang="en-IN" sz="1800" dirty="0"/>
              <a:t>")</a:t>
            </a:r>
          </a:p>
          <a:p>
            <a:pPr marL="50800" indent="0">
              <a:buNone/>
            </a:pPr>
            <a:r>
              <a:rPr lang="en-IN" sz="1800" dirty="0"/>
              <a:t># Revenue by product category (Gold layer)</a:t>
            </a:r>
          </a:p>
          <a:p>
            <a:pPr marL="50800" indent="0">
              <a:buNone/>
            </a:pPr>
            <a:r>
              <a:rPr lang="en-IN" sz="1800" dirty="0" err="1"/>
              <a:t>df_category_sales</a:t>
            </a:r>
            <a:r>
              <a:rPr lang="en-IN" sz="1800" dirty="0"/>
              <a:t> = (</a:t>
            </a:r>
          </a:p>
          <a:p>
            <a:pPr marL="50800" indent="0">
              <a:buNone/>
            </a:pPr>
            <a:r>
              <a:rPr lang="en-IN" sz="1800" dirty="0"/>
              <a:t>    </a:t>
            </a:r>
            <a:r>
              <a:rPr lang="en-IN" sz="1800" dirty="0" err="1"/>
              <a:t>df_cleaned.groupBy</a:t>
            </a:r>
            <a:r>
              <a:rPr lang="en-IN" sz="1800" dirty="0"/>
              <a:t>("</a:t>
            </a:r>
            <a:r>
              <a:rPr lang="en-IN" sz="1800" dirty="0" err="1"/>
              <a:t>product_category</a:t>
            </a:r>
            <a:r>
              <a:rPr lang="en-IN" sz="1800" dirty="0"/>
              <a:t>")</a:t>
            </a:r>
          </a:p>
          <a:p>
            <a:pPr marL="50800" indent="0">
              <a:buNone/>
            </a:pPr>
            <a:r>
              <a:rPr lang="en-IN" sz="1800" dirty="0"/>
              <a:t>              .</a:t>
            </a:r>
            <a:r>
              <a:rPr lang="en-IN" sz="1800" dirty="0" err="1"/>
              <a:t>agg</a:t>
            </a:r>
            <a:r>
              <a:rPr lang="en-IN" sz="1800" dirty="0"/>
              <a:t>(</a:t>
            </a:r>
            <a:r>
              <a:rPr lang="en-IN" sz="1800" dirty="0" err="1"/>
              <a:t>spark_sum</a:t>
            </a:r>
            <a:r>
              <a:rPr lang="en-IN" sz="1800" dirty="0"/>
              <a:t>("</a:t>
            </a:r>
            <a:r>
              <a:rPr lang="en-IN" sz="1800" dirty="0" err="1"/>
              <a:t>total_value</a:t>
            </a:r>
            <a:r>
              <a:rPr lang="en-IN" sz="1800" dirty="0"/>
              <a:t>").alias("</a:t>
            </a:r>
            <a:r>
              <a:rPr lang="en-IN" sz="1800" dirty="0" err="1"/>
              <a:t>total_revenue</a:t>
            </a:r>
            <a:r>
              <a:rPr lang="en-IN" sz="1800" dirty="0"/>
              <a:t>"))</a:t>
            </a:r>
          </a:p>
          <a:p>
            <a:pPr marL="50800" indent="0">
              <a:buNone/>
            </a:pPr>
            <a:r>
              <a:rPr lang="en-IN" sz="1800" dirty="0"/>
              <a:t>)</a:t>
            </a:r>
          </a:p>
          <a:p>
            <a:pPr marL="50800" indent="0">
              <a:buNone/>
            </a:pPr>
            <a:r>
              <a:rPr lang="en-IN" sz="1800" dirty="0" err="1"/>
              <a:t>df_category_sales.createOrReplaceTempView</a:t>
            </a:r>
            <a:r>
              <a:rPr lang="en-IN" sz="1800" dirty="0"/>
              <a:t>("</a:t>
            </a:r>
            <a:r>
              <a:rPr lang="en-IN" sz="1800" dirty="0" err="1"/>
              <a:t>tmp_ecommerce_category_sales</a:t>
            </a:r>
            <a:r>
              <a:rPr lang="en-IN" sz="1800" dirty="0"/>
              <a:t>")</a:t>
            </a:r>
          </a:p>
          <a:p>
            <a:pPr marL="50800" indent="0">
              <a:buNone/>
            </a:pPr>
            <a:r>
              <a:rPr lang="en-IN" sz="1800" dirty="0" err="1"/>
              <a:t>spark.sql</a:t>
            </a:r>
            <a:r>
              <a:rPr lang="en-IN" sz="1800" dirty="0"/>
              <a:t>("""</a:t>
            </a:r>
          </a:p>
          <a:p>
            <a:pPr marL="50800" indent="0">
              <a:buNone/>
            </a:pPr>
            <a:r>
              <a:rPr lang="en-IN" sz="1800" dirty="0"/>
              <a:t>CREATE OR REPLACE TABLE </a:t>
            </a:r>
            <a:r>
              <a:rPr lang="en-IN" sz="1800" dirty="0" err="1"/>
              <a:t>gold_ecommerce_category_sales</a:t>
            </a:r>
            <a:r>
              <a:rPr lang="en-IN" sz="1800" dirty="0"/>
              <a:t> AS</a:t>
            </a:r>
          </a:p>
          <a:p>
            <a:pPr marL="50800" indent="0">
              <a:buNone/>
            </a:pPr>
            <a:r>
              <a:rPr lang="en-IN" sz="1800" dirty="0"/>
              <a:t>SELECT * FROM </a:t>
            </a:r>
            <a:r>
              <a:rPr lang="en-IN" sz="1800" dirty="0" err="1"/>
              <a:t>tmp_ecommerce_category_sales</a:t>
            </a:r>
            <a:endParaRPr lang="en-IN" sz="1800" dirty="0"/>
          </a:p>
          <a:p>
            <a:pPr marL="50800" indent="0">
              <a:buNone/>
            </a:pPr>
            <a:r>
              <a:rPr lang="en-IN" sz="1800" dirty="0"/>
              <a:t>""")</a:t>
            </a:r>
          </a:p>
          <a:p>
            <a:pPr marL="50800" indent="0">
              <a:buNone/>
            </a:pPr>
            <a:r>
              <a:rPr lang="en-IN" sz="1800" dirty="0" err="1"/>
              <a:t>df_daily_sales</a:t>
            </a:r>
            <a:r>
              <a:rPr lang="en-IN" sz="1800" dirty="0"/>
              <a:t> = (</a:t>
            </a:r>
          </a:p>
          <a:p>
            <a:pPr marL="50800" indent="0">
              <a:buNone/>
            </a:pPr>
            <a:r>
              <a:rPr lang="en-IN" sz="1800" dirty="0"/>
              <a:t>    </a:t>
            </a:r>
            <a:r>
              <a:rPr lang="en-IN" sz="1800" dirty="0" err="1"/>
              <a:t>df_cleaned.groupBy</a:t>
            </a:r>
            <a:r>
              <a:rPr lang="en-IN" sz="1800" dirty="0"/>
              <a:t>("</a:t>
            </a:r>
            <a:r>
              <a:rPr lang="en-IN" sz="1800" dirty="0" err="1"/>
              <a:t>order_date</a:t>
            </a:r>
            <a:r>
              <a:rPr lang="en-IN" sz="1800" dirty="0"/>
              <a:t>")</a:t>
            </a:r>
          </a:p>
          <a:p>
            <a:pPr marL="50800" indent="0">
              <a:buNone/>
            </a:pPr>
            <a:r>
              <a:rPr lang="en-IN" sz="1800" dirty="0"/>
              <a:t>              .</a:t>
            </a:r>
            <a:r>
              <a:rPr lang="en-IN" sz="1800" dirty="0" err="1"/>
              <a:t>agg</a:t>
            </a:r>
            <a:r>
              <a:rPr lang="en-IN" sz="1800" dirty="0"/>
              <a:t>(</a:t>
            </a:r>
            <a:r>
              <a:rPr lang="en-IN" sz="1800" dirty="0" err="1"/>
              <a:t>spark_sum</a:t>
            </a:r>
            <a:r>
              <a:rPr lang="en-IN" sz="1800" dirty="0"/>
              <a:t>("</a:t>
            </a:r>
            <a:r>
              <a:rPr lang="en-IN" sz="1800" dirty="0" err="1"/>
              <a:t>total_value</a:t>
            </a:r>
            <a:r>
              <a:rPr lang="en-IN" sz="1800" dirty="0"/>
              <a:t>").alias("</a:t>
            </a:r>
            <a:r>
              <a:rPr lang="en-IN" sz="1800" dirty="0" err="1"/>
              <a:t>daily_revenue</a:t>
            </a:r>
            <a:r>
              <a:rPr lang="en-IN" sz="1800" dirty="0"/>
              <a:t>"))    )</a:t>
            </a:r>
            <a:br>
              <a:rPr lang="en-IN" sz="1800" dirty="0"/>
            </a:br>
            <a:endParaRPr lang="en-IN" sz="1800" dirty="0"/>
          </a:p>
          <a:p>
            <a:pPr marL="5080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11900-7337-D468-8BC0-8B5F579A4731}"/>
              </a:ext>
            </a:extLst>
          </p:cNvPr>
          <p:cNvSpPr txBox="1"/>
          <p:nvPr/>
        </p:nvSpPr>
        <p:spPr>
          <a:xfrm>
            <a:off x="152400" y="0"/>
            <a:ext cx="610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Task2_Aggregation_Reporting</a:t>
            </a:r>
          </a:p>
        </p:txBody>
      </p:sp>
    </p:spTree>
    <p:extLst>
      <p:ext uri="{BB962C8B-B14F-4D97-AF65-F5344CB8AC3E}">
        <p14:creationId xmlns:p14="http://schemas.microsoft.com/office/powerpoint/2010/main" val="4405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B1AAB-F136-3ADB-EB80-C0B7C5DA9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C00FC-32B5-B796-3180-447BDF030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1825625"/>
            <a:ext cx="11887200" cy="2808020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df_daily_sales.createOrReplaceTempView("</a:t>
            </a:r>
            <a:r>
              <a:rPr lang="en-US" dirty="0" err="1"/>
              <a:t>tmp_ecommerce_daily_sales</a:t>
            </a:r>
            <a:r>
              <a:rPr lang="en-US" dirty="0"/>
              <a:t>")</a:t>
            </a:r>
          </a:p>
          <a:p>
            <a:pPr marL="50800" indent="0">
              <a:buNone/>
            </a:pPr>
            <a:r>
              <a:rPr lang="en-US" dirty="0" err="1"/>
              <a:t>spark.sql</a:t>
            </a:r>
            <a:r>
              <a:rPr lang="en-US" dirty="0"/>
              <a:t>("""</a:t>
            </a:r>
          </a:p>
          <a:p>
            <a:pPr marL="50800" indent="0">
              <a:buNone/>
            </a:pPr>
            <a:r>
              <a:rPr lang="en-US" dirty="0"/>
              <a:t>CREATE OR REPLACE TABLE </a:t>
            </a:r>
            <a:r>
              <a:rPr lang="en-US" dirty="0" err="1"/>
              <a:t>gold_ecommerce_daily_sales</a:t>
            </a:r>
            <a:r>
              <a:rPr lang="en-US" dirty="0"/>
              <a:t> AS</a:t>
            </a:r>
          </a:p>
          <a:p>
            <a:pPr marL="50800" indent="0">
              <a:buNone/>
            </a:pPr>
            <a:r>
              <a:rPr lang="en-US" dirty="0"/>
              <a:t>SELECT * FROM </a:t>
            </a:r>
            <a:r>
              <a:rPr lang="en-US" dirty="0" err="1"/>
              <a:t>tmp_ecommerce_daily_sales</a:t>
            </a:r>
            <a:endParaRPr lang="en-US" dirty="0"/>
          </a:p>
          <a:p>
            <a:pPr marL="50800" indent="0">
              <a:buNone/>
            </a:pPr>
            <a:r>
              <a:rPr lang="en-US" dirty="0"/>
              <a:t>""")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125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F3B18-D856-5E4B-9C50-9974887B18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D4F21-77E9-1573-B92A-8424EFB5D556}"/>
              </a:ext>
            </a:extLst>
          </p:cNvPr>
          <p:cNvSpPr txBox="1"/>
          <p:nvPr/>
        </p:nvSpPr>
        <p:spPr>
          <a:xfrm>
            <a:off x="152400" y="0"/>
            <a:ext cx="610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Dashboard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2A30B1-93D5-6A19-AE1E-5CDDD066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5" y="1825625"/>
            <a:ext cx="11698015" cy="1603375"/>
          </a:xfrm>
        </p:spPr>
        <p:txBody>
          <a:bodyPr/>
          <a:lstStyle/>
          <a:p>
            <a:pPr marL="50800" indent="0" algn="just">
              <a:buNone/>
            </a:pPr>
            <a:r>
              <a:rPr lang="en-IN" dirty="0">
                <a:hlinkClick r:id="rId2"/>
              </a:rPr>
              <a:t>https://drive.google.com/file/d/1RFgS7USWd-zCTmfJgoJUlyhUYUHKu_Bg/view?usp=drive_link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238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70DB2-C0EA-0D07-EE73-D0E592E97B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0E25D-A926-95C7-CEEC-85A05BF29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1232899"/>
            <a:ext cx="11887200" cy="4944064"/>
          </a:xfrm>
        </p:spPr>
        <p:txBody>
          <a:bodyPr/>
          <a:lstStyle/>
          <a:p>
            <a:pPr marL="50800" indent="0" algn="just">
              <a:buNone/>
            </a:pPr>
            <a:r>
              <a:rPr lang="en-US" b="1" dirty="0"/>
              <a:t>Problem Statement: </a:t>
            </a:r>
            <a:r>
              <a:rPr lang="en-US" dirty="0"/>
              <a:t>The healthcare industry generates vast amounts of transactional and operational data, ranging from patient consultations to lab tests, pharmacy sales, and diagnostic services. Analyzing this data in near real-time is crucial for improving patient care, optimizing resource allocation, and monitoring revenue trends across service categories and </a:t>
            </a:r>
            <a:r>
              <a:rPr lang="en-US" dirty="0" err="1"/>
              <a:t>locations.In</a:t>
            </a:r>
            <a:r>
              <a:rPr lang="en-US" dirty="0"/>
              <a:t> this project, the goal is to design and implement a data pipeline on Databricks using the healthcare_orders.csv dataset (1000 rows). The pipeline will demonstrate the medallion architecture (Bronze → Silver → Gold), with the following stages: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95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8AF07E-4046-FFAA-1446-803DC2128C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09FB-E51D-D458-4CC7-E81666D2C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945222"/>
            <a:ext cx="11887200" cy="5231741"/>
          </a:xfrm>
        </p:spPr>
        <p:txBody>
          <a:bodyPr/>
          <a:lstStyle/>
          <a:p>
            <a:pPr marL="565150" indent="-514350">
              <a:buAutoNum type="arabicPeriod"/>
            </a:pPr>
            <a:r>
              <a:rPr lang="en-IN" b="1" dirty="0"/>
              <a:t>Ingestion &amp; Cleaning (Bronze → Silver)</a:t>
            </a:r>
          </a:p>
          <a:p>
            <a:pPr marL="50800" indent="0" algn="just">
              <a:buNone/>
            </a:pPr>
            <a:r>
              <a:rPr lang="en-IN" b="1" dirty="0"/>
              <a:t>Problem: </a:t>
            </a:r>
            <a:r>
              <a:rPr lang="en-IN" dirty="0"/>
              <a:t>The raw healthcare orders data uploaded by hospitals and clinics may contain inconsistent date formats, unstructured columns, and missing values. Without cleaning, analytics will be inaccurate.</a:t>
            </a:r>
          </a:p>
          <a:p>
            <a:pPr marL="50800" indent="0" algn="just">
              <a:buNone/>
            </a:pPr>
            <a:r>
              <a:rPr lang="en-IN" b="1" dirty="0" err="1"/>
              <a:t>Objective:</a:t>
            </a:r>
            <a:r>
              <a:rPr lang="en-IN" dirty="0" err="1"/>
              <a:t>Ingest</a:t>
            </a:r>
            <a:r>
              <a:rPr lang="en-IN" dirty="0"/>
              <a:t> healthcare_orders.csv into Databricks (Bronze table).Convert dates into standard format (</a:t>
            </a:r>
            <a:r>
              <a:rPr lang="en-IN" dirty="0" err="1"/>
              <a:t>yyyy</a:t>
            </a:r>
            <a:r>
              <a:rPr lang="en-IN" dirty="0"/>
              <a:t>-MM-dd).Calculate the total bill value as quantity × </a:t>
            </a:r>
            <a:r>
              <a:rPr lang="en-IN" dirty="0" err="1"/>
              <a:t>price.Save</a:t>
            </a:r>
            <a:r>
              <a:rPr lang="en-IN" dirty="0"/>
              <a:t> the cleaned dataset as a Silver table (</a:t>
            </a:r>
            <a:r>
              <a:rPr lang="en-IN" dirty="0" err="1"/>
              <a:t>silver_healthcare_orders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7208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05BEB2-3C9D-F37C-8597-3FA27E6BE8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B2650-CC6D-53BD-8A08-1CF04BD06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1825625"/>
            <a:ext cx="11887200" cy="3640227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/>
              <a:t>2. Aggregation &amp; Enrichment (Silver → Gold)</a:t>
            </a:r>
          </a:p>
          <a:p>
            <a:pPr marL="50800" indent="0">
              <a:buNone/>
            </a:pPr>
            <a:r>
              <a:rPr lang="en-US" b="1" dirty="0"/>
              <a:t>Problem:</a:t>
            </a:r>
            <a:r>
              <a:rPr lang="en-US" dirty="0"/>
              <a:t> Healthcare administrators need aggregated insights (e.g., revenue by service type, revenue trends over time, city-level performance) rather than raw transactions.</a:t>
            </a:r>
          </a:p>
          <a:p>
            <a:pPr marL="50800" indent="0">
              <a:buNone/>
            </a:pPr>
            <a:r>
              <a:rPr lang="en-US" b="1" dirty="0"/>
              <a:t>Objective:</a:t>
            </a:r>
            <a:endParaRPr lang="en-US" dirty="0"/>
          </a:p>
          <a:p>
            <a:pPr lvl="1"/>
            <a:r>
              <a:rPr lang="en-US" dirty="0"/>
              <a:t>Compute </a:t>
            </a:r>
            <a:r>
              <a:rPr lang="en-US" b="1" dirty="0"/>
              <a:t>total revenue per </a:t>
            </a:r>
            <a:r>
              <a:rPr lang="en-US" b="1" dirty="0" err="1"/>
              <a:t>service_category</a:t>
            </a:r>
            <a:r>
              <a:rPr lang="en-US" dirty="0"/>
              <a:t> (</a:t>
            </a:r>
            <a:r>
              <a:rPr lang="en-US" dirty="0" err="1"/>
              <a:t>gold_healthcare_service_sales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Generate </a:t>
            </a:r>
            <a:r>
              <a:rPr lang="en-US" b="1" dirty="0"/>
              <a:t>daily revenue trends</a:t>
            </a:r>
            <a:r>
              <a:rPr lang="en-US" dirty="0"/>
              <a:t> (</a:t>
            </a:r>
            <a:r>
              <a:rPr lang="en-US" dirty="0" err="1"/>
              <a:t>gold_healthcare_daily_sales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Store results in Gold tables for downstream consumption.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29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842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 Shobha</dc:creator>
  <cp:lastModifiedBy>user u</cp:lastModifiedBy>
  <cp:revision>32</cp:revision>
  <dcterms:created xsi:type="dcterms:W3CDTF">2025-07-21T04:01:29Z</dcterms:created>
  <dcterms:modified xsi:type="dcterms:W3CDTF">2025-09-09T18:11:23Z</dcterms:modified>
</cp:coreProperties>
</file>