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9DBD-C0CA-E754-0FC5-32BC58784A8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9647E57-1826-EA8A-6E0F-1AB68CBE4E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E694A41-9572-D6B0-FE80-B487D290AFD1}"/>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5" name="Footer Placeholder 4">
            <a:extLst>
              <a:ext uri="{FF2B5EF4-FFF2-40B4-BE49-F238E27FC236}">
                <a16:creationId xmlns:a16="http://schemas.microsoft.com/office/drawing/2014/main" id="{89213186-AF84-6E24-40C3-FE4386F62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763F8-D3CF-AA26-D85C-BD60C2CCDED3}"/>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294798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2318-2CA8-8E3A-DCFC-F15C59DAD5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064B70-B627-C6D0-282B-648E00EA5D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BDD617-B436-38F7-F65F-47DFBE415506}"/>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5" name="Footer Placeholder 4">
            <a:extLst>
              <a:ext uri="{FF2B5EF4-FFF2-40B4-BE49-F238E27FC236}">
                <a16:creationId xmlns:a16="http://schemas.microsoft.com/office/drawing/2014/main" id="{1DAFD2C3-36E2-0675-C612-C77773C02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A0AB7-0074-504C-2A2D-D0C5364805DB}"/>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275465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94B90-ED43-0938-DD4D-A67D139F75A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B81F931-0F6F-6167-2C86-635EA0E1BE6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9612C8-3D99-C47F-4FB7-4366CF05674D}"/>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5" name="Footer Placeholder 4">
            <a:extLst>
              <a:ext uri="{FF2B5EF4-FFF2-40B4-BE49-F238E27FC236}">
                <a16:creationId xmlns:a16="http://schemas.microsoft.com/office/drawing/2014/main" id="{F10F5880-3753-1A37-7CD6-A137660FD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6BC18-C96F-1D2A-D4E9-4EF5D5EBFE51}"/>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148811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37E7-1DA9-73C7-9651-67BB5C468C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5931AA-127B-882E-A6C9-35C73AA6C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237924-4F33-2727-8C27-C09BC0CCD7E6}"/>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5" name="Footer Placeholder 4">
            <a:extLst>
              <a:ext uri="{FF2B5EF4-FFF2-40B4-BE49-F238E27FC236}">
                <a16:creationId xmlns:a16="http://schemas.microsoft.com/office/drawing/2014/main" id="{B7FF4880-023C-F135-D136-0B60CC2CB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1D5F7-1A38-5D5B-D401-DE3EAC071BEA}"/>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3395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3FA9-0DFA-7B59-F84D-64145E450CD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704B93-A7EA-F4AF-9D2C-B160DEE9D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D270FB3-B30A-1700-0D9A-C54A1F2CF59C}"/>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5" name="Footer Placeholder 4">
            <a:extLst>
              <a:ext uri="{FF2B5EF4-FFF2-40B4-BE49-F238E27FC236}">
                <a16:creationId xmlns:a16="http://schemas.microsoft.com/office/drawing/2014/main" id="{3181F21B-B235-0CAB-00A4-D32B917B5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9050C-BB35-270A-35AF-12FEC9C73459}"/>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238661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9E1B-A7F8-204A-6129-72DFBE2D0E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9C9161-C2E6-B4CA-9BFD-F9CD696E231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8E57005-990B-05A2-1FD9-EFA46F26906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DC8A8A9-BB0B-BDCA-8B7E-38FDA474DC27}"/>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6" name="Footer Placeholder 5">
            <a:extLst>
              <a:ext uri="{FF2B5EF4-FFF2-40B4-BE49-F238E27FC236}">
                <a16:creationId xmlns:a16="http://schemas.microsoft.com/office/drawing/2014/main" id="{BA39112B-9FF0-C06F-4DAF-DA8A288EF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737ADA-B3EA-DE8F-A1CB-E9B02C1FDA22}"/>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334115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6F5F-9B4F-6248-A703-DA9903EA332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A8FDF2-AB9C-E4F7-8B42-D8B69BA5F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D79EC4-1C90-4405-F076-BE9E15EA1D2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661953-BD55-1EAE-315D-AEC28A4DA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843652E-4BA8-D7C7-DE05-ED72C91AB7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887B899-AFF9-D4D1-9396-6013198EDEFC}"/>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8" name="Footer Placeholder 7">
            <a:extLst>
              <a:ext uri="{FF2B5EF4-FFF2-40B4-BE49-F238E27FC236}">
                <a16:creationId xmlns:a16="http://schemas.microsoft.com/office/drawing/2014/main" id="{A2EB1999-ADBF-FB14-0B0A-CCA6EB3721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F56408-9BD0-55D5-8616-EDCD4D49ABD2}"/>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54428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4404-B3BB-2463-F499-E2FC4D1877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806B74A-7A1D-542C-C8AF-C22213635956}"/>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4" name="Footer Placeholder 3">
            <a:extLst>
              <a:ext uri="{FF2B5EF4-FFF2-40B4-BE49-F238E27FC236}">
                <a16:creationId xmlns:a16="http://schemas.microsoft.com/office/drawing/2014/main" id="{FDB6C5A3-2063-2748-A223-CFC77BF7D6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A27010-32CE-BBF8-4D2A-24E20EBF61FD}"/>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21543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49AE4-7558-D6A4-B2E8-62E761EF88B3}"/>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3" name="Footer Placeholder 2">
            <a:extLst>
              <a:ext uri="{FF2B5EF4-FFF2-40B4-BE49-F238E27FC236}">
                <a16:creationId xmlns:a16="http://schemas.microsoft.com/office/drawing/2014/main" id="{B5036FEB-3C09-9D2D-1607-2A6F39C9C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D42A2-D847-58E0-B063-C050A717A292}"/>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338703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BB0F-541F-368F-AA87-8ACA8BF2FA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752AB9A-60EF-608A-5663-1D5CF9455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0AEB2E8-2B94-DF89-A3D5-8D992298C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A781AF-D76A-9F34-12C4-822912C7BADF}"/>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6" name="Footer Placeholder 5">
            <a:extLst>
              <a:ext uri="{FF2B5EF4-FFF2-40B4-BE49-F238E27FC236}">
                <a16:creationId xmlns:a16="http://schemas.microsoft.com/office/drawing/2014/main" id="{2984C23C-7E55-D72B-5D0A-5D6358241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9918C-E14E-B9F4-2C2A-EB3349C272EE}"/>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29781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7659-7E2E-7FAF-1757-94E1C89553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78D2141-297F-8922-BD8B-A1CB221AD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49AF09-82DA-C324-5F7A-42E6B4ED7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28B92E-169E-3453-8DE5-2D16D69AA460}"/>
              </a:ext>
            </a:extLst>
          </p:cNvPr>
          <p:cNvSpPr>
            <a:spLocks noGrp="1"/>
          </p:cNvSpPr>
          <p:nvPr>
            <p:ph type="dt" sz="half" idx="10"/>
          </p:nvPr>
        </p:nvSpPr>
        <p:spPr/>
        <p:txBody>
          <a:bodyPr/>
          <a:lstStyle/>
          <a:p>
            <a:fld id="{A3E0BFCB-534B-4C46-8D99-84A5CC21F59A}" type="datetimeFigureOut">
              <a:rPr lang="en-US" smtClean="0"/>
              <a:t>12/8/22</a:t>
            </a:fld>
            <a:endParaRPr lang="en-US"/>
          </a:p>
        </p:txBody>
      </p:sp>
      <p:sp>
        <p:nvSpPr>
          <p:cNvPr id="6" name="Footer Placeholder 5">
            <a:extLst>
              <a:ext uri="{FF2B5EF4-FFF2-40B4-BE49-F238E27FC236}">
                <a16:creationId xmlns:a16="http://schemas.microsoft.com/office/drawing/2014/main" id="{6594925D-D4B1-587F-A00F-686D952D2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6E9EC-800B-358E-DFA6-580052859919}"/>
              </a:ext>
            </a:extLst>
          </p:cNvPr>
          <p:cNvSpPr>
            <a:spLocks noGrp="1"/>
          </p:cNvSpPr>
          <p:nvPr>
            <p:ph type="sldNum" sz="quarter" idx="12"/>
          </p:nvPr>
        </p:nvSpPr>
        <p:spPr/>
        <p:txBody>
          <a:bodyPr/>
          <a:lstStyle/>
          <a:p>
            <a:fld id="{A09DB8F4-AF24-F44C-89FB-0C9107C89C58}" type="slidenum">
              <a:rPr lang="en-US" smtClean="0"/>
              <a:t>‹#›</a:t>
            </a:fld>
            <a:endParaRPr lang="en-US"/>
          </a:p>
        </p:txBody>
      </p:sp>
    </p:spTree>
    <p:extLst>
      <p:ext uri="{BB962C8B-B14F-4D97-AF65-F5344CB8AC3E}">
        <p14:creationId xmlns:p14="http://schemas.microsoft.com/office/powerpoint/2010/main" val="5616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CF382-02D7-5F97-2BE9-1FD4C8F8F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FFC19F-3540-0F76-0567-DCE857A89C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652FE1-3450-A432-5852-F80F3D03D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0BFCB-534B-4C46-8D99-84A5CC21F59A}" type="datetimeFigureOut">
              <a:rPr lang="en-US" smtClean="0"/>
              <a:t>12/8/22</a:t>
            </a:fld>
            <a:endParaRPr lang="en-US"/>
          </a:p>
        </p:txBody>
      </p:sp>
      <p:sp>
        <p:nvSpPr>
          <p:cNvPr id="5" name="Footer Placeholder 4">
            <a:extLst>
              <a:ext uri="{FF2B5EF4-FFF2-40B4-BE49-F238E27FC236}">
                <a16:creationId xmlns:a16="http://schemas.microsoft.com/office/drawing/2014/main" id="{1326ECEF-DA0A-269F-0DFB-CD92AB72E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F2B73-091A-6223-ED39-A43E79E30B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DB8F4-AF24-F44C-89FB-0C9107C89C58}" type="slidenum">
              <a:rPr lang="en-US" smtClean="0"/>
              <a:t>‹#›</a:t>
            </a:fld>
            <a:endParaRPr lang="en-US"/>
          </a:p>
        </p:txBody>
      </p:sp>
    </p:spTree>
    <p:extLst>
      <p:ext uri="{BB962C8B-B14F-4D97-AF65-F5344CB8AC3E}">
        <p14:creationId xmlns:p14="http://schemas.microsoft.com/office/powerpoint/2010/main" val="36245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629B-E00F-DFC8-8EFA-2C29FCD0CE07}"/>
              </a:ext>
            </a:extLst>
          </p:cNvPr>
          <p:cNvSpPr>
            <a:spLocks noGrp="1"/>
          </p:cNvSpPr>
          <p:nvPr>
            <p:ph type="ctrTitle"/>
          </p:nvPr>
        </p:nvSpPr>
        <p:spPr>
          <a:xfrm>
            <a:off x="7302987" y="1322644"/>
            <a:ext cx="4410554" cy="1568926"/>
          </a:xfrm>
        </p:spPr>
        <p:txBody>
          <a:bodyPr anchor="b">
            <a:normAutofit/>
          </a:bodyPr>
          <a:lstStyle/>
          <a:p>
            <a:pPr algn="l"/>
            <a:r>
              <a:rPr lang="en-US" sz="4000" b="1" dirty="0"/>
              <a:t>Black Friday Tweets Analysis</a:t>
            </a:r>
          </a:p>
        </p:txBody>
      </p:sp>
      <p:sp>
        <p:nvSpPr>
          <p:cNvPr id="3" name="Subtitle 2">
            <a:extLst>
              <a:ext uri="{FF2B5EF4-FFF2-40B4-BE49-F238E27FC236}">
                <a16:creationId xmlns:a16="http://schemas.microsoft.com/office/drawing/2014/main" id="{C0D18350-D77D-92CD-2084-53B015B3A62B}"/>
              </a:ext>
            </a:extLst>
          </p:cNvPr>
          <p:cNvSpPr>
            <a:spLocks noGrp="1"/>
          </p:cNvSpPr>
          <p:nvPr>
            <p:ph type="subTitle" idx="1"/>
          </p:nvPr>
        </p:nvSpPr>
        <p:spPr>
          <a:xfrm>
            <a:off x="7626236" y="3559767"/>
            <a:ext cx="4087305" cy="2913222"/>
          </a:xfrm>
        </p:spPr>
        <p:txBody>
          <a:bodyPr anchor="t">
            <a:normAutofit/>
          </a:bodyPr>
          <a:lstStyle/>
          <a:p>
            <a:pPr algn="l"/>
            <a:r>
              <a:rPr lang="en-US" sz="2000" dirty="0"/>
              <a:t>MIS 6382.502 Project Presentation</a:t>
            </a:r>
          </a:p>
          <a:p>
            <a:pPr algn="l"/>
            <a:r>
              <a:rPr lang="en-US" sz="2000" dirty="0"/>
              <a:t>Group-7</a:t>
            </a:r>
          </a:p>
          <a:p>
            <a:pPr algn="l"/>
            <a:endParaRPr lang="en-US" sz="2000" dirty="0"/>
          </a:p>
          <a:p>
            <a:pPr algn="r"/>
            <a:r>
              <a:rPr lang="en-US" sz="2000" dirty="0"/>
              <a:t>Rohan Srinivas</a:t>
            </a:r>
          </a:p>
          <a:p>
            <a:pPr algn="r"/>
            <a:r>
              <a:rPr lang="en-US" sz="2000" dirty="0"/>
              <a:t>Kruthagama Divakar</a:t>
            </a:r>
          </a:p>
          <a:p>
            <a:pPr algn="r"/>
            <a:r>
              <a:rPr lang="en-US" sz="2000" dirty="0" err="1"/>
              <a:t>Harshal</a:t>
            </a:r>
            <a:r>
              <a:rPr lang="en-US" sz="2000" dirty="0"/>
              <a:t> A </a:t>
            </a:r>
            <a:r>
              <a:rPr lang="en-US" sz="2000" dirty="0" err="1"/>
              <a:t>Deokar</a:t>
            </a:r>
            <a:endParaRPr lang="en-US" sz="2000" dirty="0"/>
          </a:p>
          <a:p>
            <a:pPr algn="r"/>
            <a:r>
              <a:rPr lang="en-US" sz="2000" dirty="0" err="1"/>
              <a:t>Prathamesh</a:t>
            </a:r>
            <a:r>
              <a:rPr lang="en-US" sz="2000" dirty="0"/>
              <a:t> R </a:t>
            </a:r>
            <a:r>
              <a:rPr lang="en-US" sz="2000" dirty="0" err="1"/>
              <a:t>Kalwar</a:t>
            </a:r>
            <a:endParaRPr lang="en-US" sz="20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ackground pattern&#10;&#10;Description automatically generated">
            <a:extLst>
              <a:ext uri="{FF2B5EF4-FFF2-40B4-BE49-F238E27FC236}">
                <a16:creationId xmlns:a16="http://schemas.microsoft.com/office/drawing/2014/main" id="{21096F67-A2E2-A72D-F57D-3C3D83E3964A}"/>
              </a:ext>
            </a:extLst>
          </p:cNvPr>
          <p:cNvPicPr>
            <a:picLocks noChangeAspect="1"/>
          </p:cNvPicPr>
          <p:nvPr/>
        </p:nvPicPr>
        <p:blipFill rotWithShape="1">
          <a:blip r:embed="rId2"/>
          <a:srcRect l="15567" r="22684"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290879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685B4-541B-C055-EC4B-881119DD9DD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Conclusion</a:t>
            </a:r>
          </a:p>
        </p:txBody>
      </p:sp>
      <p:sp>
        <p:nvSpPr>
          <p:cNvPr id="4" name="TextBox 3">
            <a:extLst>
              <a:ext uri="{FF2B5EF4-FFF2-40B4-BE49-F238E27FC236}">
                <a16:creationId xmlns:a16="http://schemas.microsoft.com/office/drawing/2014/main" id="{E7DC87F9-87DB-B20F-463B-54E0C6855C4C}"/>
              </a:ext>
            </a:extLst>
          </p:cNvPr>
          <p:cNvSpPr txBox="1"/>
          <p:nvPr/>
        </p:nvSpPr>
        <p:spPr>
          <a:xfrm>
            <a:off x="589547" y="2057400"/>
            <a:ext cx="1104499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Through the various visualizations for UK we are able to understand the trends in</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Increasing approval of twitter</a:t>
            </a:r>
          </a:p>
          <a:p>
            <a:pPr marL="742950" lvl="1" indent="-285750">
              <a:buFont typeface="Arial" panose="020B0604020202020204" pitchFamily="34" charset="0"/>
              <a:buChar char="•"/>
            </a:pPr>
            <a:r>
              <a:rPr lang="en-US" dirty="0"/>
              <a:t>Popularity of </a:t>
            </a:r>
            <a:r>
              <a:rPr lang="en-US" dirty="0" err="1"/>
              <a:t>BlackFriday</a:t>
            </a:r>
            <a:r>
              <a:rPr lang="en-US" dirty="0"/>
              <a:t> sale</a:t>
            </a:r>
          </a:p>
          <a:p>
            <a:pPr marL="742950" lvl="1" indent="-285750">
              <a:buFont typeface="Arial" panose="020B0604020202020204" pitchFamily="34" charset="0"/>
              <a:buChar char="•"/>
            </a:pPr>
            <a:r>
              <a:rPr lang="en-US" dirty="0"/>
              <a:t>Tweet Activity</a:t>
            </a:r>
          </a:p>
          <a:p>
            <a:pPr marL="742950" lvl="1" indent="-285750">
              <a:buFont typeface="Arial" panose="020B0604020202020204" pitchFamily="34" charset="0"/>
              <a:buChar char="•"/>
            </a:pPr>
            <a:r>
              <a:rPr lang="en-US" dirty="0"/>
              <a:t>Marketable sources to post tweets</a:t>
            </a:r>
          </a:p>
          <a:p>
            <a:pPr marL="742950" lvl="1" indent="-285750">
              <a:buFont typeface="Arial" panose="020B0604020202020204" pitchFamily="34" charset="0"/>
              <a:buChar char="•"/>
            </a:pPr>
            <a:r>
              <a:rPr lang="en-US" dirty="0"/>
              <a:t>Hashtag usage</a:t>
            </a:r>
          </a:p>
          <a:p>
            <a:pPr marL="742950" lvl="1" indent="-285750">
              <a:buFont typeface="Arial" panose="020B0604020202020204" pitchFamily="34" charset="0"/>
              <a:buChar char="•"/>
            </a:pPr>
            <a:endParaRPr lang="en-US" dirty="0"/>
          </a:p>
          <a:p>
            <a:pPr lvl="2"/>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A012AF8-43E4-2CA7-6CB9-0426B0C757FB}"/>
              </a:ext>
            </a:extLst>
          </p:cNvPr>
          <p:cNvSpPr txBox="1"/>
          <p:nvPr/>
        </p:nvSpPr>
        <p:spPr>
          <a:xfrm>
            <a:off x="673768" y="4547937"/>
            <a:ext cx="821756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These can be utilized by businesses to come up with winning marketing strategies.</a:t>
            </a:r>
          </a:p>
        </p:txBody>
      </p:sp>
    </p:spTree>
    <p:extLst>
      <p:ext uri="{BB962C8B-B14F-4D97-AF65-F5344CB8AC3E}">
        <p14:creationId xmlns:p14="http://schemas.microsoft.com/office/powerpoint/2010/main" val="33105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24C5A-CDDE-977A-D7DE-6EEB186994B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Recommendation</a:t>
            </a:r>
          </a:p>
        </p:txBody>
      </p:sp>
      <p:sp>
        <p:nvSpPr>
          <p:cNvPr id="4" name="TextBox 3">
            <a:extLst>
              <a:ext uri="{FF2B5EF4-FFF2-40B4-BE49-F238E27FC236}">
                <a16:creationId xmlns:a16="http://schemas.microsoft.com/office/drawing/2014/main" id="{4455957C-92D5-3C17-21AD-90156A2B8DFF}"/>
              </a:ext>
            </a:extLst>
          </p:cNvPr>
          <p:cNvSpPr txBox="1"/>
          <p:nvPr/>
        </p:nvSpPr>
        <p:spPr>
          <a:xfrm>
            <a:off x="459350" y="1864895"/>
            <a:ext cx="1137972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 strategy can be devised to increase the number of likes per post among users with moderate followers, this will help popularize the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Social Media marketing companies can use the 8am to 10am slot on the day of the sale for promotional activity as this is the time when most users are posting about </a:t>
            </a:r>
            <a:r>
              <a:rPr lang="en-US" dirty="0" err="1"/>
              <a:t>BlackFriday</a:t>
            </a:r>
            <a:r>
              <a:rPr lang="en-US" dirty="0"/>
              <a:t> sale.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Businesses in UK can </a:t>
            </a:r>
            <a:r>
              <a:rPr lang="en-US" dirty="0" err="1"/>
              <a:t>utilise</a:t>
            </a:r>
            <a:r>
              <a:rPr lang="en-US" dirty="0"/>
              <a:t> Hootsuite Inc to post their tweets about </a:t>
            </a:r>
            <a:r>
              <a:rPr lang="en-US" dirty="0" err="1"/>
              <a:t>BlackFriday</a:t>
            </a:r>
            <a:r>
              <a:rPr lang="en-US" dirty="0"/>
              <a:t> sale, since Hootsuite Inc has a higher range of followers.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a:r>
            <a:r>
              <a:rPr lang="en-US" dirty="0" err="1"/>
              <a:t>freeshipping</a:t>
            </a:r>
            <a:r>
              <a:rPr lang="en-US" dirty="0"/>
              <a:t> is not used in UK at all, businesses can consider this and start offering free shipping option to drive sales.</a:t>
            </a:r>
          </a:p>
        </p:txBody>
      </p:sp>
    </p:spTree>
    <p:extLst>
      <p:ext uri="{BB962C8B-B14F-4D97-AF65-F5344CB8AC3E}">
        <p14:creationId xmlns:p14="http://schemas.microsoft.com/office/powerpoint/2010/main" val="422427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65160F-8246-FD1B-881B-F569C6DADB46}"/>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b="1" kern="1200" dirty="0">
                <a:solidFill>
                  <a:srgbClr val="FFFFFF"/>
                </a:solidFill>
                <a:latin typeface="+mj-lt"/>
                <a:ea typeface="+mj-ea"/>
                <a:cs typeface="+mj-cs"/>
              </a:rPr>
              <a:t>Thank You</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35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D0448-D7AE-B4E6-1FFC-54A62BE2D47A}"/>
              </a:ext>
            </a:extLst>
          </p:cNvPr>
          <p:cNvSpPr>
            <a:spLocks noGrp="1"/>
          </p:cNvSpPr>
          <p:nvPr>
            <p:ph type="title"/>
          </p:nvPr>
        </p:nvSpPr>
        <p:spPr>
          <a:xfrm>
            <a:off x="1371599" y="294538"/>
            <a:ext cx="9895951" cy="1033669"/>
          </a:xfrm>
        </p:spPr>
        <p:txBody>
          <a:bodyPr>
            <a:normAutofit/>
          </a:bodyPr>
          <a:lstStyle/>
          <a:p>
            <a:r>
              <a:rPr lang="en-US" sz="3400" b="1" dirty="0">
                <a:solidFill>
                  <a:srgbClr val="FFFFFF"/>
                </a:solidFill>
              </a:rPr>
              <a:t>Dataset Introduction</a:t>
            </a:r>
            <a:br>
              <a:rPr lang="en-US" sz="3400" dirty="0">
                <a:solidFill>
                  <a:srgbClr val="FFFFFF"/>
                </a:solidFill>
              </a:rPr>
            </a:br>
            <a:r>
              <a:rPr lang="en-US" sz="2000" dirty="0">
                <a:solidFill>
                  <a:srgbClr val="FFFFFF"/>
                </a:solidFill>
              </a:rPr>
              <a:t>Source:</a:t>
            </a:r>
          </a:p>
        </p:txBody>
      </p:sp>
      <p:sp>
        <p:nvSpPr>
          <p:cNvPr id="4" name="TextBox 3">
            <a:extLst>
              <a:ext uri="{FF2B5EF4-FFF2-40B4-BE49-F238E27FC236}">
                <a16:creationId xmlns:a16="http://schemas.microsoft.com/office/drawing/2014/main" id="{ED8124E2-03C1-D814-8551-2FA8B5740655}"/>
              </a:ext>
            </a:extLst>
          </p:cNvPr>
          <p:cNvSpPr txBox="1"/>
          <p:nvPr/>
        </p:nvSpPr>
        <p:spPr>
          <a:xfrm>
            <a:off x="192505" y="1696453"/>
            <a:ext cx="11839074"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These days, social media usage has reached its peak of excellence and is used for global marketing.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Twitter is one such social network through which people share their sentiments and opinions.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Dataset we have selected consists of tweets from twitter-users from all over the world, each of these tweets are about the most popular shopping season: </a:t>
            </a:r>
            <a:r>
              <a:rPr lang="en-US" dirty="0" err="1"/>
              <a:t>BlackFriday</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Including a hashtag gives one’s Tweet context and allows people to easily follow topics that they're interested in, and our dataset has posts which contain #</a:t>
            </a:r>
            <a:r>
              <a:rPr lang="en-IN" dirty="0" err="1"/>
              <a:t>blackfriday</a:t>
            </a:r>
            <a:r>
              <a:rPr lang="en-IN" dirty="0"/>
              <a:t>.</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be utilizing username, location, user account creation date, user followers, user following, likes, date the post was uploaded, hashtags and source to carry out our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6058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88CD3-1642-7DE1-A5DF-9235CC9189FF}"/>
              </a:ext>
            </a:extLst>
          </p:cNvPr>
          <p:cNvSpPr>
            <a:spLocks noGrp="1"/>
          </p:cNvSpPr>
          <p:nvPr>
            <p:ph type="title"/>
          </p:nvPr>
        </p:nvSpPr>
        <p:spPr>
          <a:xfrm>
            <a:off x="538160" y="276791"/>
            <a:ext cx="3201366" cy="745377"/>
          </a:xfrm>
        </p:spPr>
        <p:txBody>
          <a:bodyPr anchor="b">
            <a:normAutofit/>
          </a:bodyPr>
          <a:lstStyle/>
          <a:p>
            <a:pPr algn="r"/>
            <a:r>
              <a:rPr lang="en-US" sz="4000" b="1" dirty="0">
                <a:solidFill>
                  <a:srgbClr val="FFFFFF"/>
                </a:solidFill>
              </a:rPr>
              <a:t>Bar Graph</a:t>
            </a:r>
          </a:p>
        </p:txBody>
      </p:sp>
      <p:sp>
        <p:nvSpPr>
          <p:cNvPr id="4" name="TextBox 3">
            <a:extLst>
              <a:ext uri="{FF2B5EF4-FFF2-40B4-BE49-F238E27FC236}">
                <a16:creationId xmlns:a16="http://schemas.microsoft.com/office/drawing/2014/main" id="{0EF0885A-3510-C314-6213-04C04F51B2F4}"/>
              </a:ext>
            </a:extLst>
          </p:cNvPr>
          <p:cNvSpPr txBox="1"/>
          <p:nvPr/>
        </p:nvSpPr>
        <p:spPr>
          <a:xfrm>
            <a:off x="328613" y="1250994"/>
            <a:ext cx="34109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dataset contains tweets from users all over the world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 depiction of the number of tweets  per country is seen in the bar graph</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In this Discussion, for more detailed analysis, we are only selecting posts from UK</a:t>
            </a:r>
          </a:p>
        </p:txBody>
      </p:sp>
      <p:pic>
        <p:nvPicPr>
          <p:cNvPr id="5" name="Picture 4">
            <a:extLst>
              <a:ext uri="{FF2B5EF4-FFF2-40B4-BE49-F238E27FC236}">
                <a16:creationId xmlns:a16="http://schemas.microsoft.com/office/drawing/2014/main" id="{517EB5F2-D509-071B-D702-DB05FBFAAE4B}"/>
              </a:ext>
            </a:extLst>
          </p:cNvPr>
          <p:cNvPicPr>
            <a:picLocks noChangeAspect="1"/>
          </p:cNvPicPr>
          <p:nvPr/>
        </p:nvPicPr>
        <p:blipFill>
          <a:blip r:embed="rId2"/>
          <a:stretch>
            <a:fillRect/>
          </a:stretch>
        </p:blipFill>
        <p:spPr>
          <a:xfrm>
            <a:off x="4277686" y="1022168"/>
            <a:ext cx="7455246" cy="4674975"/>
          </a:xfrm>
          <a:prstGeom prst="rect">
            <a:avLst/>
          </a:prstGeom>
        </p:spPr>
      </p:pic>
    </p:spTree>
    <p:extLst>
      <p:ext uri="{BB962C8B-B14F-4D97-AF65-F5344CB8AC3E}">
        <p14:creationId xmlns:p14="http://schemas.microsoft.com/office/powerpoint/2010/main" val="67452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16500-624C-E44D-308E-E6EFD8E1A1DA}"/>
              </a:ext>
            </a:extLst>
          </p:cNvPr>
          <p:cNvSpPr>
            <a:spLocks noGrp="1"/>
          </p:cNvSpPr>
          <p:nvPr>
            <p:ph type="title"/>
          </p:nvPr>
        </p:nvSpPr>
        <p:spPr>
          <a:xfrm>
            <a:off x="418225" y="381664"/>
            <a:ext cx="3201366" cy="869330"/>
          </a:xfrm>
        </p:spPr>
        <p:txBody>
          <a:bodyPr anchor="b">
            <a:normAutofit/>
          </a:bodyPr>
          <a:lstStyle/>
          <a:p>
            <a:pPr algn="r"/>
            <a:r>
              <a:rPr lang="en-US" sz="4000" b="1" dirty="0">
                <a:solidFill>
                  <a:srgbClr val="FFFFFF"/>
                </a:solidFill>
              </a:rPr>
              <a:t>Line Graph</a:t>
            </a:r>
          </a:p>
        </p:txBody>
      </p:sp>
      <p:sp>
        <p:nvSpPr>
          <p:cNvPr id="4" name="TextBox 3">
            <a:extLst>
              <a:ext uri="{FF2B5EF4-FFF2-40B4-BE49-F238E27FC236}">
                <a16:creationId xmlns:a16="http://schemas.microsoft.com/office/drawing/2014/main" id="{846B88CC-42C3-F1A9-1D29-ECDDB1F91BD0}"/>
              </a:ext>
            </a:extLst>
          </p:cNvPr>
          <p:cNvSpPr txBox="1"/>
          <p:nvPr/>
        </p:nvSpPr>
        <p:spPr>
          <a:xfrm>
            <a:off x="214313" y="1271274"/>
            <a:ext cx="3405277"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Twitter started getting popular between 2008 and 2010, we can see this trend in our line graph too.</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We also observe that in UK, the number of account created has also been increasing since 2019.</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This assures us that more and more people in UK are using twitter to share their thoughts and opinions.</a:t>
            </a:r>
          </a:p>
        </p:txBody>
      </p:sp>
      <p:pic>
        <p:nvPicPr>
          <p:cNvPr id="5" name="Picture 4">
            <a:extLst>
              <a:ext uri="{FF2B5EF4-FFF2-40B4-BE49-F238E27FC236}">
                <a16:creationId xmlns:a16="http://schemas.microsoft.com/office/drawing/2014/main" id="{2F7AD3AB-1916-AE79-D949-59A899A21E82}"/>
              </a:ext>
            </a:extLst>
          </p:cNvPr>
          <p:cNvPicPr>
            <a:picLocks noChangeAspect="1"/>
          </p:cNvPicPr>
          <p:nvPr/>
        </p:nvPicPr>
        <p:blipFill>
          <a:blip r:embed="rId2"/>
          <a:stretch>
            <a:fillRect/>
          </a:stretch>
        </p:blipFill>
        <p:spPr>
          <a:xfrm>
            <a:off x="4037826" y="1339836"/>
            <a:ext cx="8099435" cy="4198604"/>
          </a:xfrm>
          <a:prstGeom prst="rect">
            <a:avLst/>
          </a:prstGeom>
        </p:spPr>
      </p:pic>
    </p:spTree>
    <p:extLst>
      <p:ext uri="{BB962C8B-B14F-4D97-AF65-F5344CB8AC3E}">
        <p14:creationId xmlns:p14="http://schemas.microsoft.com/office/powerpoint/2010/main" val="1615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CADF1-6390-13C3-05CB-203A0B68BB52}"/>
              </a:ext>
            </a:extLst>
          </p:cNvPr>
          <p:cNvSpPr>
            <a:spLocks noGrp="1"/>
          </p:cNvSpPr>
          <p:nvPr>
            <p:ph type="title"/>
          </p:nvPr>
        </p:nvSpPr>
        <p:spPr>
          <a:xfrm>
            <a:off x="523872" y="219884"/>
            <a:ext cx="3201366" cy="859192"/>
          </a:xfrm>
        </p:spPr>
        <p:txBody>
          <a:bodyPr anchor="b">
            <a:normAutofit/>
          </a:bodyPr>
          <a:lstStyle/>
          <a:p>
            <a:pPr algn="r"/>
            <a:r>
              <a:rPr lang="en-US" sz="4000" b="1" dirty="0">
                <a:solidFill>
                  <a:srgbClr val="FFFFFF"/>
                </a:solidFill>
              </a:rPr>
              <a:t>Scatter Plots</a:t>
            </a:r>
          </a:p>
        </p:txBody>
      </p:sp>
      <p:sp>
        <p:nvSpPr>
          <p:cNvPr id="4" name="TextBox 3">
            <a:extLst>
              <a:ext uri="{FF2B5EF4-FFF2-40B4-BE49-F238E27FC236}">
                <a16:creationId xmlns:a16="http://schemas.microsoft.com/office/drawing/2014/main" id="{99CB6573-758B-5ADC-EA41-5AD05F3A1F8E}"/>
              </a:ext>
            </a:extLst>
          </p:cNvPr>
          <p:cNvSpPr txBox="1"/>
          <p:nvPr/>
        </p:nvSpPr>
        <p:spPr>
          <a:xfrm>
            <a:off x="371475" y="1285874"/>
            <a:ext cx="3353763"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When we restrict our analysis to the general public </a:t>
            </a:r>
            <a:r>
              <a:rPr lang="en-US" dirty="0" err="1">
                <a:solidFill>
                  <a:schemeClr val="bg1"/>
                </a:solidFill>
              </a:rPr>
              <a:t>i.e</a:t>
            </a:r>
            <a:r>
              <a:rPr lang="en-US" dirty="0">
                <a:solidFill>
                  <a:schemeClr val="bg1"/>
                </a:solidFill>
              </a:rPr>
              <a:t> for users who have a fairly decent number of followers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is seen that the users with lower number of followers the number of likes is also relatively low</a:t>
            </a:r>
          </a:p>
        </p:txBody>
      </p:sp>
      <p:pic>
        <p:nvPicPr>
          <p:cNvPr id="5" name="Picture 4">
            <a:extLst>
              <a:ext uri="{FF2B5EF4-FFF2-40B4-BE49-F238E27FC236}">
                <a16:creationId xmlns:a16="http://schemas.microsoft.com/office/drawing/2014/main" id="{A0B32766-1375-4A9F-C57F-19546BA6CC31}"/>
              </a:ext>
            </a:extLst>
          </p:cNvPr>
          <p:cNvPicPr>
            <a:picLocks noChangeAspect="1"/>
          </p:cNvPicPr>
          <p:nvPr/>
        </p:nvPicPr>
        <p:blipFill>
          <a:blip r:embed="rId2"/>
          <a:stretch>
            <a:fillRect/>
          </a:stretch>
        </p:blipFill>
        <p:spPr>
          <a:xfrm>
            <a:off x="4249109" y="1079076"/>
            <a:ext cx="7988139" cy="4527930"/>
          </a:xfrm>
          <a:prstGeom prst="rect">
            <a:avLst/>
          </a:prstGeom>
        </p:spPr>
      </p:pic>
    </p:spTree>
    <p:extLst>
      <p:ext uri="{BB962C8B-B14F-4D97-AF65-F5344CB8AC3E}">
        <p14:creationId xmlns:p14="http://schemas.microsoft.com/office/powerpoint/2010/main" val="137145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5DBDB-ED2B-B12E-EABD-C0D67570FAAD}"/>
              </a:ext>
            </a:extLst>
          </p:cNvPr>
          <p:cNvSpPr>
            <a:spLocks noGrp="1"/>
          </p:cNvSpPr>
          <p:nvPr>
            <p:ph type="title"/>
          </p:nvPr>
        </p:nvSpPr>
        <p:spPr>
          <a:xfrm>
            <a:off x="581022" y="298223"/>
            <a:ext cx="3201366" cy="702514"/>
          </a:xfrm>
        </p:spPr>
        <p:txBody>
          <a:bodyPr anchor="b">
            <a:normAutofit/>
          </a:bodyPr>
          <a:lstStyle/>
          <a:p>
            <a:pPr algn="r"/>
            <a:r>
              <a:rPr lang="en-US" sz="4000" b="1" dirty="0">
                <a:solidFill>
                  <a:srgbClr val="FFFFFF"/>
                </a:solidFill>
              </a:rPr>
              <a:t>Histogram</a:t>
            </a:r>
          </a:p>
        </p:txBody>
      </p:sp>
      <p:sp>
        <p:nvSpPr>
          <p:cNvPr id="4" name="TextBox 3">
            <a:extLst>
              <a:ext uri="{FF2B5EF4-FFF2-40B4-BE49-F238E27FC236}">
                <a16:creationId xmlns:a16="http://schemas.microsoft.com/office/drawing/2014/main" id="{FD20E8FE-4363-DBB4-36D8-F6D9F6C39DC0}"/>
              </a:ext>
            </a:extLst>
          </p:cNvPr>
          <p:cNvSpPr txBox="1"/>
          <p:nvPr/>
        </p:nvSpPr>
        <p:spPr>
          <a:xfrm>
            <a:off x="0" y="1067167"/>
            <a:ext cx="4088876" cy="1754326"/>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Through this graph we can observe</a:t>
            </a:r>
          </a:p>
          <a:p>
            <a:r>
              <a:rPr lang="en-US" dirty="0">
                <a:solidFill>
                  <a:schemeClr val="bg1"/>
                </a:solidFill>
              </a:rPr>
              <a:t>      at what time these tweets were posts.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is evident that the maximum activity</a:t>
            </a:r>
          </a:p>
          <a:p>
            <a:r>
              <a:rPr lang="en-US" dirty="0">
                <a:solidFill>
                  <a:schemeClr val="bg1"/>
                </a:solidFill>
              </a:rPr>
              <a:t>     was between 8 am to 9 am on the day </a:t>
            </a:r>
          </a:p>
          <a:p>
            <a:r>
              <a:rPr lang="en-US" dirty="0">
                <a:solidFill>
                  <a:schemeClr val="bg1"/>
                </a:solidFill>
              </a:rPr>
              <a:t>     of the sale</a:t>
            </a:r>
          </a:p>
        </p:txBody>
      </p:sp>
      <p:pic>
        <p:nvPicPr>
          <p:cNvPr id="5" name="Picture 4">
            <a:extLst>
              <a:ext uri="{FF2B5EF4-FFF2-40B4-BE49-F238E27FC236}">
                <a16:creationId xmlns:a16="http://schemas.microsoft.com/office/drawing/2014/main" id="{6F15AB67-1EBA-8727-46D6-0E63DCB966C5}"/>
              </a:ext>
            </a:extLst>
          </p:cNvPr>
          <p:cNvPicPr>
            <a:picLocks noChangeAspect="1"/>
          </p:cNvPicPr>
          <p:nvPr/>
        </p:nvPicPr>
        <p:blipFill>
          <a:blip r:embed="rId2"/>
          <a:stretch>
            <a:fillRect/>
          </a:stretch>
        </p:blipFill>
        <p:spPr>
          <a:xfrm>
            <a:off x="4259088" y="10138"/>
            <a:ext cx="7688075" cy="6858000"/>
          </a:xfrm>
          <a:prstGeom prst="rect">
            <a:avLst/>
          </a:prstGeom>
        </p:spPr>
      </p:pic>
    </p:spTree>
    <p:extLst>
      <p:ext uri="{BB962C8B-B14F-4D97-AF65-F5344CB8AC3E}">
        <p14:creationId xmlns:p14="http://schemas.microsoft.com/office/powerpoint/2010/main" val="193851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BB64D-9AC9-4A46-4EB5-A2EA72585B01}"/>
              </a:ext>
            </a:extLst>
          </p:cNvPr>
          <p:cNvSpPr>
            <a:spLocks noGrp="1"/>
          </p:cNvSpPr>
          <p:nvPr>
            <p:ph type="title"/>
          </p:nvPr>
        </p:nvSpPr>
        <p:spPr>
          <a:xfrm>
            <a:off x="595309" y="291079"/>
            <a:ext cx="3201366" cy="716802"/>
          </a:xfrm>
        </p:spPr>
        <p:txBody>
          <a:bodyPr anchor="b">
            <a:normAutofit/>
          </a:bodyPr>
          <a:lstStyle/>
          <a:p>
            <a:pPr algn="r"/>
            <a:r>
              <a:rPr lang="en-US" sz="4000" b="1" dirty="0">
                <a:solidFill>
                  <a:srgbClr val="FFFFFF"/>
                </a:solidFill>
              </a:rPr>
              <a:t>Pie Chart</a:t>
            </a:r>
          </a:p>
        </p:txBody>
      </p:sp>
      <p:pic>
        <p:nvPicPr>
          <p:cNvPr id="4" name="Picture 3">
            <a:extLst>
              <a:ext uri="{FF2B5EF4-FFF2-40B4-BE49-F238E27FC236}">
                <a16:creationId xmlns:a16="http://schemas.microsoft.com/office/drawing/2014/main" id="{AC7850D4-2717-6FA7-6DFC-DA92750179BC}"/>
              </a:ext>
            </a:extLst>
          </p:cNvPr>
          <p:cNvPicPr>
            <a:picLocks noChangeAspect="1"/>
          </p:cNvPicPr>
          <p:nvPr/>
        </p:nvPicPr>
        <p:blipFill>
          <a:blip r:embed="rId2"/>
          <a:stretch>
            <a:fillRect/>
          </a:stretch>
        </p:blipFill>
        <p:spPr>
          <a:xfrm>
            <a:off x="4633134" y="511388"/>
            <a:ext cx="7388367" cy="5389350"/>
          </a:xfrm>
          <a:prstGeom prst="rect">
            <a:avLst/>
          </a:prstGeom>
        </p:spPr>
      </p:pic>
      <p:sp>
        <p:nvSpPr>
          <p:cNvPr id="5" name="TextBox 4">
            <a:extLst>
              <a:ext uri="{FF2B5EF4-FFF2-40B4-BE49-F238E27FC236}">
                <a16:creationId xmlns:a16="http://schemas.microsoft.com/office/drawing/2014/main" id="{B99E370E-931A-BFD2-5C53-31EE70C64E7D}"/>
              </a:ext>
            </a:extLst>
          </p:cNvPr>
          <p:cNvSpPr txBox="1"/>
          <p:nvPr/>
        </p:nvSpPr>
        <p:spPr>
          <a:xfrm>
            <a:off x="271463" y="1250994"/>
            <a:ext cx="3343275"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For number of tweets from different sources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bg1"/>
                </a:solidFill>
              </a:rPr>
              <a:t>Most popular medium for posting tweets is </a:t>
            </a:r>
            <a:r>
              <a:rPr lang="en-US" dirty="0" err="1">
                <a:solidFill>
                  <a:schemeClr val="bg1"/>
                </a:solidFill>
              </a:rPr>
              <a:t>iphone,webapp</a:t>
            </a:r>
            <a:r>
              <a:rPr lang="en-US" dirty="0">
                <a:solidFill>
                  <a:schemeClr val="bg1"/>
                </a:solidFill>
              </a:rPr>
              <a:t> and Android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Most popular social media and marketing tool in UK is Hootsuite Inc</a:t>
            </a:r>
          </a:p>
        </p:txBody>
      </p:sp>
    </p:spTree>
    <p:extLst>
      <p:ext uri="{BB962C8B-B14F-4D97-AF65-F5344CB8AC3E}">
        <p14:creationId xmlns:p14="http://schemas.microsoft.com/office/powerpoint/2010/main" val="237221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2B0E0-1169-17B7-3D06-DA2EA05F4C38}"/>
              </a:ext>
            </a:extLst>
          </p:cNvPr>
          <p:cNvSpPr>
            <a:spLocks noGrp="1"/>
          </p:cNvSpPr>
          <p:nvPr>
            <p:ph type="title"/>
          </p:nvPr>
        </p:nvSpPr>
        <p:spPr>
          <a:xfrm>
            <a:off x="699607" y="291079"/>
            <a:ext cx="3201366" cy="716802"/>
          </a:xfrm>
        </p:spPr>
        <p:txBody>
          <a:bodyPr anchor="b">
            <a:normAutofit/>
          </a:bodyPr>
          <a:lstStyle/>
          <a:p>
            <a:pPr algn="r"/>
            <a:r>
              <a:rPr lang="en-US" sz="4000" b="1" dirty="0">
                <a:solidFill>
                  <a:srgbClr val="FFFFFF"/>
                </a:solidFill>
              </a:rPr>
              <a:t>Box Plot</a:t>
            </a:r>
          </a:p>
        </p:txBody>
      </p:sp>
      <p:sp>
        <p:nvSpPr>
          <p:cNvPr id="5" name="TextBox 4">
            <a:extLst>
              <a:ext uri="{FF2B5EF4-FFF2-40B4-BE49-F238E27FC236}">
                <a16:creationId xmlns:a16="http://schemas.microsoft.com/office/drawing/2014/main" id="{6987C156-2E40-59D1-80F4-51834E0F0A89}"/>
              </a:ext>
            </a:extLst>
          </p:cNvPr>
          <p:cNvSpPr txBox="1"/>
          <p:nvPr/>
        </p:nvSpPr>
        <p:spPr>
          <a:xfrm>
            <a:off x="288758" y="1250994"/>
            <a:ext cx="3453063"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When we compare the Hootsuite Inc and Buffer, the two major social media marketing companies in UK, we see Hootsuite Inc has a wider ranger of followers and a higher median.</a:t>
            </a:r>
          </a:p>
        </p:txBody>
      </p:sp>
      <p:pic>
        <p:nvPicPr>
          <p:cNvPr id="1026" name="Picture 2">
            <a:extLst>
              <a:ext uri="{FF2B5EF4-FFF2-40B4-BE49-F238E27FC236}">
                <a16:creationId xmlns:a16="http://schemas.microsoft.com/office/drawing/2014/main" id="{D87ED46D-2996-7C6F-4007-5F3FC48A6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343" y="150608"/>
            <a:ext cx="7900083" cy="657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32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353F5-434E-D5CA-A34C-A39B76ED32BD}"/>
              </a:ext>
            </a:extLst>
          </p:cNvPr>
          <p:cNvSpPr>
            <a:spLocks noGrp="1"/>
          </p:cNvSpPr>
          <p:nvPr>
            <p:ph type="title"/>
          </p:nvPr>
        </p:nvSpPr>
        <p:spPr>
          <a:xfrm>
            <a:off x="523872" y="219884"/>
            <a:ext cx="3201366" cy="859192"/>
          </a:xfrm>
        </p:spPr>
        <p:txBody>
          <a:bodyPr anchor="b">
            <a:normAutofit/>
          </a:bodyPr>
          <a:lstStyle/>
          <a:p>
            <a:pPr algn="r"/>
            <a:r>
              <a:rPr lang="en-US" sz="4000" b="1" dirty="0">
                <a:solidFill>
                  <a:srgbClr val="FFFFFF"/>
                </a:solidFill>
              </a:rPr>
              <a:t>Heat Map</a:t>
            </a:r>
          </a:p>
        </p:txBody>
      </p:sp>
      <p:pic>
        <p:nvPicPr>
          <p:cNvPr id="4" name="Picture 3">
            <a:extLst>
              <a:ext uri="{FF2B5EF4-FFF2-40B4-BE49-F238E27FC236}">
                <a16:creationId xmlns:a16="http://schemas.microsoft.com/office/drawing/2014/main" id="{1E074EAF-24B5-38E0-8B51-528EEE6401DD}"/>
              </a:ext>
            </a:extLst>
          </p:cNvPr>
          <p:cNvPicPr>
            <a:picLocks noChangeAspect="1"/>
          </p:cNvPicPr>
          <p:nvPr/>
        </p:nvPicPr>
        <p:blipFill>
          <a:blip r:embed="rId2"/>
          <a:stretch>
            <a:fillRect/>
          </a:stretch>
        </p:blipFill>
        <p:spPr>
          <a:xfrm>
            <a:off x="5041907" y="10138"/>
            <a:ext cx="6894414" cy="6858000"/>
          </a:xfrm>
          <a:prstGeom prst="rect">
            <a:avLst/>
          </a:prstGeom>
        </p:spPr>
      </p:pic>
      <p:sp>
        <p:nvSpPr>
          <p:cNvPr id="5" name="TextBox 4">
            <a:extLst>
              <a:ext uri="{FF2B5EF4-FFF2-40B4-BE49-F238E27FC236}">
                <a16:creationId xmlns:a16="http://schemas.microsoft.com/office/drawing/2014/main" id="{9551ADF5-D2AB-634B-2C81-A91BBC0EE07D}"/>
              </a:ext>
            </a:extLst>
          </p:cNvPr>
          <p:cNvSpPr txBox="1"/>
          <p:nvPr/>
        </p:nvSpPr>
        <p:spPr>
          <a:xfrm>
            <a:off x="192505" y="1079076"/>
            <a:ext cx="370846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When we compare the number of posts with top </a:t>
            </a:r>
            <a:r>
              <a:rPr lang="en-US" dirty="0" err="1">
                <a:solidFill>
                  <a:schemeClr val="bg1"/>
                </a:solidFill>
              </a:rPr>
              <a:t>hastags</a:t>
            </a:r>
            <a:r>
              <a:rPr lang="en-US" dirty="0">
                <a:solidFill>
                  <a:schemeClr val="bg1"/>
                </a:solidFill>
              </a:rPr>
              <a:t> in each country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We see that #</a:t>
            </a:r>
            <a:r>
              <a:rPr lang="en-US" dirty="0" err="1">
                <a:solidFill>
                  <a:schemeClr val="bg1"/>
                </a:solidFill>
              </a:rPr>
              <a:t>freeshipping</a:t>
            </a:r>
            <a:r>
              <a:rPr lang="en-US" dirty="0">
                <a:solidFill>
                  <a:schemeClr val="bg1"/>
                </a:solidFill>
              </a:rPr>
              <a:t> is not being used in UK at all</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#blackfriday2021 is more prominent than the general #</a:t>
            </a:r>
            <a:r>
              <a:rPr lang="en-US" dirty="0" err="1">
                <a:solidFill>
                  <a:schemeClr val="bg1"/>
                </a:solidFill>
              </a:rPr>
              <a:t>blackfriday</a:t>
            </a:r>
            <a:endParaRPr lang="en-US" dirty="0">
              <a:solidFill>
                <a:schemeClr val="bg1"/>
              </a:solidFill>
            </a:endParaRPr>
          </a:p>
        </p:txBody>
      </p:sp>
    </p:spTree>
    <p:extLst>
      <p:ext uri="{BB962C8B-B14F-4D97-AF65-F5344CB8AC3E}">
        <p14:creationId xmlns:p14="http://schemas.microsoft.com/office/powerpoint/2010/main" val="347351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{8CCC8921-DEF1-3240-B1A2-E3457A8506C6}tf10001120</Template>
  <TotalTime>1219</TotalTime>
  <Words>603</Words>
  <Application>Microsoft Macintosh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Black Friday Tweets Analysis</vt:lpstr>
      <vt:lpstr>Dataset Introduction Source:</vt:lpstr>
      <vt:lpstr>Bar Graph</vt:lpstr>
      <vt:lpstr>Line Graph</vt:lpstr>
      <vt:lpstr>Scatter Plots</vt:lpstr>
      <vt:lpstr>Histogram</vt:lpstr>
      <vt:lpstr>Pie Chart</vt:lpstr>
      <vt:lpstr>Box Plot</vt:lpstr>
      <vt:lpstr>Heat Map</vt:lpstr>
      <vt:lpstr>Conclusion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Tweets Analysis</dc:title>
  <dc:creator>Divakar, Kruthagama</dc:creator>
  <cp:lastModifiedBy>Divakar, Kruthagama</cp:lastModifiedBy>
  <cp:revision>10</cp:revision>
  <dcterms:created xsi:type="dcterms:W3CDTF">2022-12-08T00:47:32Z</dcterms:created>
  <dcterms:modified xsi:type="dcterms:W3CDTF">2022-12-08T21:44:57Z</dcterms:modified>
</cp:coreProperties>
</file>