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Chiv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j8gMsRBDLIB4LbYwyl3Y4/gxI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hivo-bold.fntdata"/><Relationship Id="rId30" Type="http://schemas.openxmlformats.org/officeDocument/2006/relationships/font" Target="fonts/Chivo-regular.fntdata"/><Relationship Id="rId11" Type="http://schemas.openxmlformats.org/officeDocument/2006/relationships/slide" Target="slides/slide6.xml"/><Relationship Id="rId33" Type="http://schemas.openxmlformats.org/officeDocument/2006/relationships/font" Target="fonts/Chivo-boldItalic.fntdata"/><Relationship Id="rId10" Type="http://schemas.openxmlformats.org/officeDocument/2006/relationships/slide" Target="slides/slide5.xml"/><Relationship Id="rId32" Type="http://schemas.openxmlformats.org/officeDocument/2006/relationships/font" Target="fonts/Chiv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b="1" lang="en-GB" sz="33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Title: </a:t>
            </a:r>
            <a:r>
              <a:rPr lang="en-GB" sz="33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Data-Driven Salary Analysis in the Indian IT Sector, Trends and Insights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t/>
            </a:r>
            <a:endParaRPr sz="33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>
                <a:solidFill>
                  <a:srgbClr val="BF9000"/>
                </a:solidFill>
                <a:latin typeface="Rockwell"/>
                <a:ea typeface="Rockwell"/>
                <a:cs typeface="Rockwell"/>
                <a:sym typeface="Rockwell"/>
              </a:rPr>
              <a:t>Subtitle: Automating Data Workflow from S3 to Snowflake</a:t>
            </a:r>
            <a:endParaRPr b="1" sz="2400">
              <a:solidFill>
                <a:srgbClr val="BF9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5689375" y="3908450"/>
            <a:ext cx="261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Presented by: Kruthi 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727650" y="329450"/>
            <a:ext cx="76887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2600"/>
              <a:buNone/>
            </a:pPr>
            <a:r>
              <a:rPr lang="en-GB" sz="30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KPIs</a:t>
            </a:r>
            <a:endParaRPr sz="30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729450" y="894350"/>
            <a:ext cx="79116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Salary for 'DIPLOMA':</a:t>
            </a: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Average salary of diploma holders is Rs.1520430.034722</a:t>
            </a:r>
            <a:endParaRPr sz="5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Salary for 'B.Tech/B.E.' and 'BCA':</a:t>
            </a: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Average salary is Rs.1484611.870196</a:t>
            </a:r>
            <a:endParaRPr sz="5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Salary Details:</a:t>
            </a: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BMC CONTROL ADMIN with salary of Rs.24,99,925..Lowest is SECURITY PROFESSIONAL - Rs.5,02,689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Salary by Position:</a:t>
            </a: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Suggested Position Based on Salary:</a:t>
            </a: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Recommends career shifts to higher-paying roles, based on current salary data and potential growth opportunities..To enhance career prospects and increase earning potential, a Security Professional with a B.A. degree earning ₹5,02,689 annually can pursue certifications like Certified Ethical Hacker (CEH) or AWS Certified Solutions Architect to transition into higher-paying cybersecurity or cloud roles. For a significant salary boost, consider BMC Control-M Certification, leading to roles like BMC Control Administrator with earning potential up to ₹24,99,925 annually.</a:t>
            </a:r>
            <a:endParaRPr sz="5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274025" y="297950"/>
            <a:ext cx="8208000" cy="4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Compensation Benchmarking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Evaluate salary distributions across positions, locations, and educational qualifications.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Queries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salary for diploma holders (</a:t>
            </a:r>
            <a:r>
              <a:rPr b="0" i="0" lang="en-GB" sz="14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1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salary for degree holders (</a:t>
            </a:r>
            <a:r>
              <a:rPr b="0" i="0" lang="en-GB" sz="14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2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Helps organizations ensure competitive compensation to attract and retain talent.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450"/>
              <a:buFont typeface="Arial"/>
              <a:buNone/>
            </a:pPr>
            <a:r>
              <a:t/>
            </a:r>
            <a:endParaRPr b="0" i="0" sz="5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650" y="2788150"/>
            <a:ext cx="7775051" cy="20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/>
          <p:nvPr/>
        </p:nvSpPr>
        <p:spPr>
          <a:xfrm>
            <a:off x="274025" y="156600"/>
            <a:ext cx="7579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1"/>
          <p:cNvSpPr txBox="1"/>
          <p:nvPr>
            <p:ph idx="4294967295" type="title"/>
          </p:nvPr>
        </p:nvSpPr>
        <p:spPr>
          <a:xfrm>
            <a:off x="110925" y="0"/>
            <a:ext cx="8090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0B5394"/>
                </a:solidFill>
              </a:rPr>
              <a:t>USE cases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48475"/>
            <a:ext cx="8839199" cy="3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2"/>
          <p:cNvSpPr txBox="1"/>
          <p:nvPr/>
        </p:nvSpPr>
        <p:spPr>
          <a:xfrm>
            <a:off x="393650" y="678550"/>
            <a:ext cx="79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salary for degree holders (</a:t>
            </a:r>
            <a:r>
              <a:rPr b="0" i="0" lang="en-GB" sz="18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2</a:t>
            </a: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0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78300" y="80475"/>
            <a:ext cx="88950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Identifying High-Value Positions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3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Determine which positions command the highest salaries within the organization.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3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Queries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3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salary for each position in descending order (</a:t>
            </a:r>
            <a:r>
              <a:rPr b="0" i="0" lang="en-GB" sz="14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3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3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Assists HR and management in identifying roles critical to organizational success and prioritizing resource allocation.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25" y="1842100"/>
            <a:ext cx="8973751" cy="330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/>
        </p:nvSpPr>
        <p:spPr>
          <a:xfrm>
            <a:off x="100050" y="145725"/>
            <a:ext cx="8895000" cy="4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Equity and Salary Adjustment Analysis</a:t>
            </a:r>
            <a:endParaRPr b="1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b="0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Spot employees with the lowest salaries and identify areas where adjustments may be necessary.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Queries</a:t>
            </a:r>
            <a:r>
              <a:rPr b="0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Employees with the lowest salary (</a:t>
            </a:r>
            <a:r>
              <a:rPr b="0" i="0" lang="en-GB" sz="15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4</a:t>
            </a:r>
            <a:r>
              <a:rPr b="0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b="0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Ensures fairness in pay, reduces dissatisfaction, and maintains employee morale.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00" y="1831225"/>
            <a:ext cx="8924350" cy="32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/>
        </p:nvSpPr>
        <p:spPr>
          <a:xfrm>
            <a:off x="110925" y="145725"/>
            <a:ext cx="8808000" cy="4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Career Path Guidance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Suggest higher-paying roles to employees in low-paying positions, promoting career growth.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Queries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Career suggestions for lowest-paid employees by mapping their positions to higher-paying roles (</a:t>
            </a:r>
            <a:r>
              <a:rPr b="0" i="0" lang="en-GB" sz="14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5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Helps employees transition into more rewarding roles, improving job satisfaction.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25" y="1657225"/>
            <a:ext cx="8590901" cy="34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69500"/>
            <a:ext cx="9143999" cy="34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67425" y="167475"/>
            <a:ext cx="8764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Workforce Analytics by Education</a:t>
            </a:r>
            <a:endParaRPr b="1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b="0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Analyze the earning potential of employees based on their educational background (e.g., diploma vs. degree holders).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Queries</a:t>
            </a:r>
            <a:r>
              <a:rPr b="0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salaries segmented by education (</a:t>
            </a:r>
            <a:r>
              <a:rPr b="0" i="0" lang="en-GB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1</a:t>
            </a:r>
            <a:r>
              <a:rPr b="0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GB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2</a:t>
            </a:r>
            <a:r>
              <a:rPr b="0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b="0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Provides insights into the return on investment for higher education in the workforce.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Strategic Workforce Planning</a:t>
            </a:r>
            <a:endParaRPr b="1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b="0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Identify trends in positions, salaries, and education to inform future recruitment and training strategies.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r>
              <a:rPr b="0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b="0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High-paying positions may indicate skills in demand.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b="0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trends can guide hiring policies (e.g., hiring more degree holders).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b="0" i="0" lang="en-GB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Supports long-term talent planning and organizational growth.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48025" y="384950"/>
            <a:ext cx="80253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63375" y="0"/>
            <a:ext cx="71010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Dataset Format</a:t>
            </a:r>
            <a:endParaRPr b="1" i="0" sz="3000" u="none" cap="none" strike="noStrike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774250" y="1428875"/>
            <a:ext cx="7329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QNXT Configuration QA/Testing SME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Ghaziabad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Female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B.Tech/B.E.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11 years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₹2,014,510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records in the dataset is 3353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9450" y="613575"/>
            <a:ext cx="768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SzPts val="2889"/>
              <a:buNone/>
            </a:pPr>
            <a:r>
              <a:rPr b="1" lang="en-GB" sz="3000">
                <a:solidFill>
                  <a:srgbClr val="0B5394"/>
                </a:solidFill>
              </a:rPr>
              <a:t>Uploading Files to S3</a:t>
            </a:r>
            <a:endParaRPr sz="3000">
              <a:solidFill>
                <a:srgbClr val="0B5394"/>
              </a:solidFill>
            </a:endParaRPr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729450" y="1377800"/>
            <a:ext cx="76887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73333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-GB" sz="5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GB" sz="5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Upload local files to an S3 bucket using Python.</a:t>
            </a:r>
            <a:endParaRPr sz="5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-GB" sz="5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</a:t>
            </a:r>
            <a:r>
              <a:rPr lang="en-GB" sz="5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5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GB" sz="5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libraries (os, boto3).</a:t>
            </a:r>
            <a:endParaRPr sz="5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5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 the S3 client with AWS keys.</a:t>
            </a:r>
            <a:endParaRPr sz="5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5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local file path and S3 bucket.</a:t>
            </a:r>
            <a:endParaRPr sz="5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GB" sz="5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upload_file method to upload files.</a:t>
            </a:r>
            <a:endParaRPr sz="5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-GB" sz="5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</a:t>
            </a:r>
            <a:r>
              <a:rPr lang="en-GB" sz="5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Files successfully uploaded to the S3 bucket.</a:t>
            </a:r>
            <a:endParaRPr sz="5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1166725" y="702325"/>
            <a:ext cx="6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7542"/>
              <a:buNone/>
            </a:pPr>
            <a:r>
              <a:rPr lang="en-GB" sz="3300">
                <a:solidFill>
                  <a:srgbClr val="0B5394"/>
                </a:solidFill>
              </a:rPr>
              <a:t>Technology Stack</a:t>
            </a:r>
            <a:endParaRPr sz="33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0"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16324" t="0"/>
          <a:stretch/>
        </p:blipFill>
        <p:spPr>
          <a:xfrm>
            <a:off x="3967725" y="1766150"/>
            <a:ext cx="1025700" cy="7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9500" y="1702797"/>
            <a:ext cx="906700" cy="7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7290000" y="2685086"/>
            <a:ext cx="10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 b="-22055" l="0" r="0" t="0"/>
          <a:stretch/>
        </p:blipFill>
        <p:spPr>
          <a:xfrm>
            <a:off x="3809762" y="3273800"/>
            <a:ext cx="1855724" cy="92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3967725" y="4199000"/>
            <a:ext cx="1855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AWS Cloud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1633175"/>
            <a:ext cx="2644449" cy="118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3775" y="2918025"/>
            <a:ext cx="2023125" cy="16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729450" y="450200"/>
            <a:ext cx="76887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7542"/>
              <a:buNone/>
            </a:pPr>
            <a:r>
              <a:rPr lang="en-GB" sz="3300">
                <a:solidFill>
                  <a:srgbClr val="4472C4"/>
                </a:solidFill>
              </a:rPr>
              <a:t>Design Architecture</a:t>
            </a:r>
            <a:endParaRPr sz="3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729450" y="1341875"/>
            <a:ext cx="76887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1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Local Data Source → AWS S3 Bucket (highestpaidjobss.csv) → Python &amp; Boto3 (Uploading the file) </a:t>
            </a:r>
            <a:endParaRPr sz="1100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7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sz="1700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3475100" y="1609025"/>
            <a:ext cx="40557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↓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Snowflake External Stage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↓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Staging Schema (Creating stage for highestpaidjobs.csv)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↓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Dimension Schema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├── employee_data (Positions, Location, Gender, Education, Experience, Salary)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↓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Key Performance Indicators (KPIs):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├── Average Salary for 'DIPLOMA'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├── Average Salary for 'B.Tech/B.E.', 'BCA'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├── Highest Salary by Position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├── Minimum Salary Details  </a:t>
            </a:r>
            <a:endParaRPr b="0" i="0" sz="11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└── Suggested Position based on Salary </a:t>
            </a:r>
            <a:endParaRPr b="0" i="0" sz="11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729450" y="428450"/>
            <a:ext cx="7688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2600"/>
              <a:buNone/>
            </a:pPr>
            <a:r>
              <a:rPr lang="en-GB" sz="3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000">
                <a:solidFill>
                  <a:srgbClr val="0B5394"/>
                </a:solidFill>
              </a:rPr>
              <a:t>Snowflake Setup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729450" y="1624600"/>
            <a:ext cx="76887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467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Set up Snowflake database and schema for data ingestion.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database (</a:t>
            </a:r>
            <a:r>
              <a:rPr lang="en-GB" sz="2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and use a schema (</a:t>
            </a:r>
            <a:r>
              <a:rPr lang="en-GB" sz="2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</a:t>
            </a:r>
            <a:r>
              <a:rPr lang="en-GB" sz="2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employee_data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 with required columns.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Snowflake ready for data loading and analysis.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567625" y="0"/>
            <a:ext cx="8231700" cy="5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54997"/>
              <a:buNone/>
            </a:pPr>
            <a:r>
              <a:rPr b="1" lang="en-GB" sz="305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Configure File Format</a:t>
            </a:r>
            <a:endParaRPr b="1" sz="305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575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CSV Format Creation: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Snowflake file format (</a:t>
            </a:r>
            <a:r>
              <a:rPr lang="en-GB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CSV_FORMAT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for handling CSV files.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93189"/>
              <a:buNone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Stage Configuration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Stage: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external Snowflake stage (</a:t>
            </a:r>
            <a:r>
              <a:rPr lang="en-GB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highestpaidjobs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linked to the S3 bucket.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Files: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GB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@highestpaidjobs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confirm that the file is accessible from Snowflake.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93189"/>
              <a:buNone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Data into Snowflake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Loading: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lang="en-GB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INTO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 to load data from the S3 stage into the </a:t>
            </a:r>
            <a:r>
              <a:rPr lang="en-GB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employee_data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the table to ensure data is loaded correctly.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729450" y="450200"/>
            <a:ext cx="76887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2600"/>
              <a:buNone/>
            </a:pPr>
            <a:r>
              <a:rPr lang="en-GB" sz="2400">
                <a:solidFill>
                  <a:srgbClr val="0B5394"/>
                </a:solidFill>
              </a:rPr>
              <a:t>Key Insights Derived from the Data Pipeline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729450" y="1233975"/>
            <a:ext cx="76887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Salary for 'DIPLOMA'</a:t>
            </a:r>
            <a:b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the average salary for employees with a diploma education.</a:t>
            </a:r>
            <a:endParaRPr sz="5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Salary for 'B.Tech/B.E.' and 'BCA'</a:t>
            </a:r>
            <a:b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into the average salary for employees with these educational qualifications.</a:t>
            </a:r>
            <a:endParaRPr sz="5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Salary by Position</a:t>
            </a:r>
            <a:b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the positions offering the highest salaries.</a:t>
            </a:r>
            <a:endParaRPr sz="5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Salary Details</a:t>
            </a:r>
            <a:b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about the position and details of the employee with the lowest salary.</a:t>
            </a:r>
            <a:endParaRPr sz="5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Suggested Position Based on Salary</a:t>
            </a:r>
            <a:br>
              <a:rPr b="1"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for employees to transition to higher-paying positions based on the current salary trends.</a:t>
            </a:r>
            <a:endParaRPr sz="5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729450" y="504575"/>
            <a:ext cx="7688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Reasons for choosing these technologies</a:t>
            </a:r>
            <a:endParaRPr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729450" y="1385375"/>
            <a:ext cx="76887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&amp; Efficient: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Combines AWS S3 for storage and Snowflake for analytics.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Workflows: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Python scripts and Snowflake tasks ensure seamless data processing.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Reliable Data Pipeline: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Organized schemas maintain integrity and prevent data loss.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Actionable Insights: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Delivers KPIs for decision-making, like salary trends and recommendations.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Cost-Effective: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Cloud-native tools optimize performance and reduce costs.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