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4"/>
  </p:notesMasterIdLst>
  <p:sldIdLst>
    <p:sldId id="483" r:id="rId3"/>
    <p:sldId id="484" r:id="rId5"/>
    <p:sldId id="470" r:id="rId6"/>
    <p:sldId id="491" r:id="rId7"/>
    <p:sldId id="492" r:id="rId8"/>
    <p:sldId id="478" r:id="rId9"/>
    <p:sldId id="481" r:id="rId10"/>
    <p:sldId id="480" r:id="rId11"/>
    <p:sldId id="482" r:id="rId12"/>
    <p:sldId id="486" r:id="rId13"/>
    <p:sldId id="487" r:id="rId14"/>
    <p:sldId id="493" r:id="rId15"/>
    <p:sldId id="490" r:id="rId16"/>
    <p:sldId id="488" r:id="rId17"/>
    <p:sldId id="494" r:id="rId18"/>
    <p:sldId id="489" r:id="rId19"/>
    <p:sldId id="476" r:id="rId20"/>
    <p:sldId id="485" r:id="rId21"/>
    <p:sldId id="468" r:id="rId22"/>
  </p:sldIdLst>
  <p:sldSz cx="12192000" cy="6858000"/>
  <p:notesSz cx="6954520" cy="9309100"/>
  <p:defaultTextStyle>
    <a:defPPr>
      <a:defRPr lang="en-US"/>
    </a:defPPr>
    <a:lvl1pPr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75" userDrawn="1">
          <p15:clr>
            <a:srgbClr val="A4A3A4"/>
          </p15:clr>
        </p15:guide>
        <p15:guide id="2" pos="382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FF"/>
    <a:srgbClr val="FF33CC"/>
    <a:srgbClr val="A71180"/>
    <a:srgbClr val="FF3300"/>
    <a:srgbClr val="FAFAF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147" autoAdjust="0"/>
    <p:restoredTop sz="94434" autoAdjust="0"/>
  </p:normalViewPr>
  <p:slideViewPr>
    <p:cSldViewPr snapToGrid="0" showGuides="1">
      <p:cViewPr>
        <p:scale>
          <a:sx n="66" d="100"/>
          <a:sy n="66" d="100"/>
        </p:scale>
        <p:origin x="1098" y="228"/>
      </p:cViewPr>
      <p:guideLst>
        <p:guide orient="horz" pos="2175"/>
        <p:guide pos="3821"/>
      </p:guideLst>
    </p:cSldViewPr>
  </p:slideViewPr>
  <p:notesTextViewPr>
    <p:cViewPr>
      <p:scale>
        <a:sx n="1" d="1"/>
        <a:sy n="1" d="1"/>
      </p:scale>
      <p:origin x="0" y="0"/>
    </p:cViewPr>
  </p:notesTextViewPr>
  <p:sorterViewPr>
    <p:cViewPr>
      <p:scale>
        <a:sx n="100" d="100"/>
        <a:sy n="100" d="100"/>
      </p:scale>
      <p:origin x="0" y="-28938"/>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3075" cy="466725"/>
          </a:xfrm>
          <a:prstGeom prst="rect">
            <a:avLst/>
          </a:prstGeom>
        </p:spPr>
        <p:txBody>
          <a:bodyPr vert="horz" lIns="92930" tIns="46465" rIns="92930" bIns="46465" rtlCol="0"/>
          <a:lstStyle>
            <a:lvl1pPr algn="l" eaLnBrk="1" fontAlgn="auto" hangingPunct="1">
              <a:spcBef>
                <a:spcPts val="0"/>
              </a:spcBef>
              <a:spcAft>
                <a:spcPts val="0"/>
              </a:spcAft>
              <a:defRPr sz="1200">
                <a:latin typeface="+mn-lt"/>
                <a:cs typeface="+mn-cs"/>
              </a:defRPr>
            </a:lvl1pPr>
          </a:lstStyle>
          <a:p>
            <a:pPr>
              <a:defRPr/>
            </a:pPr>
            <a:endParaRPr lang="en-US" dirty="0"/>
          </a:p>
        </p:txBody>
      </p:sp>
      <p:sp>
        <p:nvSpPr>
          <p:cNvPr id="3" name="Date Placeholder 2"/>
          <p:cNvSpPr>
            <a:spLocks noGrp="1"/>
          </p:cNvSpPr>
          <p:nvPr>
            <p:ph type="dt" idx="1"/>
          </p:nvPr>
        </p:nvSpPr>
        <p:spPr>
          <a:xfrm>
            <a:off x="3940175" y="0"/>
            <a:ext cx="3013075" cy="466725"/>
          </a:xfrm>
          <a:prstGeom prst="rect">
            <a:avLst/>
          </a:prstGeom>
        </p:spPr>
        <p:txBody>
          <a:bodyPr vert="horz" lIns="92930" tIns="46465" rIns="92930" bIns="46465" rtlCol="0"/>
          <a:lstStyle>
            <a:lvl1pPr algn="r" eaLnBrk="1" fontAlgn="auto" hangingPunct="1">
              <a:spcBef>
                <a:spcPts val="0"/>
              </a:spcBef>
              <a:spcAft>
                <a:spcPts val="0"/>
              </a:spcAft>
              <a:defRPr sz="1200">
                <a:latin typeface="+mn-lt"/>
                <a:cs typeface="+mn-cs"/>
              </a:defRPr>
            </a:lvl1pPr>
          </a:lstStyle>
          <a:p>
            <a:pPr>
              <a:defRPr/>
            </a:pPr>
            <a:fld id="{5AA20220-E8D3-4BE8-9E9D-D5B982467646}" type="datetimeFigureOut">
              <a:rPr lang="en-US"/>
            </a:fld>
            <a:endParaRPr lang="en-US" dirty="0"/>
          </a:p>
        </p:txBody>
      </p:sp>
      <p:sp>
        <p:nvSpPr>
          <p:cNvPr id="4" name="Slide Image Placeholder 3"/>
          <p:cNvSpPr>
            <a:spLocks noGrp="1" noRot="1" noChangeAspect="1"/>
          </p:cNvSpPr>
          <p:nvPr>
            <p:ph type="sldImg" idx="2"/>
          </p:nvPr>
        </p:nvSpPr>
        <p:spPr>
          <a:xfrm>
            <a:off x="685800" y="1163638"/>
            <a:ext cx="5583238" cy="3141662"/>
          </a:xfrm>
          <a:prstGeom prst="rect">
            <a:avLst/>
          </a:prstGeom>
          <a:noFill/>
          <a:ln w="12700">
            <a:solidFill>
              <a:prstClr val="black"/>
            </a:solidFill>
          </a:ln>
        </p:spPr>
        <p:txBody>
          <a:bodyPr vert="horz" lIns="92930" tIns="46465" rIns="92930" bIns="46465" rtlCol="0" anchor="ctr"/>
          <a:lstStyle/>
          <a:p>
            <a:pPr lvl="0"/>
            <a:endParaRPr lang="en-US" noProof="0" dirty="0"/>
          </a:p>
        </p:txBody>
      </p:sp>
      <p:sp>
        <p:nvSpPr>
          <p:cNvPr id="5" name="Notes Placeholder 4"/>
          <p:cNvSpPr>
            <a:spLocks noGrp="1"/>
          </p:cNvSpPr>
          <p:nvPr>
            <p:ph type="body" sz="quarter" idx="3"/>
          </p:nvPr>
        </p:nvSpPr>
        <p:spPr>
          <a:xfrm>
            <a:off x="695325" y="4479925"/>
            <a:ext cx="5564188" cy="3665538"/>
          </a:xfrm>
          <a:prstGeom prst="rect">
            <a:avLst/>
          </a:prstGeom>
        </p:spPr>
        <p:txBody>
          <a:bodyPr vert="horz" lIns="92930" tIns="46465" rIns="92930" bIns="46465" rtlCol="0"/>
          <a:lstStyle/>
          <a:p>
            <a:pPr lvl="0"/>
            <a:r>
              <a:rPr lang="en-US" noProof="0"/>
              <a:t>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a:p>
            <a:pPr lvl="4"/>
            <a:r>
              <a:rPr lang="en-US" noProof="0"/>
              <a:t>Fifth level</a:t>
            </a:r>
            <a:endParaRPr lang="en-US" noProof="0"/>
          </a:p>
        </p:txBody>
      </p:sp>
      <p:sp>
        <p:nvSpPr>
          <p:cNvPr id="6" name="Footer Placeholder 5"/>
          <p:cNvSpPr>
            <a:spLocks noGrp="1"/>
          </p:cNvSpPr>
          <p:nvPr>
            <p:ph type="ftr" sz="quarter" idx="4"/>
          </p:nvPr>
        </p:nvSpPr>
        <p:spPr>
          <a:xfrm>
            <a:off x="0" y="8842375"/>
            <a:ext cx="3013075" cy="466725"/>
          </a:xfrm>
          <a:prstGeom prst="rect">
            <a:avLst/>
          </a:prstGeom>
        </p:spPr>
        <p:txBody>
          <a:bodyPr vert="horz" lIns="92930" tIns="46465" rIns="92930" bIns="46465" rtlCol="0" anchor="b"/>
          <a:lstStyle>
            <a:lvl1pPr algn="l" eaLnBrk="1" fontAlgn="auto" hangingPunct="1">
              <a:spcBef>
                <a:spcPts val="0"/>
              </a:spcBef>
              <a:spcAft>
                <a:spcPts val="0"/>
              </a:spcAft>
              <a:defRPr sz="1200">
                <a:latin typeface="+mn-lt"/>
                <a:cs typeface="+mn-cs"/>
              </a:defRPr>
            </a:lvl1pPr>
          </a:lstStyle>
          <a:p>
            <a:pPr>
              <a:defRPr/>
            </a:pPr>
            <a:endParaRPr lang="en-US" dirty="0"/>
          </a:p>
        </p:txBody>
      </p:sp>
      <p:sp>
        <p:nvSpPr>
          <p:cNvPr id="7" name="Slide Number Placeholder 6"/>
          <p:cNvSpPr>
            <a:spLocks noGrp="1"/>
          </p:cNvSpPr>
          <p:nvPr>
            <p:ph type="sldNum" sz="quarter" idx="5"/>
          </p:nvPr>
        </p:nvSpPr>
        <p:spPr>
          <a:xfrm>
            <a:off x="3940175" y="8842375"/>
            <a:ext cx="3013075" cy="466725"/>
          </a:xfrm>
          <a:prstGeom prst="rect">
            <a:avLst/>
          </a:prstGeom>
        </p:spPr>
        <p:txBody>
          <a:bodyPr vert="horz" wrap="square" lIns="92930" tIns="46465" rIns="92930" bIns="46465" numCol="1" anchor="b" anchorCtr="0" compatLnSpc="1"/>
          <a:lstStyle>
            <a:lvl1pPr algn="r" eaLnBrk="1" hangingPunct="1">
              <a:defRPr sz="1200"/>
            </a:lvl1pPr>
          </a:lstStyle>
          <a:p>
            <a:pPr>
              <a:defRPr/>
            </a:pPr>
            <a:fld id="{36A1ABE2-8A9C-4371-A477-2D85B6949ADB}" type="slidenum">
              <a:rPr lang="en-US" altLang="en-US"/>
            </a:fld>
            <a:endParaRPr lang="en-US" alt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lvl1pPr>
          </a:lstStyle>
          <a:p>
            <a:pPr>
              <a:defRPr/>
            </a:pPr>
            <a:fld id="{EB984284-C742-4CDE-BCD1-55F1EACCE4BD}" type="datetime1">
              <a:rPr lang="en-US"/>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4FAC8F4A-8BCF-4389-A68F-ABDBB8A38460}" type="slidenum">
              <a:rPr lang="en-US" altLang="en-US"/>
            </a:fld>
            <a:endParaRPr lang="en-US" altLang="en-US" dirty="0"/>
          </a:p>
        </p:txBody>
      </p:sp>
    </p:spTree>
  </p:cSld>
  <p:clrMapOvr>
    <a:masterClrMapping/>
  </p:clrMapOvr>
  <p:transition spd="slow">
    <p:blinds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E702336F-006F-49C3-8FF0-2416E12056BA}" type="datetime1">
              <a:rPr lang="en-US"/>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F3CA2AFE-CAB8-4467-80DC-C3A4FC1E2718}" type="slidenum">
              <a:rPr lang="en-US" altLang="en-US"/>
            </a:fld>
            <a:endParaRPr lang="en-US" altLang="en-US" dirty="0"/>
          </a:p>
        </p:txBody>
      </p:sp>
    </p:spTree>
  </p:cSld>
  <p:clrMapOvr>
    <a:masterClrMapping/>
  </p:clrMapOvr>
  <p:transition spd="slow">
    <p:blinds dir="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8C683BFA-96BB-4329-BF2F-32F59AFA4E79}" type="datetime1">
              <a:rPr lang="en-US"/>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3DDD8426-6957-4B5B-B927-2BE994D1B7C1}" type="slidenum">
              <a:rPr lang="en-US" altLang="en-US"/>
            </a:fld>
            <a:endParaRPr lang="en-US" altLang="en-US" dirty="0"/>
          </a:p>
        </p:txBody>
      </p:sp>
    </p:spTree>
  </p:cSld>
  <p:clrMapOvr>
    <a:masterClrMapping/>
  </p:clrMapOvr>
  <p:transition spd="slow">
    <p:blinds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78400D6F-81A6-4CA0-8B3C-34372C62B661}" type="datetime1">
              <a:rPr lang="en-US"/>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815EC703-C051-410C-8BA1-62752E291E83}" type="slidenum">
              <a:rPr lang="en-US" altLang="en-US"/>
            </a:fld>
            <a:endParaRPr lang="en-US" altLang="en-US" dirty="0"/>
          </a:p>
        </p:txBody>
      </p:sp>
    </p:spTree>
  </p:cSld>
  <p:clrMapOvr>
    <a:masterClrMapping/>
  </p:clrMapOvr>
  <p:transition spd="slow">
    <p:blinds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lvl1pPr>
              <a:defRPr/>
            </a:lvl1pPr>
          </a:lstStyle>
          <a:p>
            <a:pPr>
              <a:defRPr/>
            </a:pPr>
            <a:fld id="{B63234D9-D072-4920-821D-BED01FCB7247}" type="datetime1">
              <a:rPr lang="en-US"/>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09A17B78-0E85-43B3-B804-1DD2F629C182}" type="slidenum">
              <a:rPr lang="en-US" altLang="en-US"/>
            </a:fld>
            <a:endParaRPr lang="en-US" altLang="en-US" dirty="0"/>
          </a:p>
        </p:txBody>
      </p:sp>
    </p:spTree>
  </p:cSld>
  <p:clrMapOvr>
    <a:masterClrMapping/>
  </p:clrMapOvr>
  <p:transition spd="slow">
    <p:blinds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3"/>
          <p:cNvSpPr>
            <a:spLocks noGrp="1"/>
          </p:cNvSpPr>
          <p:nvPr>
            <p:ph type="dt" sz="half" idx="10"/>
          </p:nvPr>
        </p:nvSpPr>
        <p:spPr/>
        <p:txBody>
          <a:bodyPr/>
          <a:lstStyle>
            <a:lvl1pPr>
              <a:defRPr/>
            </a:lvl1pPr>
          </a:lstStyle>
          <a:p>
            <a:pPr>
              <a:defRPr/>
            </a:pPr>
            <a:fld id="{74A9FD15-50EB-4E55-A7AC-5D569B5B3C80}" type="datetime1">
              <a:rPr lang="en-US"/>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010EC4D6-2A5D-45C1-86E3-8BE19A62D209}" type="slidenum">
              <a:rPr lang="en-US" altLang="en-US"/>
            </a:fld>
            <a:endParaRPr lang="en-US" altLang="en-US" dirty="0"/>
          </a:p>
        </p:txBody>
      </p:sp>
    </p:spTree>
  </p:cSld>
  <p:clrMapOvr>
    <a:masterClrMapping/>
  </p:clrMapOvr>
  <p:transition spd="slow">
    <p:blinds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3"/>
          <p:cNvSpPr>
            <a:spLocks noGrp="1"/>
          </p:cNvSpPr>
          <p:nvPr>
            <p:ph type="dt" sz="half" idx="10"/>
          </p:nvPr>
        </p:nvSpPr>
        <p:spPr/>
        <p:txBody>
          <a:bodyPr/>
          <a:lstStyle>
            <a:lvl1pPr>
              <a:defRPr/>
            </a:lvl1pPr>
          </a:lstStyle>
          <a:p>
            <a:pPr>
              <a:defRPr/>
            </a:pPr>
            <a:fld id="{7C50B61E-D197-4188-943F-30B5936FC2F9}" type="datetime1">
              <a:rPr lang="en-US"/>
            </a:fld>
            <a:endParaRPr lang="en-US" dirty="0"/>
          </a:p>
        </p:txBody>
      </p:sp>
      <p:sp>
        <p:nvSpPr>
          <p:cNvPr id="8" name="Footer Placeholder 4"/>
          <p:cNvSpPr>
            <a:spLocks noGrp="1"/>
          </p:cNvSpPr>
          <p:nvPr>
            <p:ph type="ftr" sz="quarter" idx="11"/>
          </p:nvPr>
        </p:nvSpPr>
        <p:spPr/>
        <p:txBody>
          <a:bodyPr/>
          <a:lstStyle>
            <a:lvl1pPr>
              <a:defRPr/>
            </a:lvl1pPr>
          </a:lstStyle>
          <a:p>
            <a:pPr>
              <a:defRPr/>
            </a:pP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F7F6C894-F542-45DE-85A4-2725CE924991}" type="slidenum">
              <a:rPr lang="en-US" altLang="en-US"/>
            </a:fld>
            <a:endParaRPr lang="en-US" altLang="en-US" dirty="0"/>
          </a:p>
        </p:txBody>
      </p:sp>
    </p:spTree>
  </p:cSld>
  <p:clrMapOvr>
    <a:masterClrMapping/>
  </p:clrMapOvr>
  <p:transition spd="slow">
    <p:blinds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3"/>
          <p:cNvSpPr>
            <a:spLocks noGrp="1"/>
          </p:cNvSpPr>
          <p:nvPr>
            <p:ph type="dt" sz="half" idx="10"/>
          </p:nvPr>
        </p:nvSpPr>
        <p:spPr/>
        <p:txBody>
          <a:bodyPr/>
          <a:lstStyle>
            <a:lvl1pPr>
              <a:defRPr/>
            </a:lvl1pPr>
          </a:lstStyle>
          <a:p>
            <a:pPr>
              <a:defRPr/>
            </a:pPr>
            <a:fld id="{6BD41E7F-6671-4D2D-B6AD-20E102447CE3}" type="datetime1">
              <a:rPr lang="en-US"/>
            </a:fld>
            <a:endParaRPr lang="en-US" dirty="0"/>
          </a:p>
        </p:txBody>
      </p:sp>
      <p:sp>
        <p:nvSpPr>
          <p:cNvPr id="4" name="Footer Placeholder 4"/>
          <p:cNvSpPr>
            <a:spLocks noGrp="1"/>
          </p:cNvSpPr>
          <p:nvPr>
            <p:ph type="ftr" sz="quarter" idx="11"/>
          </p:nvPr>
        </p:nvSpPr>
        <p:spPr/>
        <p:txBody>
          <a:bodyPr/>
          <a:lstStyle>
            <a:lvl1pPr>
              <a:defRPr/>
            </a:lvl1pPr>
          </a:lstStyle>
          <a:p>
            <a:pPr>
              <a:defRPr/>
            </a:pPr>
            <a:endParaRPr lang="en-US" dirty="0"/>
          </a:p>
        </p:txBody>
      </p:sp>
      <p:sp>
        <p:nvSpPr>
          <p:cNvPr id="5" name="Slide Number Placeholder 5"/>
          <p:cNvSpPr>
            <a:spLocks noGrp="1"/>
          </p:cNvSpPr>
          <p:nvPr>
            <p:ph type="sldNum" sz="quarter" idx="12"/>
          </p:nvPr>
        </p:nvSpPr>
        <p:spPr/>
        <p:txBody>
          <a:bodyPr/>
          <a:lstStyle>
            <a:lvl1pPr>
              <a:defRPr/>
            </a:lvl1pPr>
          </a:lstStyle>
          <a:p>
            <a:pPr>
              <a:defRPr/>
            </a:pPr>
            <a:fld id="{389318FD-4EEC-4C57-A972-0B24B85155E4}" type="slidenum">
              <a:rPr lang="en-US" altLang="en-US"/>
            </a:fld>
            <a:endParaRPr lang="en-US" altLang="en-US" dirty="0"/>
          </a:p>
        </p:txBody>
      </p:sp>
    </p:spTree>
  </p:cSld>
  <p:clrMapOvr>
    <a:masterClrMapping/>
  </p:clrMapOvr>
  <p:transition spd="slow">
    <p:blinds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FAE11748-68B0-424D-A128-8EE4A2F1567E}" type="datetime1">
              <a:rPr lang="en-US"/>
            </a:fld>
            <a:endParaRPr lang="en-US" dirty="0"/>
          </a:p>
        </p:txBody>
      </p:sp>
      <p:sp>
        <p:nvSpPr>
          <p:cNvPr id="3" name="Footer Placeholder 4"/>
          <p:cNvSpPr>
            <a:spLocks noGrp="1"/>
          </p:cNvSpPr>
          <p:nvPr>
            <p:ph type="ftr" sz="quarter" idx="11"/>
          </p:nvPr>
        </p:nvSpPr>
        <p:spPr/>
        <p:txBody>
          <a:bodyPr/>
          <a:lstStyle>
            <a:lvl1pPr>
              <a:defRPr/>
            </a:lvl1pPr>
          </a:lstStyle>
          <a:p>
            <a:pPr>
              <a:defRPr/>
            </a:pPr>
            <a:endParaRPr lang="en-US" dirty="0"/>
          </a:p>
        </p:txBody>
      </p:sp>
      <p:sp>
        <p:nvSpPr>
          <p:cNvPr id="4" name="Slide Number Placeholder 5"/>
          <p:cNvSpPr>
            <a:spLocks noGrp="1"/>
          </p:cNvSpPr>
          <p:nvPr>
            <p:ph type="sldNum" sz="quarter" idx="12"/>
          </p:nvPr>
        </p:nvSpPr>
        <p:spPr/>
        <p:txBody>
          <a:bodyPr/>
          <a:lstStyle>
            <a:lvl1pPr>
              <a:defRPr/>
            </a:lvl1pPr>
          </a:lstStyle>
          <a:p>
            <a:pPr>
              <a:defRPr/>
            </a:pPr>
            <a:fld id="{2F195F4C-44D2-4F45-A0AC-21646A9D27BF}" type="slidenum">
              <a:rPr lang="en-US" altLang="en-US"/>
            </a:fld>
            <a:endParaRPr lang="en-US" altLang="en-US" dirty="0"/>
          </a:p>
        </p:txBody>
      </p:sp>
    </p:spTree>
  </p:cSld>
  <p:clrMapOvr>
    <a:masterClrMapping/>
  </p:clrMapOvr>
  <p:transition spd="slow">
    <p:blinds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3"/>
          <p:cNvSpPr>
            <a:spLocks noGrp="1"/>
          </p:cNvSpPr>
          <p:nvPr>
            <p:ph type="dt" sz="half" idx="10"/>
          </p:nvPr>
        </p:nvSpPr>
        <p:spPr/>
        <p:txBody>
          <a:bodyPr/>
          <a:lstStyle>
            <a:lvl1pPr>
              <a:defRPr/>
            </a:lvl1pPr>
          </a:lstStyle>
          <a:p>
            <a:pPr>
              <a:defRPr/>
            </a:pPr>
            <a:fld id="{7094E8B7-7DCF-4AE2-ACBE-26DA6EBB7347}" type="datetime1">
              <a:rPr lang="en-US"/>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7CD429D7-E526-4101-969E-B40B8D8E48CC}" type="slidenum">
              <a:rPr lang="en-US" altLang="en-US"/>
            </a:fld>
            <a:endParaRPr lang="en-US" altLang="en-US" dirty="0"/>
          </a:p>
        </p:txBody>
      </p:sp>
    </p:spTree>
  </p:cSld>
  <p:clrMapOvr>
    <a:masterClrMapping/>
  </p:clrMapOvr>
  <p:transition spd="slow">
    <p:blinds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endParaRPr lang="en-US" noProof="0"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3"/>
          <p:cNvSpPr>
            <a:spLocks noGrp="1"/>
          </p:cNvSpPr>
          <p:nvPr>
            <p:ph type="dt" sz="half" idx="10"/>
          </p:nvPr>
        </p:nvSpPr>
        <p:spPr/>
        <p:txBody>
          <a:bodyPr/>
          <a:lstStyle>
            <a:lvl1pPr>
              <a:defRPr/>
            </a:lvl1pPr>
          </a:lstStyle>
          <a:p>
            <a:pPr>
              <a:defRPr/>
            </a:pPr>
            <a:fld id="{A58AEAC7-C2C3-44AF-AB2E-36A1774D5378}" type="datetime1">
              <a:rPr lang="en-US"/>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D66FD7F1-16F9-4E12-83AD-C4245146BA57}" type="slidenum">
              <a:rPr lang="en-US" altLang="en-US"/>
            </a:fld>
            <a:endParaRPr lang="en-US" altLang="en-US" dirty="0"/>
          </a:p>
        </p:txBody>
      </p:sp>
    </p:spTree>
  </p:cSld>
  <p:clrMapOvr>
    <a:masterClrMapping/>
  </p:clrMapOvr>
  <p:transition spd="slow">
    <p:blinds dir="vert"/>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en-US" altLang="en-US"/>
              <a:t>Click to edit Master title style</a:t>
            </a:r>
            <a:endParaRPr lang="en-US" altLang="en-US"/>
          </a:p>
        </p:txBody>
      </p:sp>
      <p:sp>
        <p:nvSpPr>
          <p:cNvPr id="1027" name="Text Placeholder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en-US" altLang="en-US"/>
              <a:t>Click to edit Master text styles</a:t>
            </a:r>
            <a:endParaRPr lang="en-US" altLang="en-US"/>
          </a:p>
          <a:p>
            <a:pPr lvl="1"/>
            <a:r>
              <a:rPr lang="en-US" altLang="en-US"/>
              <a:t>Second level</a:t>
            </a:r>
            <a:endParaRPr lang="en-US" altLang="en-US"/>
          </a:p>
          <a:p>
            <a:pPr lvl="2"/>
            <a:r>
              <a:rPr lang="en-US" altLang="en-US"/>
              <a:t>Third level</a:t>
            </a:r>
            <a:endParaRPr lang="en-US" altLang="en-US"/>
          </a:p>
          <a:p>
            <a:pPr lvl="3"/>
            <a:r>
              <a:rPr lang="en-US" altLang="en-US"/>
              <a:t>Fourth level</a:t>
            </a:r>
            <a:endParaRPr lang="en-US" altLang="en-US"/>
          </a:p>
          <a:p>
            <a:pPr lvl="4"/>
            <a:r>
              <a:rPr lang="en-US" altLang="en-US"/>
              <a:t>Fifth level</a:t>
            </a:r>
            <a:endParaRPr lang="en-US" alt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246687D5-4D00-474F-82B8-FCFBD98170F5}" type="datetime1">
              <a:rPr lang="en-US"/>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lstStyle>
            <a:lvl1pPr algn="r">
              <a:defRPr sz="1200">
                <a:solidFill>
                  <a:srgbClr val="898989"/>
                </a:solidFill>
              </a:defRPr>
            </a:lvl1pPr>
          </a:lstStyle>
          <a:p>
            <a:pPr>
              <a:defRPr/>
            </a:pPr>
            <a:fld id="{ADBF7CE3-29D9-4203-A481-45960E76618F}" type="slidenum">
              <a:rPr lang="en-US" altLang="en-US"/>
            </a:fld>
            <a:endParaRPr lang="en-US" altLang="en-US" dirty="0"/>
          </a:p>
        </p:txBody>
      </p:sp>
      <p:pic>
        <p:nvPicPr>
          <p:cNvPr id="1031" name="Picture 7"/>
          <p:cNvPicPr>
            <a:picLocks noChangeAspect="1"/>
          </p:cNvPicPr>
          <p:nvPr userDrawn="1"/>
        </p:nvPicPr>
        <p:blipFill>
          <a:blip r:embed="rId12">
            <a:extLst>
              <a:ext uri="{28A0092B-C50C-407E-A947-70E740481C1C}">
                <a14:useLocalDpi xmlns:a14="http://schemas.microsoft.com/office/drawing/2010/main" val="0"/>
              </a:ext>
            </a:extLst>
          </a:blip>
          <a:srcRect/>
          <a:stretch>
            <a:fillRect/>
          </a:stretch>
        </p:blipFill>
        <p:spPr bwMode="auto">
          <a:xfrm>
            <a:off x="0" y="5153025"/>
            <a:ext cx="12192000" cy="170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blinds dir="vert"/>
  </p:transition>
  <p:hf hdr="0" ftr="0" dt="0"/>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tags" Target="../tags/tag1.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github.com/kruthika0720/INTERNSHIP.git"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90" name="Google Shape;90;p13"/>
          <p:cNvSpPr txBox="1"/>
          <p:nvPr/>
        </p:nvSpPr>
        <p:spPr>
          <a:xfrm>
            <a:off x="6650181" y="1911876"/>
            <a:ext cx="5389487" cy="1828800"/>
          </a:xfrm>
          <a:prstGeom prst="rect">
            <a:avLst/>
          </a:prstGeom>
          <a:noFill/>
          <a:ln>
            <a:noFill/>
          </a:ln>
        </p:spPr>
        <p:txBody>
          <a:bodyPr spcFirstLastPara="1" wrap="square" lIns="91425" tIns="45700" rIns="91425" bIns="45700" anchor="t" anchorCtr="0">
            <a:normAutofit fontScale="92500" lnSpcReduction="20000"/>
          </a:bodyPr>
          <a:lstStyle/>
          <a:p>
            <a:pPr marL="0" marR="0" lvl="0" indent="0" algn="ctr" rtl="0">
              <a:spcBef>
                <a:spcPts val="0"/>
              </a:spcBef>
              <a:spcAft>
                <a:spcPts val="0"/>
              </a:spcAft>
              <a:buClr>
                <a:srgbClr val="17365D"/>
              </a:buClr>
              <a:buSzPts val="2000"/>
              <a:buFont typeface="Arial" panose="020B0604020202020204"/>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Under the Supervision of,</a:t>
            </a:r>
            <a:endParaRPr dirty="0">
              <a:latin typeface="Cambria" panose="02040503050406030204" pitchFamily="18" charset="0"/>
              <a:ea typeface="Cambria" panose="02040503050406030204" pitchFamily="18" charset="0"/>
            </a:endParaRPr>
          </a:p>
          <a:p>
            <a:pPr marL="0" marR="0" lvl="0" indent="0" algn="ctr" rtl="0">
              <a:spcBef>
                <a:spcPts val="400"/>
              </a:spcBef>
              <a:spcAft>
                <a:spcPts val="0"/>
              </a:spcAft>
              <a:buClr>
                <a:srgbClr val="17365D"/>
              </a:buClr>
              <a:buSzPts val="2000"/>
              <a:buFont typeface="Arial" panose="020B0604020202020204"/>
              <a:buNone/>
            </a:pPr>
            <a:endParaRPr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endParaRPr>
          </a:p>
          <a:p>
            <a:pPr lvl="0">
              <a:spcBef>
                <a:spcPts val="340"/>
              </a:spcBef>
              <a:spcAft>
                <a:spcPts val="0"/>
              </a:spcAft>
              <a:buClr>
                <a:srgbClr val="17365D"/>
              </a:buClr>
              <a:buSzPts val="1700"/>
            </a:pPr>
            <a:r>
              <a:rPr lang="en-US" sz="2000" b="1" dirty="0" smtClean="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MR.Tanveer Ahmed</a:t>
            </a:r>
            <a:endParaRPr lang="en-US" sz="2000" b="1"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endParaRPr>
          </a:p>
          <a:p>
            <a:pPr lvl="0">
              <a:spcBef>
                <a:spcPts val="340"/>
              </a:spcBef>
              <a:spcAft>
                <a:spcPts val="0"/>
              </a:spcAft>
              <a:buClr>
                <a:srgbClr val="17365D"/>
              </a:buClr>
              <a:buSzPts val="1700"/>
            </a:pPr>
            <a:r>
              <a:rPr lang="en-US" sz="2000" b="1"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Assistant professor</a:t>
            </a:r>
            <a:endParaRPr lang="en-US" sz="2000" b="1"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endParaRPr>
          </a:p>
          <a:p>
            <a:pPr lvl="0">
              <a:spcBef>
                <a:spcPts val="340"/>
              </a:spcBef>
              <a:spcAft>
                <a:spcPts val="0"/>
              </a:spcAft>
              <a:buClr>
                <a:srgbClr val="17365D"/>
              </a:buClr>
              <a:buSzPts val="1700"/>
            </a:pPr>
            <a:r>
              <a:rPr lang="en-US" sz="2000" b="1"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School of Computer Science and Engineering</a:t>
            </a:r>
            <a:endParaRPr lang="en-US" sz="2000" dirty="0">
              <a:latin typeface="Cambria" panose="02040503050406030204" pitchFamily="18" charset="0"/>
              <a:ea typeface="Cambria" panose="02040503050406030204" pitchFamily="18" charset="0"/>
            </a:endParaRPr>
          </a:p>
          <a:p>
            <a:pPr lvl="0">
              <a:spcBef>
                <a:spcPts val="340"/>
              </a:spcBef>
              <a:spcAft>
                <a:spcPts val="0"/>
              </a:spcAft>
              <a:buClr>
                <a:srgbClr val="17365D"/>
              </a:buClr>
              <a:buSzPts val="1700"/>
            </a:pPr>
            <a:r>
              <a:rPr lang="en-US" sz="2000" b="1"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Presidency University</a:t>
            </a:r>
            <a:endParaRPr lang="en-US" sz="2000"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panose="020B0604020202020204"/>
              <a:buNone/>
            </a:pPr>
            <a:endParaRPr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endParaRPr>
          </a:p>
        </p:txBody>
      </p:sp>
      <p:sp>
        <p:nvSpPr>
          <p:cNvPr id="8" name="Google Shape;91;p13"/>
          <p:cNvSpPr txBox="1"/>
          <p:nvPr/>
        </p:nvSpPr>
        <p:spPr>
          <a:xfrm>
            <a:off x="156411" y="4130278"/>
            <a:ext cx="12249915" cy="1562100"/>
          </a:xfrm>
          <a:prstGeom prst="rect">
            <a:avLst/>
          </a:prstGeom>
          <a:noFill/>
          <a:ln>
            <a:noFill/>
          </a:ln>
        </p:spPr>
        <p:txBody>
          <a:bodyPr spcFirstLastPara="1" wrap="square" lIns="91425" tIns="45700" rIns="91425" bIns="45700" anchor="t" anchorCtr="0">
            <a:noAutofit/>
          </a:bodyPr>
          <a:lstStyle/>
          <a:p>
            <a:pPr lvl="0">
              <a:spcBef>
                <a:spcPts val="0"/>
              </a:spcBef>
              <a:spcAft>
                <a:spcPts val="0"/>
              </a:spcAft>
              <a:buClr>
                <a:srgbClr val="17365D"/>
              </a:buClr>
              <a:buSzPct val="100000"/>
            </a:pPr>
            <a:r>
              <a:rPr lang="en-US" sz="2000" b="1" i="0" u="none" strike="noStrike" cap="none" dirty="0" smtClean="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Name of the Program: </a:t>
            </a:r>
            <a:r>
              <a:rPr lang="en-US" sz="2000" b="1" dirty="0">
                <a:latin typeface="Cambria" panose="02040503050406030204" pitchFamily="18" charset="0"/>
                <a:ea typeface="Cambria" panose="02040503050406030204" pitchFamily="18" charset="0"/>
                <a:cs typeface="Verdana" panose="020B0604030504040204"/>
                <a:sym typeface="Verdana" panose="020B0604030504040204"/>
              </a:rPr>
              <a:t>B.TECH/COMPUTER SCIENCE AND ENGINEERING(INTERNET OF THINGS)</a:t>
            </a:r>
            <a:endParaRPr lang="en-US" sz="2000" b="1" i="0" u="none" strike="noStrike" cap="none" dirty="0" smtClean="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endParaRPr>
          </a:p>
          <a:p>
            <a:pPr>
              <a:spcBef>
                <a:spcPts val="0"/>
              </a:spcBef>
              <a:spcAft>
                <a:spcPts val="0"/>
              </a:spcAft>
              <a:buClr>
                <a:srgbClr val="17365D"/>
              </a:buClr>
              <a:buSzPct val="100000"/>
            </a:pPr>
            <a:r>
              <a:rPr lang="en-US" sz="2000" b="1" dirty="0" smtClean="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Name of the HoD: </a:t>
            </a:r>
            <a:r>
              <a:rPr lang="en-US" sz="2000" b="1" dirty="0">
                <a:latin typeface="Cambria" panose="02040503050406030204" pitchFamily="18" charset="0"/>
                <a:ea typeface="Cambria" panose="02040503050406030204" pitchFamily="18" charset="0"/>
                <a:cs typeface="Verdana" panose="020B0604030504040204"/>
                <a:sym typeface="Verdana" panose="020B0604030504040204"/>
              </a:rPr>
              <a:t>DR.ANANDRAJ S P </a:t>
            </a:r>
            <a:endParaRPr lang="en-US" sz="2000" b="1" dirty="0" smtClean="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endParaRPr>
          </a:p>
          <a:p>
            <a:pPr>
              <a:spcBef>
                <a:spcPts val="0"/>
              </a:spcBef>
              <a:spcAft>
                <a:spcPts val="0"/>
              </a:spcAft>
              <a:buClr>
                <a:srgbClr val="17365D"/>
              </a:buClr>
              <a:buSzPct val="100000"/>
            </a:pPr>
            <a:r>
              <a:rPr lang="en-US" sz="2000" b="1" i="0" u="none" strike="noStrike" cap="none" dirty="0" smtClean="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Name of the Program Project Coordinator: </a:t>
            </a:r>
            <a:r>
              <a:rPr lang="en-US" sz="2000" b="1" dirty="0">
                <a:latin typeface="Cambria" panose="02040503050406030204" pitchFamily="18" charset="0"/>
                <a:ea typeface="Cambria" panose="02040503050406030204" pitchFamily="18" charset="0"/>
                <a:cs typeface="Verdana" panose="020B0604030504040204"/>
                <a:sym typeface="Verdana" panose="020B0604030504040204"/>
              </a:rPr>
              <a:t>DR. SHARMASTH </a:t>
            </a:r>
            <a:r>
              <a:rPr lang="en-US" sz="2000" b="1" dirty="0" smtClean="0">
                <a:latin typeface="Cambria" panose="02040503050406030204" pitchFamily="18" charset="0"/>
                <a:ea typeface="Cambria" panose="02040503050406030204" pitchFamily="18" charset="0"/>
                <a:cs typeface="Verdana" panose="020B0604030504040204"/>
                <a:sym typeface="Verdana" panose="020B0604030504040204"/>
              </a:rPr>
              <a:t>VALI</a:t>
            </a:r>
            <a:endParaRPr lang="en-US" sz="2000" b="1" i="0" u="none" strike="noStrike" cap="none" dirty="0" smtClean="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endParaRPr>
          </a:p>
          <a:p>
            <a:pPr lvl="0">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Name of the </a:t>
            </a:r>
            <a:r>
              <a:rPr lang="en-US" sz="2000" b="1" dirty="0" smtClean="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School Internship/Project Coordinators: </a:t>
            </a:r>
            <a:r>
              <a:rPr lang="en-US" sz="2000" b="1" dirty="0">
                <a:latin typeface="Cambria" panose="02040503050406030204" pitchFamily="18" charset="0"/>
                <a:ea typeface="Cambria" panose="02040503050406030204" pitchFamily="18" charset="0"/>
                <a:cs typeface="Verdana" panose="020B0604030504040204"/>
                <a:sym typeface="Verdana" panose="020B0604030504040204"/>
              </a:rPr>
              <a:t>Mr. Md Ziaur Rahman </a:t>
            </a:r>
            <a:r>
              <a:rPr lang="en-US" sz="2000" b="1" dirty="0" smtClean="0">
                <a:latin typeface="Cambria" panose="02040503050406030204" pitchFamily="18" charset="0"/>
                <a:ea typeface="Cambria" panose="02040503050406030204" pitchFamily="18" charset="0"/>
                <a:cs typeface="Verdana" panose="020B0604030504040204"/>
                <a:sym typeface="Verdana" panose="020B0604030504040204"/>
              </a:rPr>
              <a:t>/</a:t>
            </a:r>
            <a:endParaRPr lang="en-US" sz="2000" b="1" dirty="0" smtClean="0">
              <a:latin typeface="Cambria" panose="02040503050406030204" pitchFamily="18" charset="0"/>
              <a:ea typeface="Cambria" panose="02040503050406030204" pitchFamily="18" charset="0"/>
              <a:cs typeface="Verdana" panose="020B0604030504040204"/>
              <a:sym typeface="Verdana" panose="020B0604030504040204"/>
            </a:endParaRPr>
          </a:p>
          <a:p>
            <a:pPr lvl="0">
              <a:buClr>
                <a:srgbClr val="17365D"/>
              </a:buClr>
              <a:buSzPct val="100000"/>
            </a:pPr>
            <a:r>
              <a:rPr lang="en-US" sz="2000" b="1" dirty="0">
                <a:latin typeface="Cambria" panose="02040503050406030204" pitchFamily="18" charset="0"/>
                <a:ea typeface="Cambria" panose="02040503050406030204" pitchFamily="18" charset="0"/>
                <a:cs typeface="Verdana" panose="020B0604030504040204"/>
                <a:sym typeface="Verdana" panose="020B0604030504040204"/>
              </a:rPr>
              <a:t> </a:t>
            </a:r>
            <a:r>
              <a:rPr lang="en-US" sz="2000" b="1" dirty="0" smtClean="0">
                <a:latin typeface="Cambria" panose="02040503050406030204" pitchFamily="18" charset="0"/>
                <a:ea typeface="Cambria" panose="02040503050406030204" pitchFamily="18" charset="0"/>
                <a:cs typeface="Verdana" panose="020B0604030504040204"/>
                <a:sym typeface="Verdana" panose="020B0604030504040204"/>
              </a:rPr>
              <a:t>													    Dr</a:t>
            </a:r>
            <a:r>
              <a:rPr lang="en-US" sz="2000" b="1" i="0" u="none" strike="noStrike" cap="none" dirty="0" smtClean="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 Sampath A K / Dr. Abdul Khadar A</a:t>
            </a:r>
            <a:endParaRPr lang="en-US" sz="2000" b="1" i="0" u="none" strike="noStrike" cap="none" dirty="0" smtClean="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endParaRPr>
          </a:p>
          <a:p>
            <a:pPr lvl="0">
              <a:buClr>
                <a:srgbClr val="17365D"/>
              </a:buClr>
              <a:buSzPct val="100000"/>
            </a:pPr>
            <a:r>
              <a:rPr lang="en-US" sz="2000" b="1" dirty="0">
                <a:latin typeface="Cambria" panose="02040503050406030204" pitchFamily="18" charset="0"/>
                <a:ea typeface="Cambria" panose="02040503050406030204" pitchFamily="18" charset="0"/>
                <a:cs typeface="Verdana" panose="020B0604030504040204"/>
                <a:sym typeface="Verdana" panose="020B0604030504040204"/>
              </a:rPr>
              <a:t> </a:t>
            </a:r>
            <a:r>
              <a:rPr lang="en-US" sz="2000" b="1" dirty="0" smtClean="0">
                <a:latin typeface="Cambria" panose="02040503050406030204" pitchFamily="18" charset="0"/>
                <a:ea typeface="Cambria" panose="02040503050406030204" pitchFamily="18" charset="0"/>
                <a:cs typeface="Verdana" panose="020B0604030504040204"/>
                <a:sym typeface="Verdana" panose="020B0604030504040204"/>
              </a:rPr>
              <a:t>                                                                                                               </a:t>
            </a:r>
            <a:endParaRPr sz="2000" b="1" i="0" u="none" strike="noStrike" cap="none"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endParaRPr>
          </a:p>
        </p:txBody>
      </p:sp>
      <p:graphicFrame>
        <p:nvGraphicFramePr>
          <p:cNvPr id="10" name="Table 9"/>
          <p:cNvGraphicFramePr>
            <a:graphicFrameLocks noGrp="1"/>
          </p:cNvGraphicFramePr>
          <p:nvPr/>
        </p:nvGraphicFramePr>
        <p:xfrm>
          <a:off x="601909" y="1911875"/>
          <a:ext cx="5321552" cy="1828800"/>
        </p:xfrm>
        <a:graphic>
          <a:graphicData uri="http://schemas.openxmlformats.org/drawingml/2006/table">
            <a:tbl>
              <a:tblPr firstRow="1" bandRow="1">
                <a:tableStyleId>{5C22544A-7EE6-4342-B048-85BDC9FD1C3A}</a:tableStyleId>
              </a:tblPr>
              <a:tblGrid>
                <a:gridCol w="1371270"/>
                <a:gridCol w="3950282"/>
              </a:tblGrid>
              <a:tr h="362263">
                <a:tc gridSpan="2">
                  <a:txBody>
                    <a:bodyPr/>
                    <a:lstStyle/>
                    <a:p>
                      <a:pPr algn="ctr"/>
                      <a:r>
                        <a:rPr lang="en-US" dirty="0" smtClean="0">
                          <a:latin typeface="Cambria" panose="02040503050406030204" pitchFamily="18" charset="0"/>
                          <a:ea typeface="Cambria" panose="02040503050406030204" pitchFamily="18" charset="0"/>
                          <a:cs typeface="Times New Roman" panose="02020603050405020304" pitchFamily="18" charset="0"/>
                        </a:rPr>
                        <a:t>Student Details</a:t>
                      </a:r>
                      <a:endParaRPr lang="en-US" dirty="0">
                        <a:latin typeface="Cambria" panose="02040503050406030204" pitchFamily="18" charset="0"/>
                        <a:ea typeface="Cambria" panose="02040503050406030204" pitchFamily="18" charset="0"/>
                        <a:cs typeface="Times New Roman" panose="02020603050405020304" pitchFamily="18" charset="0"/>
                      </a:endParaRPr>
                    </a:p>
                  </a:txBody>
                  <a:tcPr/>
                </a:tc>
                <a:tc hMerge="1">
                  <a:tcPr/>
                </a:tc>
              </a:tr>
              <a:tr h="362263">
                <a:tc>
                  <a:txBody>
                    <a:bodyPr/>
                    <a:lstStyle/>
                    <a:p>
                      <a:pPr algn="l"/>
                      <a:r>
                        <a:rPr lang="en-US" b="1" dirty="0" smtClean="0">
                          <a:latin typeface="Cambria" panose="02040503050406030204" pitchFamily="18" charset="0"/>
                          <a:ea typeface="Cambria" panose="02040503050406030204" pitchFamily="18" charset="0"/>
                          <a:cs typeface="Times New Roman" panose="02020603050405020304" pitchFamily="18" charset="0"/>
                        </a:rPr>
                        <a:t>Name</a:t>
                      </a:r>
                      <a:endParaRPr lang="en-US" b="1" dirty="0">
                        <a:latin typeface="Cambria" panose="02040503050406030204" pitchFamily="18" charset="0"/>
                        <a:ea typeface="Cambria" panose="02040503050406030204" pitchFamily="18" charset="0"/>
                        <a:cs typeface="Times New Roman" panose="02020603050405020304" pitchFamily="18" charset="0"/>
                      </a:endParaRPr>
                    </a:p>
                  </a:txBody>
                  <a:tcPr/>
                </a:tc>
                <a:tc>
                  <a:txBody>
                    <a:bodyPr/>
                    <a:lstStyle/>
                    <a:p>
                      <a:pPr algn="ctr"/>
                      <a:r>
                        <a:rPr lang="en-US" dirty="0" smtClean="0">
                          <a:latin typeface="Cambria" panose="02040503050406030204" pitchFamily="18" charset="0"/>
                          <a:ea typeface="Cambria" panose="02040503050406030204" pitchFamily="18" charset="0"/>
                          <a:cs typeface="Times New Roman" panose="02020603050405020304" pitchFamily="18" charset="0"/>
                        </a:rPr>
                        <a:t>KRUTHIKA K</a:t>
                      </a:r>
                      <a:endParaRPr lang="en-US" dirty="0">
                        <a:latin typeface="Cambria" panose="02040503050406030204" pitchFamily="18" charset="0"/>
                        <a:ea typeface="Cambria" panose="02040503050406030204" pitchFamily="18" charset="0"/>
                        <a:cs typeface="Times New Roman" panose="02020603050405020304" pitchFamily="18" charset="0"/>
                      </a:endParaRPr>
                    </a:p>
                  </a:txBody>
                  <a:tcPr/>
                </a:tc>
              </a:tr>
              <a:tr h="362263">
                <a:tc>
                  <a:txBody>
                    <a:bodyPr/>
                    <a:lstStyle/>
                    <a:p>
                      <a:pPr algn="l"/>
                      <a:r>
                        <a:rPr lang="en-US" b="1" dirty="0" smtClean="0">
                          <a:latin typeface="Cambria" panose="02040503050406030204" pitchFamily="18" charset="0"/>
                          <a:ea typeface="Cambria" panose="02040503050406030204" pitchFamily="18" charset="0"/>
                          <a:cs typeface="Times New Roman" panose="02020603050405020304" pitchFamily="18" charset="0"/>
                        </a:rPr>
                        <a:t>Roll No</a:t>
                      </a:r>
                      <a:endParaRPr lang="en-US" b="1" dirty="0">
                        <a:latin typeface="Cambria" panose="02040503050406030204" pitchFamily="18" charset="0"/>
                        <a:ea typeface="Cambria" panose="02040503050406030204" pitchFamily="18" charset="0"/>
                        <a:cs typeface="Times New Roman" panose="02020603050405020304" pitchFamily="18" charset="0"/>
                      </a:endParaRPr>
                    </a:p>
                  </a:txBody>
                  <a:tcPr/>
                </a:tc>
                <a:tc>
                  <a:txBody>
                    <a:bodyPr/>
                    <a:lstStyle/>
                    <a:p>
                      <a:pPr algn="ctr"/>
                      <a:r>
                        <a:rPr lang="en-US" dirty="0" smtClean="0">
                          <a:latin typeface="Cambria" panose="02040503050406030204" pitchFamily="18" charset="0"/>
                          <a:ea typeface="Cambria" panose="02040503050406030204" pitchFamily="18" charset="0"/>
                          <a:cs typeface="Times New Roman" panose="02020603050405020304" pitchFamily="18" charset="0"/>
                        </a:rPr>
                        <a:t>20211CIT0105</a:t>
                      </a:r>
                      <a:endParaRPr lang="en-US" dirty="0">
                        <a:latin typeface="Cambria" panose="02040503050406030204" pitchFamily="18" charset="0"/>
                        <a:ea typeface="Cambria" panose="02040503050406030204" pitchFamily="18" charset="0"/>
                        <a:cs typeface="Times New Roman" panose="02020603050405020304" pitchFamily="18" charset="0"/>
                      </a:endParaRPr>
                    </a:p>
                  </a:txBody>
                  <a:tcPr/>
                </a:tc>
              </a:tr>
              <a:tr h="362263">
                <a:tc>
                  <a:txBody>
                    <a:bodyPr/>
                    <a:lstStyle/>
                    <a:p>
                      <a:pPr algn="l"/>
                      <a:r>
                        <a:rPr lang="en-US" b="1" dirty="0" smtClean="0">
                          <a:latin typeface="Cambria" panose="02040503050406030204" pitchFamily="18" charset="0"/>
                          <a:ea typeface="Cambria" panose="02040503050406030204" pitchFamily="18" charset="0"/>
                          <a:cs typeface="Times New Roman" panose="02020603050405020304" pitchFamily="18" charset="0"/>
                        </a:rPr>
                        <a:t>Section</a:t>
                      </a:r>
                      <a:endParaRPr lang="en-US" b="1" dirty="0">
                        <a:latin typeface="Cambria" panose="02040503050406030204" pitchFamily="18" charset="0"/>
                        <a:ea typeface="Cambria" panose="02040503050406030204" pitchFamily="18" charset="0"/>
                        <a:cs typeface="Times New Roman" panose="02020603050405020304" pitchFamily="18" charset="0"/>
                      </a:endParaRPr>
                    </a:p>
                  </a:txBody>
                  <a:tcPr/>
                </a:tc>
                <a:tc>
                  <a:txBody>
                    <a:bodyPr/>
                    <a:lstStyle/>
                    <a:p>
                      <a:pPr algn="ctr"/>
                      <a:r>
                        <a:rPr lang="en-US" dirty="0" smtClean="0">
                          <a:latin typeface="Cambria" panose="02040503050406030204" pitchFamily="18" charset="0"/>
                          <a:ea typeface="Cambria" panose="02040503050406030204" pitchFamily="18" charset="0"/>
                          <a:cs typeface="Times New Roman" panose="02020603050405020304" pitchFamily="18" charset="0"/>
                        </a:rPr>
                        <a:t>08-CIT-01</a:t>
                      </a:r>
                      <a:endParaRPr lang="en-US" dirty="0">
                        <a:latin typeface="Cambria" panose="02040503050406030204" pitchFamily="18" charset="0"/>
                        <a:ea typeface="Cambria" panose="02040503050406030204" pitchFamily="18" charset="0"/>
                        <a:cs typeface="Times New Roman" panose="02020603050405020304" pitchFamily="18" charset="0"/>
                      </a:endParaRPr>
                    </a:p>
                  </a:txBody>
                  <a:tcPr/>
                </a:tc>
              </a:tr>
              <a:tr h="362263">
                <a:tc>
                  <a:txBody>
                    <a:bodyPr/>
                    <a:lstStyle/>
                    <a:p>
                      <a:pPr algn="l"/>
                      <a:r>
                        <a:rPr lang="en-US" b="1" dirty="0" smtClean="0">
                          <a:latin typeface="Cambria" panose="02040503050406030204" pitchFamily="18" charset="0"/>
                          <a:ea typeface="Cambria" panose="02040503050406030204" pitchFamily="18" charset="0"/>
                          <a:cs typeface="Times New Roman" panose="02020603050405020304" pitchFamily="18" charset="0"/>
                        </a:rPr>
                        <a:t>Batch No.</a:t>
                      </a:r>
                      <a:endParaRPr lang="en-US" b="1" dirty="0">
                        <a:latin typeface="Cambria" panose="02040503050406030204" pitchFamily="18" charset="0"/>
                        <a:ea typeface="Cambria" panose="02040503050406030204" pitchFamily="18" charset="0"/>
                        <a:cs typeface="Times New Roman" panose="02020603050405020304" pitchFamily="18" charset="0"/>
                      </a:endParaRPr>
                    </a:p>
                  </a:txBody>
                  <a:tcPr/>
                </a:tc>
                <a:tc>
                  <a:txBody>
                    <a:bodyPr/>
                    <a:lstStyle/>
                    <a:p>
                      <a:pPr algn="ctr"/>
                      <a:r>
                        <a:rPr lang="en-US" dirty="0" smtClean="0">
                          <a:latin typeface="Cambria" panose="02040503050406030204" pitchFamily="18" charset="0"/>
                          <a:ea typeface="Cambria" panose="02040503050406030204" pitchFamily="18" charset="0"/>
                          <a:cs typeface="Times New Roman" panose="02020603050405020304" pitchFamily="18" charset="0"/>
                        </a:rPr>
                        <a:t>CSE_CIT_CAP_37</a:t>
                      </a:r>
                      <a:endParaRPr lang="en-US" dirty="0">
                        <a:latin typeface="Cambria" panose="02040503050406030204" pitchFamily="18" charset="0"/>
                        <a:ea typeface="Cambria" panose="02040503050406030204" pitchFamily="18" charset="0"/>
                        <a:cs typeface="Times New Roman" panose="02020603050405020304" pitchFamily="18" charset="0"/>
                      </a:endParaRPr>
                    </a:p>
                  </a:txBody>
                  <a:tcPr/>
                </a:tc>
              </a:tr>
            </a:tbl>
          </a:graphicData>
        </a:graphic>
      </p:graphicFrame>
      <p:sp>
        <p:nvSpPr>
          <p:cNvPr id="7" name="Title 1"/>
          <p:cNvSpPr txBox="1"/>
          <p:nvPr/>
        </p:nvSpPr>
        <p:spPr>
          <a:xfrm>
            <a:off x="838200" y="249382"/>
            <a:ext cx="10515600" cy="1441307"/>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7365D"/>
              </a:buClr>
              <a:buSzPts val="2800"/>
              <a:buFont typeface="Verdana" panose="020B0604030504040204"/>
              <a:buNone/>
              <a:defRPr sz="2800" b="1" i="0" u="none" strike="noStrike" cap="none">
                <a:solidFill>
                  <a:srgbClr val="17365D"/>
                </a:solidFill>
                <a:latin typeface="Verdana" panose="020B0604030504040204"/>
                <a:ea typeface="Verdana" panose="020B0604030504040204"/>
                <a:cs typeface="Verdana" panose="020B0604030504040204"/>
                <a:sym typeface="Verdana" panose="020B060403050404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lgn="ctr"/>
            <a:r>
              <a:rPr lang="en-IN" altLang="en-US" dirty="0" smtClean="0">
                <a:solidFill>
                  <a:schemeClr val="accent1">
                    <a:lumMod val="75000"/>
                  </a:schemeClr>
                </a:solidFill>
                <a:latin typeface="Times New Roman" panose="02020603050405020304" pitchFamily="18" charset="0"/>
                <a:cs typeface="Times New Roman" panose="02020603050405020304" pitchFamily="18" charset="0"/>
              </a:rPr>
              <a:t>CSE7301</a:t>
            </a:r>
            <a:r>
              <a:rPr lang="en-US" altLang="en-US" dirty="0" smtClean="0">
                <a:solidFill>
                  <a:schemeClr val="accent1">
                    <a:lumMod val="75000"/>
                  </a:schemeClr>
                </a:solidFill>
                <a:latin typeface="Times New Roman" panose="02020603050405020304" pitchFamily="18" charset="0"/>
                <a:cs typeface="Times New Roman" panose="02020603050405020304" pitchFamily="18" charset="0"/>
              </a:rPr>
              <a:t> - INTERNSHIP</a:t>
            </a:r>
            <a:br>
              <a:rPr lang="en-IN" dirty="0" smtClean="0">
                <a:solidFill>
                  <a:srgbClr val="FF0000"/>
                </a:solidFill>
                <a:latin typeface="Times New Roman" panose="02020603050405020304" pitchFamily="18" charset="0"/>
                <a:cs typeface="Times New Roman" panose="02020603050405020304" pitchFamily="18" charset="0"/>
              </a:rPr>
            </a:br>
            <a:r>
              <a:rPr lang="en-IN" altLang="en-US" sz="2400" dirty="0" smtClean="0">
                <a:solidFill>
                  <a:srgbClr val="0070C0"/>
                </a:solidFill>
                <a:latin typeface="Times New Roman" panose="02020603050405020304" pitchFamily="18" charset="0"/>
                <a:ea typeface="Tahoma" panose="020B0604030504040204" pitchFamily="34" charset="0"/>
                <a:cs typeface="Times New Roman" panose="02020603050405020304" pitchFamily="18" charset="0"/>
              </a:rPr>
              <a:t>Final Review</a:t>
            </a:r>
            <a:r>
              <a:rPr lang="en-US" sz="2400" dirty="0" smtClean="0">
                <a:solidFill>
                  <a:srgbClr val="0070C0"/>
                </a:solidFill>
                <a:latin typeface="Times New Roman" panose="02020603050405020304" pitchFamily="18" charset="0"/>
                <a:ea typeface="Tahoma" panose="020B0604030504040204" pitchFamily="34" charset="0"/>
                <a:cs typeface="Times New Roman" panose="02020603050405020304" pitchFamily="18" charset="0"/>
              </a:rPr>
              <a:t> Presentation </a:t>
            </a:r>
            <a:br>
              <a:rPr lang="en-US" sz="2400" dirty="0" smtClean="0">
                <a:solidFill>
                  <a:srgbClr val="0070C0"/>
                </a:solidFill>
                <a:latin typeface="Times New Roman" panose="02020603050405020304" pitchFamily="18" charset="0"/>
                <a:ea typeface="Tahoma" panose="020B0604030504040204" pitchFamily="34" charset="0"/>
                <a:cs typeface="Times New Roman" panose="02020603050405020304" pitchFamily="18" charset="0"/>
              </a:rPr>
            </a:br>
            <a:r>
              <a:rPr lang="en-US" sz="2400" dirty="0">
                <a:solidFill>
                  <a:srgbClr val="0070C0"/>
                </a:solidFill>
                <a:latin typeface="Times New Roman" panose="02020603050405020304" pitchFamily="18" charset="0"/>
                <a:ea typeface="Tahoma" panose="020B0604030504040204" pitchFamily="34" charset="0"/>
                <a:cs typeface="Times New Roman" panose="02020603050405020304" pitchFamily="18" charset="0"/>
              </a:rPr>
              <a:t>Automation of Payroll Processes: Enhancing Efficiency and Accuracy through Technology</a:t>
            </a:r>
            <a:br>
              <a:rPr lang="en-US" sz="2400" dirty="0" smtClean="0">
                <a:solidFill>
                  <a:srgbClr val="0070C0"/>
                </a:solidFill>
                <a:latin typeface="Times New Roman" panose="02020603050405020304" pitchFamily="18" charset="0"/>
                <a:ea typeface="Tahoma" panose="020B0604030504040204" pitchFamily="34"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p:txBody>
      </p:sp>
    </p:spTree>
  </p:cSld>
  <p:clrMapOvr>
    <a:masterClrMapping/>
  </p:clrMapOvr>
  <p:transition spd="slow">
    <p:blinds dir="ver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66205"/>
            <a:ext cx="11353800" cy="1850572"/>
          </a:xfrm>
        </p:spPr>
        <p:txBody>
          <a:bodyPr/>
          <a:lstStyle/>
          <a:p>
            <a:pPr marL="152400" algn="just">
              <a:lnSpc>
                <a:spcPct val="100000"/>
              </a:lnSpc>
              <a:spcBef>
                <a:spcPts val="0"/>
              </a:spcBef>
            </a:pPr>
            <a:r>
              <a:rPr lang="en-IN" sz="3200" b="1" dirty="0">
                <a:solidFill>
                  <a:schemeClr val="accent1">
                    <a:lumMod val="75000"/>
                  </a:schemeClr>
                </a:solidFill>
                <a:latin typeface="Times New Roman" panose="02020603050405020304" pitchFamily="18" charset="0"/>
                <a:cs typeface="Times New Roman" panose="02020603050405020304" pitchFamily="18" charset="0"/>
              </a:rPr>
              <a:t>Literature Review</a:t>
            </a:r>
            <a:endParaRPr lang="en-IN" sz="3200"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fld>
            <a:endParaRPr lang="en-US" altLang="en-US" dirty="0"/>
          </a:p>
        </p:txBody>
      </p:sp>
      <p:graphicFrame>
        <p:nvGraphicFramePr>
          <p:cNvPr id="26" name="Content Placeholder 25"/>
          <p:cNvGraphicFramePr>
            <a:graphicFrameLocks noGrp="1"/>
          </p:cNvGraphicFramePr>
          <p:nvPr>
            <p:ph idx="1"/>
          </p:nvPr>
        </p:nvGraphicFramePr>
        <p:xfrm>
          <a:off x="417513" y="639763"/>
          <a:ext cx="11456626" cy="5447528"/>
        </p:xfrm>
        <a:graphic>
          <a:graphicData uri="http://schemas.openxmlformats.org/drawingml/2006/table">
            <a:tbl>
              <a:tblPr firstRow="1" bandRow="1">
                <a:tableStyleId>{5C22544A-7EE6-4342-B048-85BDC9FD1C3A}</a:tableStyleId>
              </a:tblPr>
              <a:tblGrid>
                <a:gridCol w="1636661"/>
                <a:gridCol w="1636661"/>
                <a:gridCol w="1366203"/>
                <a:gridCol w="1907118"/>
                <a:gridCol w="1636661"/>
                <a:gridCol w="1636661"/>
                <a:gridCol w="1636661"/>
              </a:tblGrid>
              <a:tr h="578990">
                <a:tc>
                  <a:txBody>
                    <a:bodyPr/>
                    <a:lstStyle/>
                    <a:p>
                      <a:pPr algn="ctr" fontAlgn="ctr"/>
                      <a:r>
                        <a:rPr lang="en-IN" sz="1100" b="1" i="1" u="none" strike="noStrike" dirty="0">
                          <a:solidFill>
                            <a:srgbClr val="000000"/>
                          </a:solidFill>
                          <a:effectLst/>
                          <a:latin typeface="Calibri" panose="020F0502020204030204" pitchFamily="34" charset="0"/>
                        </a:rPr>
                        <a:t>Author(s)</a:t>
                      </a:r>
                      <a:endParaRPr lang="en-IN" sz="1100" b="1" i="1" u="none" strike="noStrike" dirty="0">
                        <a:solidFill>
                          <a:srgbClr val="000000"/>
                        </a:solidFill>
                        <a:effectLst/>
                        <a:latin typeface="Calibri" panose="020F0502020204030204" pitchFamily="34" charset="0"/>
                      </a:endParaRPr>
                    </a:p>
                  </a:txBody>
                  <a:tcPr marL="0" marR="0" marT="0" marB="0" anchor="ctr"/>
                </a:tc>
                <a:tc>
                  <a:txBody>
                    <a:bodyPr/>
                    <a:lstStyle/>
                    <a:p>
                      <a:pPr algn="ctr" fontAlgn="ctr"/>
                      <a:r>
                        <a:rPr lang="en-IN" sz="1100" b="1" i="1" u="none" strike="noStrike" dirty="0">
                          <a:solidFill>
                            <a:srgbClr val="000000"/>
                          </a:solidFill>
                          <a:effectLst/>
                          <a:latin typeface="Calibri" panose="020F0502020204030204" pitchFamily="34" charset="0"/>
                        </a:rPr>
                        <a:t>Title</a:t>
                      </a:r>
                      <a:endParaRPr lang="en-IN" sz="1100" b="1" i="1" u="none" strike="noStrike" dirty="0">
                        <a:solidFill>
                          <a:srgbClr val="000000"/>
                        </a:solidFill>
                        <a:effectLst/>
                        <a:latin typeface="Calibri" panose="020F0502020204030204" pitchFamily="34" charset="0"/>
                      </a:endParaRPr>
                    </a:p>
                  </a:txBody>
                  <a:tcPr marL="0" marR="0" marT="0" marB="0" anchor="ctr"/>
                </a:tc>
                <a:tc>
                  <a:txBody>
                    <a:bodyPr/>
                    <a:lstStyle/>
                    <a:p>
                      <a:pPr algn="ctr" fontAlgn="ctr"/>
                      <a:r>
                        <a:rPr lang="en-IN" sz="1100" b="1" i="1" u="none" strike="noStrike" dirty="0">
                          <a:solidFill>
                            <a:srgbClr val="000000"/>
                          </a:solidFill>
                          <a:effectLst/>
                          <a:latin typeface="Calibri" panose="020F0502020204030204" pitchFamily="34" charset="0"/>
                        </a:rPr>
                        <a:t>Year</a:t>
                      </a:r>
                      <a:endParaRPr lang="en-IN" sz="1100" b="1" i="1" u="none" strike="noStrike" dirty="0">
                        <a:solidFill>
                          <a:srgbClr val="000000"/>
                        </a:solidFill>
                        <a:effectLst/>
                        <a:latin typeface="Calibri" panose="020F0502020204030204" pitchFamily="34" charset="0"/>
                      </a:endParaRPr>
                    </a:p>
                  </a:txBody>
                  <a:tcPr marL="0" marR="0" marT="0" marB="0" anchor="ctr"/>
                </a:tc>
                <a:tc>
                  <a:txBody>
                    <a:bodyPr/>
                    <a:lstStyle/>
                    <a:p>
                      <a:pPr algn="ctr" fontAlgn="ctr"/>
                      <a:r>
                        <a:rPr lang="en-IN" sz="1100" b="1" i="1" u="none" strike="noStrike" dirty="0">
                          <a:solidFill>
                            <a:srgbClr val="000000"/>
                          </a:solidFill>
                          <a:effectLst/>
                          <a:latin typeface="Calibri" panose="020F0502020204030204" pitchFamily="34" charset="0"/>
                        </a:rPr>
                        <a:t>Technology Used</a:t>
                      </a:r>
                      <a:endParaRPr lang="en-IN" sz="1100" b="1" i="1" u="none" strike="noStrike" dirty="0">
                        <a:solidFill>
                          <a:srgbClr val="000000"/>
                        </a:solidFill>
                        <a:effectLst/>
                        <a:latin typeface="Calibri" panose="020F0502020204030204" pitchFamily="34" charset="0"/>
                      </a:endParaRPr>
                    </a:p>
                  </a:txBody>
                  <a:tcPr marL="0" marR="0" marT="0" marB="0" anchor="ctr"/>
                </a:tc>
                <a:tc>
                  <a:txBody>
                    <a:bodyPr/>
                    <a:lstStyle/>
                    <a:p>
                      <a:pPr algn="ctr" fontAlgn="ctr"/>
                      <a:r>
                        <a:rPr lang="en-IN" sz="1100" b="1" i="1" u="none" strike="noStrike" dirty="0">
                          <a:solidFill>
                            <a:srgbClr val="000000"/>
                          </a:solidFill>
                          <a:effectLst/>
                          <a:latin typeface="Calibri" panose="020F0502020204030204" pitchFamily="34" charset="0"/>
                        </a:rPr>
                        <a:t>Drawback</a:t>
                      </a:r>
                      <a:endParaRPr lang="en-IN" sz="1100" b="1" i="1" u="none" strike="noStrike" dirty="0">
                        <a:solidFill>
                          <a:srgbClr val="000000"/>
                        </a:solidFill>
                        <a:effectLst/>
                        <a:latin typeface="Calibri" panose="020F0502020204030204" pitchFamily="34" charset="0"/>
                      </a:endParaRPr>
                    </a:p>
                  </a:txBody>
                  <a:tcPr marL="0" marR="0" marT="0" marB="0" anchor="ctr"/>
                </a:tc>
                <a:tc>
                  <a:txBody>
                    <a:bodyPr/>
                    <a:lstStyle/>
                    <a:p>
                      <a:pPr algn="ctr" fontAlgn="ctr"/>
                      <a:r>
                        <a:rPr lang="en-IN" sz="1100" b="1" i="1" u="none" strike="noStrike" dirty="0">
                          <a:solidFill>
                            <a:srgbClr val="000000"/>
                          </a:solidFill>
                          <a:effectLst/>
                          <a:latin typeface="Calibri" panose="020F0502020204030204" pitchFamily="34" charset="0"/>
                        </a:rPr>
                        <a:t>Functionality</a:t>
                      </a:r>
                      <a:endParaRPr lang="en-IN" sz="1100" b="1" i="1" u="none" strike="noStrike" dirty="0">
                        <a:solidFill>
                          <a:srgbClr val="000000"/>
                        </a:solidFill>
                        <a:effectLst/>
                        <a:latin typeface="Calibri" panose="020F0502020204030204" pitchFamily="34" charset="0"/>
                      </a:endParaRPr>
                    </a:p>
                  </a:txBody>
                  <a:tcPr marL="0" marR="0" marT="0" marB="0" anchor="ctr"/>
                </a:tc>
                <a:tc>
                  <a:txBody>
                    <a:bodyPr/>
                    <a:lstStyle/>
                    <a:p>
                      <a:pPr algn="ctr" fontAlgn="ctr"/>
                      <a:r>
                        <a:rPr lang="en-IN" sz="1100" b="1" i="1" u="none" strike="noStrike" dirty="0">
                          <a:solidFill>
                            <a:srgbClr val="000000"/>
                          </a:solidFill>
                          <a:effectLst/>
                          <a:latin typeface="Calibri" panose="020F0502020204030204" pitchFamily="34" charset="0"/>
                        </a:rPr>
                        <a:t>Results</a:t>
                      </a:r>
                      <a:endParaRPr lang="en-IN" sz="1100" b="1" i="1" u="none" strike="noStrike" dirty="0">
                        <a:solidFill>
                          <a:srgbClr val="000000"/>
                        </a:solidFill>
                        <a:effectLst/>
                        <a:latin typeface="Calibri" panose="020F0502020204030204" pitchFamily="34" charset="0"/>
                      </a:endParaRPr>
                    </a:p>
                  </a:txBody>
                  <a:tcPr marL="0" marR="0" marT="0" marB="0" anchor="ctr"/>
                </a:tc>
              </a:tr>
              <a:tr h="911635">
                <a:tc>
                  <a:txBody>
                    <a:bodyPr/>
                    <a:lstStyle/>
                    <a:p>
                      <a:pPr algn="ctr" fontAlgn="ctr"/>
                      <a:r>
                        <a:rPr lang="en-IN" sz="1100" b="1" i="1" u="none" strike="noStrike" dirty="0">
                          <a:solidFill>
                            <a:srgbClr val="000000"/>
                          </a:solidFill>
                          <a:effectLst/>
                          <a:latin typeface="Calibri" panose="020F0502020204030204" pitchFamily="34" charset="0"/>
                        </a:rPr>
                        <a:t>Ali H. Y. Mohammed, Rudzidatul A. Dziyauddin, Liza A. Latiff</a:t>
                      </a:r>
                      <a:endParaRPr lang="en-IN" sz="1100" b="1" i="1" u="none" strike="noStrike" dirty="0">
                        <a:solidFill>
                          <a:srgbClr val="000000"/>
                        </a:solidFill>
                        <a:effectLst/>
                        <a:latin typeface="Calibri" panose="020F0502020204030204" pitchFamily="34" charset="0"/>
                      </a:endParaRPr>
                    </a:p>
                  </a:txBody>
                  <a:tcPr marL="0" marR="0" marT="0" marB="0" anchor="ctr"/>
                </a:tc>
                <a:tc>
                  <a:txBody>
                    <a:bodyPr/>
                    <a:lstStyle/>
                    <a:p>
                      <a:pPr algn="ctr" fontAlgn="ctr"/>
                      <a:r>
                        <a:rPr lang="en-US" sz="1100" b="1" i="0" u="none" strike="noStrike" dirty="0">
                          <a:solidFill>
                            <a:srgbClr val="000000"/>
                          </a:solidFill>
                          <a:effectLst/>
                          <a:latin typeface="Calibri" panose="020F0502020204030204" pitchFamily="34" charset="0"/>
                        </a:rPr>
                        <a:t>Current Multi-Factor Authentication: Approaches, Requirements, Attacks and Challenges</a:t>
                      </a:r>
                      <a:endParaRPr lang="en-US" sz="1100" b="1" i="0" u="none" strike="noStrike" dirty="0">
                        <a:solidFill>
                          <a:srgbClr val="000000"/>
                        </a:solidFill>
                        <a:effectLst/>
                        <a:latin typeface="Calibri" panose="020F0502020204030204" pitchFamily="34" charset="0"/>
                      </a:endParaRPr>
                    </a:p>
                  </a:txBody>
                  <a:tcPr marL="0" marR="0" marT="0" marB="0" anchor="ctr"/>
                </a:tc>
                <a:tc>
                  <a:txBody>
                    <a:bodyPr/>
                    <a:lstStyle/>
                    <a:p>
                      <a:pPr algn="ctr" fontAlgn="ctr"/>
                      <a:r>
                        <a:rPr lang="en-IN" sz="1100" b="1" i="0" u="none" strike="noStrike" dirty="0">
                          <a:solidFill>
                            <a:srgbClr val="000000"/>
                          </a:solidFill>
                          <a:effectLst/>
                          <a:latin typeface="Calibri" panose="020F0502020204030204" pitchFamily="34" charset="0"/>
                        </a:rPr>
                        <a:t>2023</a:t>
                      </a:r>
                      <a:endParaRPr lang="en-IN" sz="1100" b="1" i="0" u="none" strike="noStrike" dirty="0">
                        <a:solidFill>
                          <a:srgbClr val="000000"/>
                        </a:solidFill>
                        <a:effectLst/>
                        <a:latin typeface="Calibri" panose="020F0502020204030204" pitchFamily="34" charset="0"/>
                      </a:endParaRPr>
                    </a:p>
                  </a:txBody>
                  <a:tcPr marL="0" marR="0" marT="0" marB="0" anchor="ctr"/>
                </a:tc>
                <a:tc>
                  <a:txBody>
                    <a:bodyPr/>
                    <a:lstStyle/>
                    <a:p>
                      <a:pPr algn="ctr" fontAlgn="ctr"/>
                      <a:r>
                        <a:rPr lang="en-US" sz="1100" b="1" i="0" u="none" strike="noStrike" dirty="0">
                          <a:solidFill>
                            <a:srgbClr val="000000"/>
                          </a:solidFill>
                          <a:effectLst/>
                          <a:latin typeface="Calibri" panose="020F0502020204030204" pitchFamily="34" charset="0"/>
                        </a:rPr>
                        <a:t>Biometric and non-biometric MFA techniques</a:t>
                      </a:r>
                      <a:endParaRPr lang="en-US" sz="1100" b="1" i="0" u="none" strike="noStrike" dirty="0">
                        <a:solidFill>
                          <a:srgbClr val="000000"/>
                        </a:solidFill>
                        <a:effectLst/>
                        <a:latin typeface="Calibri" panose="020F0502020204030204" pitchFamily="34" charset="0"/>
                      </a:endParaRPr>
                    </a:p>
                  </a:txBody>
                  <a:tcPr marL="0" marR="0" marT="0" marB="0" anchor="ctr"/>
                </a:tc>
                <a:tc>
                  <a:txBody>
                    <a:bodyPr/>
                    <a:lstStyle/>
                    <a:p>
                      <a:pPr algn="ctr" fontAlgn="ctr"/>
                      <a:r>
                        <a:rPr lang="en-US" sz="1100" b="1" i="0" u="none" strike="noStrike" dirty="0">
                          <a:solidFill>
                            <a:srgbClr val="000000"/>
                          </a:solidFill>
                          <a:effectLst/>
                          <a:latin typeface="Calibri" panose="020F0502020204030204" pitchFamily="34" charset="0"/>
                        </a:rPr>
                        <a:t>Balancing security and accuracy remains challenging</a:t>
                      </a:r>
                      <a:endParaRPr lang="en-US" sz="1100" b="1" i="0" u="none" strike="noStrike" dirty="0">
                        <a:solidFill>
                          <a:srgbClr val="000000"/>
                        </a:solidFill>
                        <a:effectLst/>
                        <a:latin typeface="Calibri" panose="020F0502020204030204" pitchFamily="34" charset="0"/>
                      </a:endParaRPr>
                    </a:p>
                  </a:txBody>
                  <a:tcPr marL="0" marR="0" marT="0" marB="0" anchor="ctr"/>
                </a:tc>
                <a:tc>
                  <a:txBody>
                    <a:bodyPr/>
                    <a:lstStyle/>
                    <a:p>
                      <a:pPr algn="ctr" fontAlgn="ctr"/>
                      <a:r>
                        <a:rPr lang="en-US" sz="1100" b="1" i="0" u="none" strike="noStrike" dirty="0">
                          <a:solidFill>
                            <a:srgbClr val="000000"/>
                          </a:solidFill>
                          <a:effectLst/>
                          <a:latin typeface="Calibri" panose="020F0502020204030204" pitchFamily="34" charset="0"/>
                        </a:rPr>
                        <a:t>Discusses various MFA approaches and their effectiveness in enhancing security</a:t>
                      </a:r>
                      <a:endParaRPr lang="en-US" sz="1100" b="1" i="0" u="none" strike="noStrike" dirty="0">
                        <a:solidFill>
                          <a:srgbClr val="000000"/>
                        </a:solidFill>
                        <a:effectLst/>
                        <a:latin typeface="Calibri" panose="020F0502020204030204" pitchFamily="34" charset="0"/>
                      </a:endParaRPr>
                    </a:p>
                  </a:txBody>
                  <a:tcPr marL="0" marR="0" marT="0" marB="0" anchor="ctr"/>
                </a:tc>
                <a:tc>
                  <a:txBody>
                    <a:bodyPr/>
                    <a:lstStyle/>
                    <a:p>
                      <a:pPr algn="ctr" fontAlgn="ctr"/>
                      <a:r>
                        <a:rPr lang="en-US" sz="1100" b="1" i="0" u="none" strike="noStrike" dirty="0">
                          <a:solidFill>
                            <a:srgbClr val="000000"/>
                          </a:solidFill>
                          <a:effectLst/>
                          <a:latin typeface="Calibri" panose="020F0502020204030204" pitchFamily="34" charset="0"/>
                        </a:rPr>
                        <a:t>Highlights the need for a trade-off between security and user convenience in MFA implementations</a:t>
                      </a:r>
                      <a:endParaRPr lang="en-US" sz="1100" b="1" i="0" u="none" strike="noStrike" dirty="0">
                        <a:solidFill>
                          <a:srgbClr val="000000"/>
                        </a:solidFill>
                        <a:effectLst/>
                        <a:latin typeface="Calibri" panose="020F0502020204030204" pitchFamily="34" charset="0"/>
                      </a:endParaRPr>
                    </a:p>
                  </a:txBody>
                  <a:tcPr marL="0" marR="0" marT="0" marB="0" anchor="ctr"/>
                </a:tc>
              </a:tr>
              <a:tr h="911635">
                <a:tc>
                  <a:txBody>
                    <a:bodyPr/>
                    <a:lstStyle/>
                    <a:p>
                      <a:pPr algn="ctr" fontAlgn="ctr"/>
                      <a:r>
                        <a:rPr lang="en-IN" sz="1100" b="1" i="1" u="none" strike="noStrike" dirty="0">
                          <a:solidFill>
                            <a:srgbClr val="000000"/>
                          </a:solidFill>
                          <a:effectLst/>
                          <a:latin typeface="Calibri" panose="020F0502020204030204" pitchFamily="34" charset="0"/>
                        </a:rPr>
                        <a:t>Sajid Iqbal, Saeed Ullah Jan, Asad Ullah</a:t>
                      </a:r>
                      <a:endParaRPr lang="en-IN" sz="1100" b="1" i="1" u="none" strike="noStrike" dirty="0">
                        <a:solidFill>
                          <a:srgbClr val="000000"/>
                        </a:solidFill>
                        <a:effectLst/>
                        <a:latin typeface="Calibri" panose="020F0502020204030204" pitchFamily="34" charset="0"/>
                      </a:endParaRPr>
                    </a:p>
                  </a:txBody>
                  <a:tcPr marL="0" marR="0" marT="0" marB="0" anchor="ctr"/>
                </a:tc>
                <a:tc>
                  <a:txBody>
                    <a:bodyPr/>
                    <a:lstStyle/>
                    <a:p>
                      <a:pPr algn="ctr" fontAlgn="ctr"/>
                      <a:r>
                        <a:rPr lang="en-IN" sz="1100" b="1" i="0" u="none" strike="noStrike" dirty="0">
                          <a:solidFill>
                            <a:srgbClr val="000000"/>
                          </a:solidFill>
                          <a:effectLst/>
                          <a:latin typeface="Calibri" panose="020F0502020204030204" pitchFamily="34" charset="0"/>
                        </a:rPr>
                        <a:t>Secure Login System</a:t>
                      </a:r>
                      <a:endParaRPr lang="en-IN" sz="1100" b="1" i="0" u="none" strike="noStrike" dirty="0">
                        <a:solidFill>
                          <a:srgbClr val="000000"/>
                        </a:solidFill>
                        <a:effectLst/>
                        <a:latin typeface="Calibri" panose="020F0502020204030204" pitchFamily="34" charset="0"/>
                      </a:endParaRPr>
                    </a:p>
                  </a:txBody>
                  <a:tcPr marL="0" marR="0" marT="0" marB="0" anchor="ctr"/>
                </a:tc>
                <a:tc>
                  <a:txBody>
                    <a:bodyPr/>
                    <a:lstStyle/>
                    <a:p>
                      <a:pPr algn="ctr" fontAlgn="ctr"/>
                      <a:r>
                        <a:rPr lang="en-IN" sz="1100" b="1" i="0" u="none" strike="noStrike" dirty="0">
                          <a:solidFill>
                            <a:srgbClr val="000000"/>
                          </a:solidFill>
                          <a:effectLst/>
                          <a:latin typeface="Calibri" panose="020F0502020204030204" pitchFamily="34" charset="0"/>
                        </a:rPr>
                        <a:t>2023</a:t>
                      </a:r>
                      <a:endParaRPr lang="en-IN" sz="1100" b="1" i="0" u="none" strike="noStrike" dirty="0">
                        <a:solidFill>
                          <a:srgbClr val="000000"/>
                        </a:solidFill>
                        <a:effectLst/>
                        <a:latin typeface="Calibri" panose="020F0502020204030204" pitchFamily="34" charset="0"/>
                      </a:endParaRPr>
                    </a:p>
                  </a:txBody>
                  <a:tcPr marL="0" marR="0" marT="0" marB="0" anchor="ctr"/>
                </a:tc>
                <a:tc>
                  <a:txBody>
                    <a:bodyPr/>
                    <a:lstStyle/>
                    <a:p>
                      <a:pPr algn="ctr" fontAlgn="ctr"/>
                      <a:r>
                        <a:rPr lang="en-US" sz="1100" b="1" i="0" u="none" strike="noStrike" dirty="0">
                          <a:solidFill>
                            <a:srgbClr val="000000"/>
                          </a:solidFill>
                          <a:effectLst/>
                          <a:latin typeface="Calibri" panose="020F0502020204030204" pitchFamily="34" charset="0"/>
                        </a:rPr>
                        <a:t>One-time password (OTP), hashing, two-factor authentication (2FA), QR code</a:t>
                      </a:r>
                      <a:endParaRPr lang="en-US" sz="1100" b="1" i="0" u="none" strike="noStrike" dirty="0">
                        <a:solidFill>
                          <a:srgbClr val="000000"/>
                        </a:solidFill>
                        <a:effectLst/>
                        <a:latin typeface="Calibri" panose="020F0502020204030204" pitchFamily="34" charset="0"/>
                      </a:endParaRPr>
                    </a:p>
                  </a:txBody>
                  <a:tcPr marL="0" marR="0" marT="0" marB="0" anchor="ctr"/>
                </a:tc>
                <a:tc>
                  <a:txBody>
                    <a:bodyPr/>
                    <a:lstStyle/>
                    <a:p>
                      <a:pPr algn="ctr" fontAlgn="ctr"/>
                      <a:r>
                        <a:rPr lang="en-US" sz="1100" b="1" i="0" u="none" strike="noStrike" dirty="0">
                          <a:solidFill>
                            <a:srgbClr val="000000"/>
                          </a:solidFill>
                          <a:effectLst/>
                          <a:latin typeface="Calibri" panose="020F0502020204030204" pitchFamily="34" charset="0"/>
                        </a:rPr>
                        <a:t>Potential complexity in implementation and user adoption</a:t>
                      </a:r>
                      <a:endParaRPr lang="en-US" sz="1100" b="1" i="0" u="none" strike="noStrike" dirty="0">
                        <a:solidFill>
                          <a:srgbClr val="000000"/>
                        </a:solidFill>
                        <a:effectLst/>
                        <a:latin typeface="Calibri" panose="020F0502020204030204" pitchFamily="34" charset="0"/>
                      </a:endParaRPr>
                    </a:p>
                  </a:txBody>
                  <a:tcPr marL="0" marR="0" marT="0" marB="0" anchor="ctr"/>
                </a:tc>
                <a:tc>
                  <a:txBody>
                    <a:bodyPr/>
                    <a:lstStyle/>
                    <a:p>
                      <a:pPr algn="ctr" fontAlgn="ctr"/>
                      <a:r>
                        <a:rPr lang="en-US" sz="1100" b="1" i="0" u="none" strike="noStrike" dirty="0">
                          <a:solidFill>
                            <a:srgbClr val="000000"/>
                          </a:solidFill>
                          <a:effectLst/>
                          <a:latin typeface="Calibri" panose="020F0502020204030204" pitchFamily="34" charset="0"/>
                        </a:rPr>
                        <a:t>Proposes an enhanced login authentication system incorporating OTP, hashing, 2FA, and QR codes</a:t>
                      </a:r>
                      <a:endParaRPr lang="en-US" sz="1100" b="1" i="0" u="none" strike="noStrike" dirty="0">
                        <a:solidFill>
                          <a:srgbClr val="000000"/>
                        </a:solidFill>
                        <a:effectLst/>
                        <a:latin typeface="Calibri" panose="020F0502020204030204" pitchFamily="34" charset="0"/>
                      </a:endParaRPr>
                    </a:p>
                  </a:txBody>
                  <a:tcPr marL="0" marR="0" marT="0" marB="0" anchor="ctr"/>
                </a:tc>
                <a:tc>
                  <a:txBody>
                    <a:bodyPr/>
                    <a:lstStyle/>
                    <a:p>
                      <a:pPr algn="ctr" fontAlgn="ctr"/>
                      <a:r>
                        <a:rPr lang="en-US" sz="1100" b="1" i="0" u="none" strike="noStrike" dirty="0">
                          <a:solidFill>
                            <a:srgbClr val="000000"/>
                          </a:solidFill>
                          <a:effectLst/>
                          <a:latin typeface="Calibri" panose="020F0502020204030204" pitchFamily="34" charset="0"/>
                        </a:rPr>
                        <a:t>Aims to improve security by adding multiple authentication layers</a:t>
                      </a:r>
                      <a:endParaRPr lang="en-US" sz="1100" b="1" i="0" u="none" strike="noStrike" dirty="0">
                        <a:solidFill>
                          <a:srgbClr val="000000"/>
                        </a:solidFill>
                        <a:effectLst/>
                        <a:latin typeface="Calibri" panose="020F0502020204030204" pitchFamily="34" charset="0"/>
                      </a:endParaRPr>
                    </a:p>
                  </a:txBody>
                  <a:tcPr marL="0" marR="0" marT="0" marB="0" anchor="ctr"/>
                </a:tc>
              </a:tr>
              <a:tr h="578990">
                <a:tc>
                  <a:txBody>
                    <a:bodyPr/>
                    <a:lstStyle/>
                    <a:p>
                      <a:pPr algn="ctr" fontAlgn="ctr"/>
                      <a:r>
                        <a:rPr lang="en-IN" sz="1100" b="1" i="1" u="none" strike="noStrike" dirty="0">
                          <a:solidFill>
                            <a:srgbClr val="000000"/>
                          </a:solidFill>
                          <a:effectLst/>
                          <a:latin typeface="Calibri" panose="020F0502020204030204" pitchFamily="34" charset="0"/>
                        </a:rPr>
                        <a:t>Palo Alto Networks</a:t>
                      </a:r>
                      <a:endParaRPr lang="en-IN" sz="1100" b="1" i="1" u="none" strike="noStrike" dirty="0">
                        <a:solidFill>
                          <a:srgbClr val="000000"/>
                        </a:solidFill>
                        <a:effectLst/>
                        <a:latin typeface="Calibri" panose="020F0502020204030204" pitchFamily="34" charset="0"/>
                      </a:endParaRPr>
                    </a:p>
                  </a:txBody>
                  <a:tcPr marL="0" marR="0" marT="0" marB="0" anchor="ctr"/>
                </a:tc>
                <a:tc>
                  <a:txBody>
                    <a:bodyPr/>
                    <a:lstStyle/>
                    <a:p>
                      <a:pPr algn="ctr" fontAlgn="ctr"/>
                      <a:r>
                        <a:rPr lang="en-US" sz="1100" b="1" i="0" u="none" strike="noStrike" dirty="0">
                          <a:solidFill>
                            <a:srgbClr val="000000"/>
                          </a:solidFill>
                          <a:effectLst/>
                          <a:latin typeface="Calibri" panose="020F0502020204030204" pitchFamily="34" charset="0"/>
                        </a:rPr>
                        <a:t>8 Trends Reshaping Network Security in 2025</a:t>
                      </a:r>
                      <a:endParaRPr lang="en-US" sz="1100" b="1" i="0" u="none" strike="noStrike" dirty="0">
                        <a:solidFill>
                          <a:srgbClr val="000000"/>
                        </a:solidFill>
                        <a:effectLst/>
                        <a:latin typeface="Calibri" panose="020F0502020204030204" pitchFamily="34" charset="0"/>
                      </a:endParaRPr>
                    </a:p>
                  </a:txBody>
                  <a:tcPr marL="0" marR="0" marT="0" marB="0" anchor="ctr"/>
                </a:tc>
                <a:tc>
                  <a:txBody>
                    <a:bodyPr/>
                    <a:lstStyle/>
                    <a:p>
                      <a:pPr algn="ctr" fontAlgn="ctr"/>
                      <a:r>
                        <a:rPr lang="en-IN" sz="1100" b="1" i="0" u="none" strike="noStrike" dirty="0">
                          <a:solidFill>
                            <a:srgbClr val="000000"/>
                          </a:solidFill>
                          <a:effectLst/>
                          <a:latin typeface="Calibri" panose="020F0502020204030204" pitchFamily="34" charset="0"/>
                        </a:rPr>
                        <a:t>2024</a:t>
                      </a:r>
                      <a:endParaRPr lang="en-IN" sz="1100" b="1" i="0" u="none" strike="noStrike" dirty="0">
                        <a:solidFill>
                          <a:srgbClr val="000000"/>
                        </a:solidFill>
                        <a:effectLst/>
                        <a:latin typeface="Calibri" panose="020F0502020204030204" pitchFamily="34" charset="0"/>
                      </a:endParaRPr>
                    </a:p>
                  </a:txBody>
                  <a:tcPr marL="0" marR="0" marT="0" marB="0" anchor="ctr"/>
                </a:tc>
                <a:tc>
                  <a:txBody>
                    <a:bodyPr/>
                    <a:lstStyle/>
                    <a:p>
                      <a:pPr algn="ctr" fontAlgn="ctr"/>
                      <a:r>
                        <a:rPr lang="en-US" sz="1100" b="1" i="0" u="none" strike="noStrike" dirty="0">
                          <a:solidFill>
                            <a:srgbClr val="000000"/>
                          </a:solidFill>
                          <a:effectLst/>
                          <a:latin typeface="Calibri" panose="020F0502020204030204" pitchFamily="34" charset="0"/>
                        </a:rPr>
                        <a:t>Cloud-Delivered Security Services (CDSS) powered by Precision AI</a:t>
                      </a:r>
                      <a:endParaRPr lang="en-US" sz="1100" b="1" i="0" u="none" strike="noStrike" dirty="0">
                        <a:solidFill>
                          <a:srgbClr val="000000"/>
                        </a:solidFill>
                        <a:effectLst/>
                        <a:latin typeface="Calibri" panose="020F0502020204030204" pitchFamily="34" charset="0"/>
                      </a:endParaRPr>
                    </a:p>
                  </a:txBody>
                  <a:tcPr marL="0" marR="0" marT="0" marB="0" anchor="ctr"/>
                </a:tc>
                <a:tc>
                  <a:txBody>
                    <a:bodyPr/>
                    <a:lstStyle/>
                    <a:p>
                      <a:pPr algn="ctr" fontAlgn="ctr"/>
                      <a:r>
                        <a:rPr lang="en-US" sz="1100" b="1" i="0" u="none" strike="noStrike" dirty="0">
                          <a:solidFill>
                            <a:srgbClr val="000000"/>
                          </a:solidFill>
                          <a:effectLst/>
                          <a:latin typeface="Calibri" panose="020F0502020204030204" pitchFamily="34" charset="0"/>
                        </a:rPr>
                        <a:t>Implementation complexity and resource requirements</a:t>
                      </a:r>
                      <a:endParaRPr lang="en-US" sz="1100" b="1" i="0" u="none" strike="noStrike" dirty="0">
                        <a:solidFill>
                          <a:srgbClr val="000000"/>
                        </a:solidFill>
                        <a:effectLst/>
                        <a:latin typeface="Calibri" panose="020F0502020204030204" pitchFamily="34" charset="0"/>
                      </a:endParaRPr>
                    </a:p>
                  </a:txBody>
                  <a:tcPr marL="0" marR="0" marT="0" marB="0" anchor="ctr"/>
                </a:tc>
                <a:tc>
                  <a:txBody>
                    <a:bodyPr/>
                    <a:lstStyle/>
                    <a:p>
                      <a:pPr algn="ctr" fontAlgn="ctr"/>
                      <a:r>
                        <a:rPr lang="en-US" sz="1100" b="1" i="0" u="none" strike="noStrike" dirty="0">
                          <a:solidFill>
                            <a:srgbClr val="000000"/>
                          </a:solidFill>
                          <a:effectLst/>
                          <a:latin typeface="Calibri" panose="020F0502020204030204" pitchFamily="34" charset="0"/>
                        </a:rPr>
                        <a:t>Discusses emerging trends in network security</a:t>
                      </a:r>
                      <a:endParaRPr lang="en-US" sz="1100" b="1" i="0" u="none" strike="noStrike" dirty="0">
                        <a:solidFill>
                          <a:srgbClr val="000000"/>
                        </a:solidFill>
                        <a:effectLst/>
                        <a:latin typeface="Calibri" panose="020F0502020204030204" pitchFamily="34" charset="0"/>
                      </a:endParaRPr>
                    </a:p>
                  </a:txBody>
                  <a:tcPr marL="0" marR="0" marT="0" marB="0" anchor="ctr"/>
                </a:tc>
                <a:tc>
                  <a:txBody>
                    <a:bodyPr/>
                    <a:lstStyle/>
                    <a:p>
                      <a:pPr algn="ctr" fontAlgn="ctr"/>
                      <a:r>
                        <a:rPr lang="en-US" sz="1100" b="1" i="0" u="none" strike="noStrike" dirty="0">
                          <a:solidFill>
                            <a:srgbClr val="000000"/>
                          </a:solidFill>
                          <a:effectLst/>
                          <a:latin typeface="Calibri" panose="020F0502020204030204" pitchFamily="34" charset="0"/>
                        </a:rPr>
                        <a:t>Identifies key areas of focus for future security measures</a:t>
                      </a:r>
                      <a:endParaRPr lang="en-US" sz="1100" b="1" i="0" u="none" strike="noStrike" dirty="0">
                        <a:solidFill>
                          <a:srgbClr val="000000"/>
                        </a:solidFill>
                        <a:effectLst/>
                        <a:latin typeface="Calibri" panose="020F0502020204030204" pitchFamily="34" charset="0"/>
                      </a:endParaRPr>
                    </a:p>
                  </a:txBody>
                  <a:tcPr marL="0" marR="0" marT="0" marB="0" anchor="ctr"/>
                </a:tc>
              </a:tr>
              <a:tr h="578990">
                <a:tc>
                  <a:txBody>
                    <a:bodyPr/>
                    <a:lstStyle/>
                    <a:p>
                      <a:pPr algn="ctr" fontAlgn="ctr"/>
                      <a:r>
                        <a:rPr lang="en-IN" sz="1100" b="1" i="1" u="none" strike="noStrike" dirty="0">
                          <a:solidFill>
                            <a:srgbClr val="000000"/>
                          </a:solidFill>
                          <a:effectLst/>
                          <a:latin typeface="Calibri" panose="020F0502020204030204" pitchFamily="34" charset="0"/>
                        </a:rPr>
                        <a:t>Solutions Review Editors</a:t>
                      </a:r>
                      <a:endParaRPr lang="en-IN" sz="1100" b="1" i="1" u="none" strike="noStrike" dirty="0">
                        <a:solidFill>
                          <a:srgbClr val="000000"/>
                        </a:solidFill>
                        <a:effectLst/>
                        <a:latin typeface="Calibri" panose="020F0502020204030204" pitchFamily="34" charset="0"/>
                      </a:endParaRPr>
                    </a:p>
                  </a:txBody>
                  <a:tcPr marL="0" marR="0" marT="0" marB="0" anchor="ctr"/>
                </a:tc>
                <a:tc>
                  <a:txBody>
                    <a:bodyPr/>
                    <a:lstStyle/>
                    <a:p>
                      <a:pPr algn="ctr" fontAlgn="ctr"/>
                      <a:r>
                        <a:rPr lang="en-US" sz="1100" b="1" i="0" u="none" strike="noStrike" dirty="0">
                          <a:solidFill>
                            <a:srgbClr val="000000"/>
                          </a:solidFill>
                          <a:effectLst/>
                          <a:latin typeface="Calibri" panose="020F0502020204030204" pitchFamily="34" charset="0"/>
                        </a:rPr>
                        <a:t>74 Cybersecurity Predictions from Industry Experts for 2025</a:t>
                      </a:r>
                      <a:endParaRPr lang="en-US" sz="1100" b="1" i="0" u="none" strike="noStrike" dirty="0">
                        <a:solidFill>
                          <a:srgbClr val="000000"/>
                        </a:solidFill>
                        <a:effectLst/>
                        <a:latin typeface="Calibri" panose="020F0502020204030204" pitchFamily="34" charset="0"/>
                      </a:endParaRPr>
                    </a:p>
                  </a:txBody>
                  <a:tcPr marL="0" marR="0" marT="0" marB="0" anchor="ctr"/>
                </a:tc>
                <a:tc>
                  <a:txBody>
                    <a:bodyPr/>
                    <a:lstStyle/>
                    <a:p>
                      <a:pPr algn="ctr" fontAlgn="ctr"/>
                      <a:r>
                        <a:rPr lang="en-IN" sz="1100" b="1" i="0" u="none" strike="noStrike" dirty="0">
                          <a:solidFill>
                            <a:srgbClr val="000000"/>
                          </a:solidFill>
                          <a:effectLst/>
                          <a:latin typeface="Calibri" panose="020F0502020204030204" pitchFamily="34" charset="0"/>
                        </a:rPr>
                        <a:t>2024</a:t>
                      </a:r>
                      <a:endParaRPr lang="en-IN" sz="1100" b="1" i="0" u="none" strike="noStrike" dirty="0">
                        <a:solidFill>
                          <a:srgbClr val="000000"/>
                        </a:solidFill>
                        <a:effectLst/>
                        <a:latin typeface="Calibri" panose="020F0502020204030204" pitchFamily="34" charset="0"/>
                      </a:endParaRPr>
                    </a:p>
                  </a:txBody>
                  <a:tcPr marL="0" marR="0" marT="0" marB="0" anchor="ctr"/>
                </a:tc>
                <a:tc>
                  <a:txBody>
                    <a:bodyPr/>
                    <a:lstStyle/>
                    <a:p>
                      <a:pPr algn="ctr" fontAlgn="ctr"/>
                      <a:r>
                        <a:rPr lang="en-IN" sz="1100" b="1" i="0" u="none" strike="noStrike" dirty="0">
                          <a:solidFill>
                            <a:srgbClr val="000000"/>
                          </a:solidFill>
                          <a:effectLst/>
                          <a:latin typeface="Calibri" panose="020F0502020204030204" pitchFamily="34" charset="0"/>
                        </a:rPr>
                        <a:t>Various cybersecurity technologies</a:t>
                      </a:r>
                      <a:endParaRPr lang="en-IN" sz="1100" b="1" i="0" u="none" strike="noStrike" dirty="0">
                        <a:solidFill>
                          <a:srgbClr val="000000"/>
                        </a:solidFill>
                        <a:effectLst/>
                        <a:latin typeface="Calibri" panose="020F0502020204030204" pitchFamily="34" charset="0"/>
                      </a:endParaRPr>
                    </a:p>
                  </a:txBody>
                  <a:tcPr marL="0" marR="0" marT="0" marB="0" anchor="ctr"/>
                </a:tc>
                <a:tc>
                  <a:txBody>
                    <a:bodyPr/>
                    <a:lstStyle/>
                    <a:p>
                      <a:pPr algn="ctr" fontAlgn="ctr"/>
                      <a:r>
                        <a:rPr lang="en-US" sz="1100" b="1" i="0" u="none" strike="noStrike" dirty="0">
                          <a:solidFill>
                            <a:srgbClr val="000000"/>
                          </a:solidFill>
                          <a:effectLst/>
                          <a:latin typeface="Calibri" panose="020F0502020204030204" pitchFamily="34" charset="0"/>
                        </a:rPr>
                        <a:t>Broad scope may lack specific actionable insights</a:t>
                      </a:r>
                      <a:endParaRPr lang="en-US" sz="1100" b="1" i="0" u="none" strike="noStrike" dirty="0">
                        <a:solidFill>
                          <a:srgbClr val="000000"/>
                        </a:solidFill>
                        <a:effectLst/>
                        <a:latin typeface="Calibri" panose="020F0502020204030204" pitchFamily="34" charset="0"/>
                      </a:endParaRPr>
                    </a:p>
                  </a:txBody>
                  <a:tcPr marL="0" marR="0" marT="0" marB="0" anchor="ctr"/>
                </a:tc>
                <a:tc>
                  <a:txBody>
                    <a:bodyPr/>
                    <a:lstStyle/>
                    <a:p>
                      <a:pPr algn="ctr" fontAlgn="ctr"/>
                      <a:r>
                        <a:rPr lang="en-IN" sz="1100" b="1" i="0" u="none" strike="noStrike" dirty="0">
                          <a:solidFill>
                            <a:srgbClr val="000000"/>
                          </a:solidFill>
                          <a:effectLst/>
                          <a:latin typeface="Calibri" panose="020F0502020204030204" pitchFamily="34" charset="0"/>
                        </a:rPr>
                        <a:t>Compiles expert opinions on future cybersecurity trends</a:t>
                      </a:r>
                      <a:endParaRPr lang="en-IN" sz="1100" b="1" i="0" u="none" strike="noStrike" dirty="0">
                        <a:solidFill>
                          <a:srgbClr val="000000"/>
                        </a:solidFill>
                        <a:effectLst/>
                        <a:latin typeface="Calibri" panose="020F0502020204030204" pitchFamily="34" charset="0"/>
                      </a:endParaRPr>
                    </a:p>
                  </a:txBody>
                  <a:tcPr marL="0" marR="0" marT="0" marB="0" anchor="ctr"/>
                </a:tc>
                <a:tc>
                  <a:txBody>
                    <a:bodyPr/>
                    <a:lstStyle/>
                    <a:p>
                      <a:pPr algn="ctr" fontAlgn="ctr"/>
                      <a:r>
                        <a:rPr lang="en-US" sz="1100" b="1" i="0" u="none" strike="noStrike" dirty="0">
                          <a:solidFill>
                            <a:srgbClr val="000000"/>
                          </a:solidFill>
                          <a:effectLst/>
                          <a:latin typeface="Calibri" panose="020F0502020204030204" pitchFamily="34" charset="0"/>
                        </a:rPr>
                        <a:t>Provides a comprehensive overview of anticipated security challenges</a:t>
                      </a:r>
                      <a:endParaRPr lang="en-US" sz="1100" b="1" i="0" u="none" strike="noStrike" dirty="0">
                        <a:solidFill>
                          <a:srgbClr val="000000"/>
                        </a:solidFill>
                        <a:effectLst/>
                        <a:latin typeface="Calibri" panose="020F0502020204030204" pitchFamily="34" charset="0"/>
                      </a:endParaRPr>
                    </a:p>
                  </a:txBody>
                  <a:tcPr marL="0" marR="0" marT="0" marB="0" anchor="ctr"/>
                </a:tc>
              </a:tr>
              <a:tr h="729308">
                <a:tc>
                  <a:txBody>
                    <a:bodyPr/>
                    <a:lstStyle/>
                    <a:p>
                      <a:pPr algn="ctr" fontAlgn="ctr"/>
                      <a:r>
                        <a:rPr lang="en-IN" sz="1100" b="1" i="1" u="none" strike="noStrike" dirty="0">
                          <a:solidFill>
                            <a:srgbClr val="000000"/>
                          </a:solidFill>
                          <a:effectLst/>
                          <a:latin typeface="Calibri" panose="020F0502020204030204" pitchFamily="34" charset="0"/>
                        </a:rPr>
                        <a:t>Forbes Technology Council</a:t>
                      </a:r>
                      <a:endParaRPr lang="en-IN" sz="1100" b="1" i="1" u="none" strike="noStrike" dirty="0">
                        <a:solidFill>
                          <a:srgbClr val="000000"/>
                        </a:solidFill>
                        <a:effectLst/>
                        <a:latin typeface="Calibri" panose="020F0502020204030204" pitchFamily="34" charset="0"/>
                      </a:endParaRPr>
                    </a:p>
                  </a:txBody>
                  <a:tcPr marL="0" marR="0" marT="0" marB="0" anchor="ctr"/>
                </a:tc>
                <a:tc>
                  <a:txBody>
                    <a:bodyPr/>
                    <a:lstStyle/>
                    <a:p>
                      <a:pPr algn="ctr" fontAlgn="ctr"/>
                      <a:r>
                        <a:rPr lang="en-US" sz="1100" b="1" i="0" u="none" strike="noStrike" dirty="0">
                          <a:solidFill>
                            <a:srgbClr val="000000"/>
                          </a:solidFill>
                          <a:effectLst/>
                          <a:latin typeface="Calibri" panose="020F0502020204030204" pitchFamily="34" charset="0"/>
                        </a:rPr>
                        <a:t>Securing The Future: The Most Critical Cybersecurity Trends Of 2023</a:t>
                      </a:r>
                      <a:endParaRPr lang="en-US" sz="1100" b="1" i="0" u="none" strike="noStrike" dirty="0">
                        <a:solidFill>
                          <a:srgbClr val="000000"/>
                        </a:solidFill>
                        <a:effectLst/>
                        <a:latin typeface="Calibri" panose="020F0502020204030204" pitchFamily="34" charset="0"/>
                      </a:endParaRPr>
                    </a:p>
                  </a:txBody>
                  <a:tcPr marL="0" marR="0" marT="0" marB="0" anchor="ctr"/>
                </a:tc>
                <a:tc>
                  <a:txBody>
                    <a:bodyPr/>
                    <a:lstStyle/>
                    <a:p>
                      <a:pPr algn="ctr" fontAlgn="ctr"/>
                      <a:r>
                        <a:rPr lang="en-IN" sz="1100" b="1" i="0" u="none" strike="noStrike" dirty="0">
                          <a:solidFill>
                            <a:srgbClr val="000000"/>
                          </a:solidFill>
                          <a:effectLst/>
                          <a:latin typeface="Calibri" panose="020F0502020204030204" pitchFamily="34" charset="0"/>
                        </a:rPr>
                        <a:t>2023</a:t>
                      </a:r>
                      <a:endParaRPr lang="en-IN" sz="1100" b="1" i="0" u="none" strike="noStrike" dirty="0">
                        <a:solidFill>
                          <a:srgbClr val="000000"/>
                        </a:solidFill>
                        <a:effectLst/>
                        <a:latin typeface="Calibri" panose="020F0502020204030204" pitchFamily="34" charset="0"/>
                      </a:endParaRPr>
                    </a:p>
                  </a:txBody>
                  <a:tcPr marL="0" marR="0" marT="0" marB="0" anchor="ctr"/>
                </a:tc>
                <a:tc>
                  <a:txBody>
                    <a:bodyPr/>
                    <a:lstStyle/>
                    <a:p>
                      <a:pPr algn="ctr" fontAlgn="ctr"/>
                      <a:r>
                        <a:rPr lang="en-US" sz="1100" b="1" i="0" u="none" strike="noStrike" dirty="0">
                          <a:solidFill>
                            <a:srgbClr val="000000"/>
                          </a:solidFill>
                          <a:effectLst/>
                          <a:latin typeface="Calibri" panose="020F0502020204030204" pitchFamily="34" charset="0"/>
                        </a:rPr>
                        <a:t>Cloud security, IoT security, ransomware protection</a:t>
                      </a:r>
                      <a:endParaRPr lang="en-US" sz="1100" b="1" i="0" u="none" strike="noStrike" dirty="0">
                        <a:solidFill>
                          <a:srgbClr val="000000"/>
                        </a:solidFill>
                        <a:effectLst/>
                        <a:latin typeface="Calibri" panose="020F0502020204030204" pitchFamily="34" charset="0"/>
                      </a:endParaRPr>
                    </a:p>
                  </a:txBody>
                  <a:tcPr marL="0" marR="0" marT="0" marB="0" anchor="ctr"/>
                </a:tc>
                <a:tc>
                  <a:txBody>
                    <a:bodyPr/>
                    <a:lstStyle/>
                    <a:p>
                      <a:pPr algn="ctr" fontAlgn="ctr"/>
                      <a:r>
                        <a:rPr lang="en-US" sz="1100" b="1" i="0" u="none" strike="noStrike" dirty="0">
                          <a:solidFill>
                            <a:srgbClr val="000000"/>
                          </a:solidFill>
                          <a:effectLst/>
                          <a:latin typeface="Calibri" panose="020F0502020204030204" pitchFamily="34" charset="0"/>
                        </a:rPr>
                        <a:t>Shared responsibility models can lead to security gaps</a:t>
                      </a:r>
                      <a:endParaRPr lang="en-US" sz="1100" b="1" i="0" u="none" strike="noStrike" dirty="0">
                        <a:solidFill>
                          <a:srgbClr val="000000"/>
                        </a:solidFill>
                        <a:effectLst/>
                        <a:latin typeface="Calibri" panose="020F0502020204030204" pitchFamily="34" charset="0"/>
                      </a:endParaRPr>
                    </a:p>
                  </a:txBody>
                  <a:tcPr marL="0" marR="0" marT="0" marB="0" anchor="ctr"/>
                </a:tc>
                <a:tc>
                  <a:txBody>
                    <a:bodyPr/>
                    <a:lstStyle/>
                    <a:p>
                      <a:pPr algn="ctr" fontAlgn="ctr"/>
                      <a:r>
                        <a:rPr lang="en-US" sz="1100" b="1" i="0" u="none" strike="noStrike" dirty="0">
                          <a:solidFill>
                            <a:srgbClr val="000000"/>
                          </a:solidFill>
                          <a:effectLst/>
                          <a:latin typeface="Calibri" panose="020F0502020204030204" pitchFamily="34" charset="0"/>
                        </a:rPr>
                        <a:t>Highlights critical cybersecurity threats and mitigation strategies</a:t>
                      </a:r>
                      <a:endParaRPr lang="en-US" sz="1100" b="1" i="0" u="none" strike="noStrike" dirty="0">
                        <a:solidFill>
                          <a:srgbClr val="000000"/>
                        </a:solidFill>
                        <a:effectLst/>
                        <a:latin typeface="Calibri" panose="020F0502020204030204" pitchFamily="34" charset="0"/>
                      </a:endParaRPr>
                    </a:p>
                  </a:txBody>
                  <a:tcPr marL="0" marR="0" marT="0" marB="0" anchor="ctr"/>
                </a:tc>
                <a:tc>
                  <a:txBody>
                    <a:bodyPr/>
                    <a:lstStyle/>
                    <a:p>
                      <a:pPr algn="ctr" fontAlgn="ctr"/>
                      <a:r>
                        <a:rPr lang="en-US" sz="1100" b="1" i="0" u="none" strike="noStrike" dirty="0">
                          <a:solidFill>
                            <a:srgbClr val="000000"/>
                          </a:solidFill>
                          <a:effectLst/>
                          <a:latin typeface="Calibri" panose="020F0502020204030204" pitchFamily="34" charset="0"/>
                        </a:rPr>
                        <a:t>Emphasizes the importance of proactive security measures</a:t>
                      </a:r>
                      <a:endParaRPr lang="en-US" sz="1100" b="1" i="0" u="none" strike="noStrike" dirty="0">
                        <a:solidFill>
                          <a:srgbClr val="000000"/>
                        </a:solidFill>
                        <a:effectLst/>
                        <a:latin typeface="Calibri" panose="020F0502020204030204" pitchFamily="34" charset="0"/>
                      </a:endParaRPr>
                    </a:p>
                  </a:txBody>
                  <a:tcPr marL="0" marR="0" marT="0" marB="0" anchor="ctr"/>
                </a:tc>
              </a:tr>
              <a:tr h="578990">
                <a:tc>
                  <a:txBody>
                    <a:bodyPr/>
                    <a:lstStyle/>
                    <a:p>
                      <a:pPr algn="ctr" fontAlgn="ctr"/>
                      <a:r>
                        <a:rPr lang="en-IN" sz="1100" b="1" i="1" u="none" strike="noStrike" dirty="0">
                          <a:solidFill>
                            <a:srgbClr val="000000"/>
                          </a:solidFill>
                          <a:effectLst/>
                          <a:latin typeface="Calibri" panose="020F0502020204030204" pitchFamily="34" charset="0"/>
                        </a:rPr>
                        <a:t>Gartner</a:t>
                      </a:r>
                      <a:endParaRPr lang="en-IN" sz="1100" b="1" i="1" u="none" strike="noStrike" dirty="0">
                        <a:solidFill>
                          <a:srgbClr val="000000"/>
                        </a:solidFill>
                        <a:effectLst/>
                        <a:latin typeface="Calibri" panose="020F0502020204030204" pitchFamily="34" charset="0"/>
                      </a:endParaRPr>
                    </a:p>
                  </a:txBody>
                  <a:tcPr marL="0" marR="0" marT="0" marB="0" anchor="ctr"/>
                </a:tc>
                <a:tc>
                  <a:txBody>
                    <a:bodyPr/>
                    <a:lstStyle/>
                    <a:p>
                      <a:pPr algn="ctr" fontAlgn="ctr"/>
                      <a:r>
                        <a:rPr lang="en-US" sz="1100" b="1" i="0" u="none" strike="noStrike" dirty="0">
                          <a:solidFill>
                            <a:srgbClr val="000000"/>
                          </a:solidFill>
                          <a:effectLst/>
                          <a:latin typeface="Calibri" panose="020F0502020204030204" pitchFamily="34" charset="0"/>
                        </a:rPr>
                        <a:t>4 Exciting New Trends in the Gartner Emerging Technologies Hype Cycle</a:t>
                      </a:r>
                      <a:endParaRPr lang="en-US" sz="1100" b="1" i="0" u="none" strike="noStrike" dirty="0">
                        <a:solidFill>
                          <a:srgbClr val="000000"/>
                        </a:solidFill>
                        <a:effectLst/>
                        <a:latin typeface="Calibri" panose="020F0502020204030204" pitchFamily="34" charset="0"/>
                      </a:endParaRPr>
                    </a:p>
                  </a:txBody>
                  <a:tcPr marL="0" marR="0" marT="0" marB="0" anchor="ctr"/>
                </a:tc>
                <a:tc>
                  <a:txBody>
                    <a:bodyPr/>
                    <a:lstStyle/>
                    <a:p>
                      <a:pPr algn="ctr" fontAlgn="ctr"/>
                      <a:r>
                        <a:rPr lang="en-IN" sz="1100" b="1" i="0" u="none" strike="noStrike" dirty="0">
                          <a:solidFill>
                            <a:srgbClr val="000000"/>
                          </a:solidFill>
                          <a:effectLst/>
                          <a:latin typeface="Calibri" panose="020F0502020204030204" pitchFamily="34" charset="0"/>
                        </a:rPr>
                        <a:t>2023</a:t>
                      </a:r>
                      <a:endParaRPr lang="en-IN" sz="1100" b="1" i="0" u="none" strike="noStrike" dirty="0">
                        <a:solidFill>
                          <a:srgbClr val="000000"/>
                        </a:solidFill>
                        <a:effectLst/>
                        <a:latin typeface="Calibri" panose="020F0502020204030204" pitchFamily="34" charset="0"/>
                      </a:endParaRPr>
                    </a:p>
                  </a:txBody>
                  <a:tcPr marL="0" marR="0" marT="0" marB="0" anchor="ctr"/>
                </a:tc>
                <a:tc>
                  <a:txBody>
                    <a:bodyPr/>
                    <a:lstStyle/>
                    <a:p>
                      <a:pPr algn="ctr" fontAlgn="ctr"/>
                      <a:r>
                        <a:rPr lang="en-US" sz="1100" b="1" i="0" u="none" strike="noStrike" dirty="0">
                          <a:solidFill>
                            <a:srgbClr val="000000"/>
                          </a:solidFill>
                          <a:effectLst/>
                          <a:latin typeface="Calibri" panose="020F0502020204030204" pitchFamily="34" charset="0"/>
                        </a:rPr>
                        <a:t>Internal developer portals, GitOps, open-source program offices</a:t>
                      </a:r>
                      <a:endParaRPr lang="en-US" sz="1100" b="1" i="0" u="none" strike="noStrike" dirty="0">
                        <a:solidFill>
                          <a:srgbClr val="000000"/>
                        </a:solidFill>
                        <a:effectLst/>
                        <a:latin typeface="Calibri" panose="020F0502020204030204" pitchFamily="34" charset="0"/>
                      </a:endParaRPr>
                    </a:p>
                  </a:txBody>
                  <a:tcPr marL="0" marR="0" marT="0" marB="0" anchor="ctr"/>
                </a:tc>
                <a:tc>
                  <a:txBody>
                    <a:bodyPr/>
                    <a:lstStyle/>
                    <a:p>
                      <a:pPr algn="ctr" fontAlgn="ctr"/>
                      <a:r>
                        <a:rPr lang="en-US" sz="1100" b="1" i="0" u="none" strike="noStrike" dirty="0">
                          <a:solidFill>
                            <a:srgbClr val="000000"/>
                          </a:solidFill>
                          <a:effectLst/>
                          <a:latin typeface="Calibri" panose="020F0502020204030204" pitchFamily="34" charset="0"/>
                        </a:rPr>
                        <a:t>Emerging technologies may face adoption hurdles</a:t>
                      </a:r>
                      <a:endParaRPr lang="en-US" sz="1100" b="1" i="0" u="none" strike="noStrike" dirty="0">
                        <a:solidFill>
                          <a:srgbClr val="000000"/>
                        </a:solidFill>
                        <a:effectLst/>
                        <a:latin typeface="Calibri" panose="020F0502020204030204" pitchFamily="34" charset="0"/>
                      </a:endParaRPr>
                    </a:p>
                  </a:txBody>
                  <a:tcPr marL="0" marR="0" marT="0" marB="0" anchor="ctr"/>
                </a:tc>
                <a:tc>
                  <a:txBody>
                    <a:bodyPr/>
                    <a:lstStyle/>
                    <a:p>
                      <a:pPr algn="ctr" fontAlgn="ctr"/>
                      <a:r>
                        <a:rPr lang="en-US" sz="1100" b="1" i="0" u="none" strike="noStrike" dirty="0">
                          <a:solidFill>
                            <a:srgbClr val="000000"/>
                          </a:solidFill>
                          <a:effectLst/>
                          <a:latin typeface="Calibri" panose="020F0502020204030204" pitchFamily="34" charset="0"/>
                        </a:rPr>
                        <a:t>Identifies and analyzes emerging technologies in the industry</a:t>
                      </a:r>
                      <a:endParaRPr lang="en-US" sz="1100" b="1" i="0" u="none" strike="noStrike" dirty="0">
                        <a:solidFill>
                          <a:srgbClr val="000000"/>
                        </a:solidFill>
                        <a:effectLst/>
                        <a:latin typeface="Calibri" panose="020F0502020204030204" pitchFamily="34" charset="0"/>
                      </a:endParaRPr>
                    </a:p>
                  </a:txBody>
                  <a:tcPr marL="0" marR="0" marT="0" marB="0" anchor="ctr"/>
                </a:tc>
                <a:tc>
                  <a:txBody>
                    <a:bodyPr/>
                    <a:lstStyle/>
                    <a:p>
                      <a:pPr algn="ctr" fontAlgn="ctr"/>
                      <a:r>
                        <a:rPr lang="en-US" sz="1100" b="1" i="0" u="none" strike="noStrike" dirty="0">
                          <a:solidFill>
                            <a:srgbClr val="000000"/>
                          </a:solidFill>
                          <a:effectLst/>
                          <a:latin typeface="Calibri" panose="020F0502020204030204" pitchFamily="34" charset="0"/>
                        </a:rPr>
                        <a:t>Provides guidance on potential impacts of new technologies</a:t>
                      </a:r>
                      <a:endParaRPr lang="en-US" sz="1100" b="1" i="0" u="none" strike="noStrike" dirty="0">
                        <a:solidFill>
                          <a:srgbClr val="000000"/>
                        </a:solidFill>
                        <a:effectLst/>
                        <a:latin typeface="Calibri" panose="020F0502020204030204" pitchFamily="34" charset="0"/>
                      </a:endParaRPr>
                    </a:p>
                  </a:txBody>
                  <a:tcPr marL="0" marR="0" marT="0" marB="0" anchor="ctr"/>
                </a:tc>
              </a:tr>
              <a:tr h="578990">
                <a:tc>
                  <a:txBody>
                    <a:bodyPr/>
                    <a:lstStyle/>
                    <a:p>
                      <a:pPr algn="ctr" fontAlgn="ctr"/>
                      <a:r>
                        <a:rPr lang="en-IN" sz="1100" b="1" i="1" u="none" strike="noStrike" dirty="0">
                          <a:solidFill>
                            <a:srgbClr val="000000"/>
                          </a:solidFill>
                          <a:effectLst/>
                          <a:latin typeface="Calibri" panose="020F0502020204030204" pitchFamily="34" charset="0"/>
                        </a:rPr>
                        <a:t>Frontier Enterprise Staff Writer</a:t>
                      </a:r>
                      <a:endParaRPr lang="en-IN" sz="1100" b="1" i="1" u="none" strike="noStrike" dirty="0">
                        <a:solidFill>
                          <a:srgbClr val="000000"/>
                        </a:solidFill>
                        <a:effectLst/>
                        <a:latin typeface="Calibri" panose="020F0502020204030204" pitchFamily="34" charset="0"/>
                      </a:endParaRPr>
                    </a:p>
                  </a:txBody>
                  <a:tcPr marL="0" marR="0" marT="0" marB="0" anchor="ctr"/>
                </a:tc>
                <a:tc>
                  <a:txBody>
                    <a:bodyPr/>
                    <a:lstStyle/>
                    <a:p>
                      <a:pPr algn="ctr" fontAlgn="ctr"/>
                      <a:r>
                        <a:rPr lang="en-US" sz="1100" b="1" i="0" u="none" strike="noStrike" dirty="0">
                          <a:solidFill>
                            <a:srgbClr val="000000"/>
                          </a:solidFill>
                          <a:effectLst/>
                          <a:latin typeface="Calibri" panose="020F0502020204030204" pitchFamily="34" charset="0"/>
                        </a:rPr>
                        <a:t>The 2025 Cybersecurity Predictions Bonanza</a:t>
                      </a:r>
                      <a:endParaRPr lang="en-US" sz="1100" b="1" i="0" u="none" strike="noStrike" dirty="0">
                        <a:solidFill>
                          <a:srgbClr val="000000"/>
                        </a:solidFill>
                        <a:effectLst/>
                        <a:latin typeface="Calibri" panose="020F0502020204030204" pitchFamily="34" charset="0"/>
                      </a:endParaRPr>
                    </a:p>
                  </a:txBody>
                  <a:tcPr marL="0" marR="0" marT="0" marB="0" anchor="ctr"/>
                </a:tc>
                <a:tc>
                  <a:txBody>
                    <a:bodyPr/>
                    <a:lstStyle/>
                    <a:p>
                      <a:pPr algn="ctr" fontAlgn="ctr"/>
                      <a:r>
                        <a:rPr lang="en-IN" sz="1100" b="1" i="0" u="none" strike="noStrike" dirty="0">
                          <a:solidFill>
                            <a:srgbClr val="000000"/>
                          </a:solidFill>
                          <a:effectLst/>
                          <a:latin typeface="Calibri" panose="020F0502020204030204" pitchFamily="34" charset="0"/>
                        </a:rPr>
                        <a:t>2024</a:t>
                      </a:r>
                      <a:endParaRPr lang="en-IN" sz="1100" b="1" i="0" u="none" strike="noStrike" dirty="0">
                        <a:solidFill>
                          <a:srgbClr val="000000"/>
                        </a:solidFill>
                        <a:effectLst/>
                        <a:latin typeface="Calibri" panose="020F0502020204030204" pitchFamily="34" charset="0"/>
                      </a:endParaRPr>
                    </a:p>
                  </a:txBody>
                  <a:tcPr marL="0" marR="0" marT="0" marB="0" anchor="ctr"/>
                </a:tc>
                <a:tc>
                  <a:txBody>
                    <a:bodyPr/>
                    <a:lstStyle/>
                    <a:p>
                      <a:pPr algn="ctr" fontAlgn="ctr"/>
                      <a:r>
                        <a:rPr lang="en-US" sz="1100" b="1" i="0" u="none" strike="noStrike" dirty="0">
                          <a:solidFill>
                            <a:srgbClr val="000000"/>
                          </a:solidFill>
                          <a:effectLst/>
                          <a:latin typeface="Calibri" panose="020F0502020204030204" pitchFamily="34" charset="0"/>
                        </a:rPr>
                        <a:t>Blockchain technology, AI in security</a:t>
                      </a:r>
                      <a:endParaRPr lang="en-US" sz="1100" b="1" i="0" u="none" strike="noStrike" dirty="0">
                        <a:solidFill>
                          <a:srgbClr val="000000"/>
                        </a:solidFill>
                        <a:effectLst/>
                        <a:latin typeface="Calibri" panose="020F0502020204030204" pitchFamily="34" charset="0"/>
                      </a:endParaRPr>
                    </a:p>
                  </a:txBody>
                  <a:tcPr marL="0" marR="0" marT="0" marB="0" anchor="ctr"/>
                </a:tc>
                <a:tc>
                  <a:txBody>
                    <a:bodyPr/>
                    <a:lstStyle/>
                    <a:p>
                      <a:pPr algn="ctr" fontAlgn="ctr"/>
                      <a:r>
                        <a:rPr lang="en-US" sz="1100" b="1" i="0" u="none" strike="noStrike" dirty="0">
                          <a:solidFill>
                            <a:srgbClr val="000000"/>
                          </a:solidFill>
                          <a:effectLst/>
                          <a:latin typeface="Calibri" panose="020F0502020204030204" pitchFamily="34" charset="0"/>
                        </a:rPr>
                        <a:t>Overhyped AI capabilities may not meet expectations</a:t>
                      </a:r>
                      <a:endParaRPr lang="en-US" sz="1100" b="1" i="0" u="none" strike="noStrike" dirty="0">
                        <a:solidFill>
                          <a:srgbClr val="000000"/>
                        </a:solidFill>
                        <a:effectLst/>
                        <a:latin typeface="Calibri" panose="020F0502020204030204" pitchFamily="34" charset="0"/>
                      </a:endParaRPr>
                    </a:p>
                  </a:txBody>
                  <a:tcPr marL="0" marR="0" marT="0" marB="0" anchor="ctr"/>
                </a:tc>
                <a:tc>
                  <a:txBody>
                    <a:bodyPr/>
                    <a:lstStyle/>
                    <a:p>
                      <a:pPr algn="ctr" fontAlgn="ctr"/>
                      <a:r>
                        <a:rPr lang="en-IN" sz="1100" b="1" i="0" u="none" strike="noStrike" dirty="0">
                          <a:solidFill>
                            <a:srgbClr val="000000"/>
                          </a:solidFill>
                          <a:effectLst/>
                          <a:latin typeface="Calibri" panose="020F0502020204030204" pitchFamily="34" charset="0"/>
                        </a:rPr>
                        <a:t>Discusses future cybersecurity trends and technologies</a:t>
                      </a:r>
                      <a:endParaRPr lang="en-IN" sz="1100" b="1" i="0" u="none" strike="noStrike" dirty="0">
                        <a:solidFill>
                          <a:srgbClr val="000000"/>
                        </a:solidFill>
                        <a:effectLst/>
                        <a:latin typeface="Calibri" panose="020F0502020204030204" pitchFamily="34" charset="0"/>
                      </a:endParaRPr>
                    </a:p>
                  </a:txBody>
                  <a:tcPr marL="0" marR="0" marT="0" marB="0" anchor="ctr"/>
                </a:tc>
                <a:tc>
                  <a:txBody>
                    <a:bodyPr/>
                    <a:lstStyle/>
                    <a:p>
                      <a:pPr algn="ctr" fontAlgn="ctr"/>
                      <a:r>
                        <a:rPr lang="en-US" sz="1100" b="1" i="0" u="none" strike="noStrike" dirty="0">
                          <a:solidFill>
                            <a:srgbClr val="000000"/>
                          </a:solidFill>
                          <a:effectLst/>
                          <a:latin typeface="Calibri" panose="020F0502020204030204" pitchFamily="34" charset="0"/>
                        </a:rPr>
                        <a:t>Offers predictions on the evolution of cybersecurity practices</a:t>
                      </a:r>
                      <a:endParaRPr lang="en-US" sz="1100" b="1" i="0" u="none" strike="noStrike" dirty="0">
                        <a:solidFill>
                          <a:srgbClr val="000000"/>
                        </a:solidFill>
                        <a:effectLst/>
                        <a:latin typeface="Calibri" panose="020F0502020204030204" pitchFamily="34" charset="0"/>
                      </a:endParaRPr>
                    </a:p>
                  </a:txBody>
                  <a:tcPr marL="0" marR="0" marT="0" marB="0" anchor="ctr"/>
                </a:tc>
              </a:tr>
            </a:tbl>
          </a:graphicData>
        </a:graphic>
      </p:graphicFrame>
    </p:spTree>
  </p:cSld>
  <p:clrMapOvr>
    <a:masterClrMapping/>
  </p:clrMapOvr>
  <p:transition spd="slow">
    <p:blinds dir="ver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70561"/>
            <a:ext cx="11353800" cy="1854927"/>
          </a:xfrm>
        </p:spPr>
        <p:txBody>
          <a:bodyPr/>
          <a:lstStyle/>
          <a:p>
            <a:pPr marL="152400" algn="just">
              <a:lnSpc>
                <a:spcPct val="100000"/>
              </a:lnSpc>
              <a:spcBef>
                <a:spcPts val="0"/>
              </a:spcBef>
            </a:pPr>
            <a:r>
              <a:rPr lang="en-IN" sz="3200" b="1" dirty="0" smtClean="0">
                <a:solidFill>
                  <a:schemeClr val="accent1">
                    <a:lumMod val="75000"/>
                  </a:schemeClr>
                </a:solidFill>
                <a:latin typeface="Times New Roman" panose="02020603050405020304" pitchFamily="18" charset="0"/>
                <a:cs typeface="Times New Roman" panose="02020603050405020304" pitchFamily="18" charset="0"/>
              </a:rPr>
              <a:t>Proposed System / Work</a:t>
            </a:r>
            <a:endParaRPr lang="en-IN" sz="3200" b="1" dirty="0">
              <a:solidFill>
                <a:schemeClr val="accent1">
                  <a:lumMod val="75000"/>
                </a:schemeClr>
              </a:solidFill>
              <a:latin typeface="Times New Roman" panose="02020603050405020304" pitchFamily="18" charset="0"/>
              <a:cs typeface="Times New Roman" panose="02020603050405020304" pitchFamily="18" charset="0"/>
            </a:endParaRPr>
          </a:p>
        </p:txBody>
      </p:sp>
      <p:pic>
        <p:nvPicPr>
          <p:cNvPr id="176523791" name="Picture 1"/>
          <p:cNvPicPr>
            <a:picLocks noChangeAspect="1"/>
          </p:cNvPicPr>
          <p:nvPr/>
        </p:nvPicPr>
        <p:blipFill>
          <a:blip r:embed="rId1"/>
          <a:srcRect l="26657" t="25674" r="28621" b="8169"/>
          <a:stretch>
            <a:fillRect/>
          </a:stretch>
        </p:blipFill>
        <p:spPr>
          <a:xfrm>
            <a:off x="1473835" y="455295"/>
            <a:ext cx="10070465" cy="5132070"/>
          </a:xfrm>
          <a:prstGeom prst="rect">
            <a:avLst/>
          </a:prstGeom>
          <a:ln>
            <a:noFill/>
          </a:ln>
        </p:spPr>
      </p:pic>
    </p:spTree>
  </p:cSld>
  <p:clrMapOvr>
    <a:masterClrMapping/>
  </p:clrMapOvr>
  <p:transition spd="slow">
    <p:blinds dir="ver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2F195F4C-44D2-4F45-A0AC-21646A9D27BF}" type="slidenum">
              <a:rPr lang="en-US" altLang="en-US" smtClean="0"/>
            </a:fld>
            <a:endParaRPr lang="en-US" altLang="en-US" dirty="0"/>
          </a:p>
        </p:txBody>
      </p:sp>
      <p:sp>
        <p:nvSpPr>
          <p:cNvPr id="3" name="Rectangle 2"/>
          <p:cNvSpPr/>
          <p:nvPr/>
        </p:nvSpPr>
        <p:spPr>
          <a:xfrm>
            <a:off x="1204685" y="964384"/>
            <a:ext cx="9724572" cy="4523105"/>
          </a:xfrm>
          <a:prstGeom prst="rect">
            <a:avLst/>
          </a:prstGeom>
        </p:spPr>
        <p:txBody>
          <a:bodyPr wrap="square">
            <a:spAutoFit/>
          </a:bodyPr>
          <a:lstStyle/>
          <a:p>
            <a:pPr marL="457200" indent="-457200">
              <a:lnSpc>
                <a:spcPct val="150000"/>
              </a:lnSpc>
              <a:buFont typeface="Arial" panose="020B0604020202020204" pitchFamily="34" charset="0"/>
              <a:buChar char="•"/>
            </a:pPr>
            <a:r>
              <a:rPr lang="en-IN" sz="2400" dirty="0"/>
              <a:t>The system is a </a:t>
            </a:r>
            <a:r>
              <a:rPr lang="en-IN" sz="2400" dirty="0" smtClean="0"/>
              <a:t>secure </a:t>
            </a:r>
            <a:r>
              <a:rPr lang="en-IN" sz="2400" dirty="0"/>
              <a:t>web </a:t>
            </a:r>
            <a:r>
              <a:rPr lang="en-IN" sz="2400" dirty="0" smtClean="0"/>
              <a:t>application </a:t>
            </a:r>
            <a:r>
              <a:rPr lang="en-IN" sz="2400" dirty="0"/>
              <a:t>that allows employees to:  </a:t>
            </a:r>
            <a:endParaRPr lang="en-IN" sz="2400" dirty="0" smtClean="0"/>
          </a:p>
          <a:p>
            <a:pPr marL="457200" indent="-457200">
              <a:lnSpc>
                <a:spcPct val="150000"/>
              </a:lnSpc>
              <a:buFont typeface="Arial" panose="020B0604020202020204" pitchFamily="34" charset="0"/>
              <a:buChar char="•"/>
            </a:pPr>
            <a:r>
              <a:rPr lang="en-IN" sz="2400" dirty="0" smtClean="0"/>
              <a:t> Log in </a:t>
            </a:r>
            <a:r>
              <a:rPr lang="en-IN" sz="2400" dirty="0"/>
              <a:t>using Employee ID and password.  </a:t>
            </a:r>
            <a:endParaRPr lang="en-IN" sz="2400" dirty="0" smtClean="0"/>
          </a:p>
          <a:p>
            <a:pPr marL="457200" indent="-457200">
              <a:lnSpc>
                <a:spcPct val="150000"/>
              </a:lnSpc>
              <a:buFont typeface="Arial" panose="020B0604020202020204" pitchFamily="34" charset="0"/>
              <a:buChar char="•"/>
            </a:pPr>
            <a:r>
              <a:rPr lang="en-IN" sz="2400" dirty="0" smtClean="0"/>
              <a:t>Authenticate </a:t>
            </a:r>
            <a:r>
              <a:rPr lang="en-IN" sz="2400" dirty="0"/>
              <a:t>via </a:t>
            </a:r>
            <a:r>
              <a:rPr lang="en-IN" sz="2400" u="sng" dirty="0"/>
              <a:t>OTP-based </a:t>
            </a:r>
            <a:r>
              <a:rPr lang="en-IN" sz="2400" u="sng" dirty="0" smtClean="0"/>
              <a:t>MFA </a:t>
            </a:r>
            <a:r>
              <a:rPr lang="en-IN" sz="2400" dirty="0"/>
              <a:t>sent to registered email. </a:t>
            </a:r>
            <a:endParaRPr lang="en-IN" sz="2400" dirty="0" smtClean="0"/>
          </a:p>
          <a:p>
            <a:pPr marL="457200" indent="-457200">
              <a:lnSpc>
                <a:spcPct val="150000"/>
              </a:lnSpc>
              <a:buFont typeface="Arial" panose="020B0604020202020204" pitchFamily="34" charset="0"/>
              <a:buChar char="•"/>
            </a:pPr>
            <a:r>
              <a:rPr lang="en-IN" sz="2400" dirty="0" smtClean="0"/>
              <a:t>Download </a:t>
            </a:r>
            <a:r>
              <a:rPr lang="en-IN" sz="2400" dirty="0"/>
              <a:t>any month's </a:t>
            </a:r>
            <a:r>
              <a:rPr lang="en-IN" sz="2400" dirty="0" smtClean="0"/>
              <a:t>document securely -  Use </a:t>
            </a:r>
            <a:r>
              <a:rPr lang="en-IN" sz="2400" u="sng" dirty="0"/>
              <a:t>JWT</a:t>
            </a:r>
            <a:r>
              <a:rPr lang="en-IN" sz="2400" dirty="0"/>
              <a:t> for session </a:t>
            </a:r>
            <a:r>
              <a:rPr lang="en-IN" sz="2400" dirty="0" smtClean="0"/>
              <a:t>management and </a:t>
            </a:r>
            <a:r>
              <a:rPr lang="en-IN" sz="2400" u="sng" dirty="0" smtClean="0"/>
              <a:t>AES-256</a:t>
            </a:r>
            <a:r>
              <a:rPr lang="en-IN" sz="2400" dirty="0" smtClean="0"/>
              <a:t> encryption </a:t>
            </a:r>
            <a:r>
              <a:rPr lang="en-IN" sz="2400" dirty="0"/>
              <a:t>for document storage</a:t>
            </a:r>
            <a:r>
              <a:rPr lang="en-IN" sz="2400" dirty="0" smtClean="0"/>
              <a:t>.</a:t>
            </a:r>
            <a:endParaRPr lang="en-IN" sz="2400" dirty="0" smtClean="0"/>
          </a:p>
          <a:p>
            <a:pPr marL="457200" indent="-457200">
              <a:lnSpc>
                <a:spcPct val="150000"/>
              </a:lnSpc>
              <a:buFont typeface="Arial" panose="020B0604020202020204" pitchFamily="34" charset="0"/>
              <a:buChar char="•"/>
            </a:pPr>
            <a:r>
              <a:rPr lang="en-IN" sz="2400" dirty="0" smtClean="0"/>
              <a:t>Vehicle reimbursement automation.</a:t>
            </a:r>
            <a:endParaRPr lang="en-IN" sz="2400" dirty="0" smtClean="0"/>
          </a:p>
          <a:p>
            <a:pPr marL="457200" indent="-457200">
              <a:lnSpc>
                <a:spcPct val="150000"/>
              </a:lnSpc>
              <a:buFont typeface="Arial" panose="020B0604020202020204" pitchFamily="34" charset="0"/>
              <a:buChar char="•"/>
            </a:pPr>
            <a:r>
              <a:rPr lang="en-IN" sz="2400" dirty="0" smtClean="0"/>
              <a:t> </a:t>
            </a:r>
            <a:r>
              <a:rPr lang="en-IN" sz="2400" dirty="0"/>
              <a:t>In the future, integrate with the </a:t>
            </a:r>
            <a:r>
              <a:rPr lang="en-IN" sz="2400" dirty="0" smtClean="0"/>
              <a:t>Toyota </a:t>
            </a:r>
            <a:r>
              <a:rPr lang="en-IN" sz="2400" dirty="0"/>
              <a:t>Mithra </a:t>
            </a:r>
            <a:r>
              <a:rPr lang="en-IN" sz="2400" dirty="0" smtClean="0"/>
              <a:t>app </a:t>
            </a:r>
            <a:r>
              <a:rPr lang="en-IN" sz="2400" dirty="0"/>
              <a:t>for a seamless experience.</a:t>
            </a:r>
            <a:endParaRPr lang="en-IN" sz="2400" dirty="0"/>
          </a:p>
        </p:txBody>
      </p:sp>
      <p:sp>
        <p:nvSpPr>
          <p:cNvPr id="4" name="Rectangle 3"/>
          <p:cNvSpPr/>
          <p:nvPr/>
        </p:nvSpPr>
        <p:spPr>
          <a:xfrm>
            <a:off x="641640" y="355991"/>
            <a:ext cx="4220646" cy="523220"/>
          </a:xfrm>
          <a:prstGeom prst="rect">
            <a:avLst/>
          </a:prstGeom>
        </p:spPr>
        <p:txBody>
          <a:bodyPr wrap="square">
            <a:spAutoFit/>
          </a:bodyPr>
          <a:lstStyle/>
          <a:p>
            <a:r>
              <a:rPr lang="en-IN" sz="2800" b="1" dirty="0">
                <a:solidFill>
                  <a:schemeClr val="accent1">
                    <a:lumMod val="75000"/>
                  </a:schemeClr>
                </a:solidFill>
                <a:latin typeface="Times New Roman" panose="02020603050405020304" pitchFamily="18" charset="0"/>
                <a:cs typeface="Times New Roman" panose="02020603050405020304" pitchFamily="18" charset="0"/>
              </a:rPr>
              <a:t>Proposed System / Work</a:t>
            </a:r>
            <a:endParaRPr lang="en-IN" sz="2800" dirty="0"/>
          </a:p>
        </p:txBody>
      </p:sp>
    </p:spTree>
  </p:cSld>
  <p:clrMapOvr>
    <a:masterClrMapping/>
  </p:clrMapOvr>
  <p:transition spd="slow">
    <p:blinds dir="ver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241"/>
          </a:xfrm>
        </p:spPr>
        <p:txBody>
          <a:bodyPr/>
          <a:lstStyle/>
          <a:p>
            <a:pPr marL="152400" algn="just">
              <a:lnSpc>
                <a:spcPct val="100000"/>
              </a:lnSpc>
              <a:spcBef>
                <a:spcPts val="0"/>
              </a:spcBef>
            </a:pPr>
            <a:r>
              <a:rPr lang="en-IN" sz="3200" b="1" dirty="0" smtClean="0">
                <a:solidFill>
                  <a:schemeClr val="accent1">
                    <a:lumMod val="75000"/>
                  </a:schemeClr>
                </a:solidFill>
                <a:latin typeface="Times New Roman" panose="02020603050405020304" pitchFamily="18" charset="0"/>
                <a:cs typeface="Times New Roman" panose="02020603050405020304" pitchFamily="18" charset="0"/>
              </a:rPr>
              <a:t>Problem Statement</a:t>
            </a:r>
            <a:endParaRPr lang="en-IN" sz="3200"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184367"/>
            <a:ext cx="10515600" cy="4058194"/>
          </a:xfrm>
        </p:spPr>
        <p:txBody>
          <a:bodyPr/>
          <a:lstStyle/>
          <a:p>
            <a:r>
              <a:rPr lang="en-US" dirty="0" smtClean="0">
                <a:latin typeface="Times New Roman" panose="02020603050405020304" pitchFamily="18" charset="0"/>
                <a:cs typeface="Times New Roman" panose="02020603050405020304" pitchFamily="18" charset="0"/>
              </a:rPr>
              <a:t>Employees </a:t>
            </a:r>
            <a:r>
              <a:rPr lang="en-US" dirty="0">
                <a:latin typeface="Times New Roman" panose="02020603050405020304" pitchFamily="18" charset="0"/>
                <a:cs typeface="Times New Roman" panose="02020603050405020304" pitchFamily="18" charset="0"/>
              </a:rPr>
              <a:t>without Oracle access receive their </a:t>
            </a:r>
            <a:r>
              <a:rPr lang="en-US" dirty="0" smtClean="0">
                <a:latin typeface="Times New Roman" panose="02020603050405020304" pitchFamily="18" charset="0"/>
                <a:cs typeface="Times New Roman" panose="02020603050405020304" pitchFamily="18" charset="0"/>
              </a:rPr>
              <a:t> payslips </a:t>
            </a:r>
            <a:r>
              <a:rPr lang="en-US" dirty="0">
                <a:latin typeface="Times New Roman" panose="02020603050405020304" pitchFamily="18" charset="0"/>
                <a:cs typeface="Times New Roman" panose="02020603050405020304" pitchFamily="18" charset="0"/>
              </a:rPr>
              <a:t>via email, but these emails can be lost or deleted. </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As </a:t>
            </a:r>
            <a:r>
              <a:rPr lang="en-US" dirty="0">
                <a:latin typeface="Times New Roman" panose="02020603050405020304" pitchFamily="18" charset="0"/>
                <a:cs typeface="Times New Roman" panose="02020603050405020304" pitchFamily="18" charset="0"/>
              </a:rPr>
              <a:t>a result, employees frequently request HR to resend their payslips, creating </a:t>
            </a:r>
            <a:r>
              <a:rPr lang="en-US" dirty="0" smtClean="0">
                <a:latin typeface="Times New Roman" panose="02020603050405020304" pitchFamily="18" charset="0"/>
                <a:cs typeface="Times New Roman" panose="02020603050405020304" pitchFamily="18" charset="0"/>
              </a:rPr>
              <a:t>inefficiencies</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and waste of time.</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A self-service</a:t>
            </a:r>
            <a:r>
              <a:rPr lang="en-US" dirty="0">
                <a:latin typeface="Times New Roman" panose="02020603050405020304" pitchFamily="18" charset="0"/>
                <a:cs typeface="Times New Roman" panose="02020603050405020304" pitchFamily="18" charset="0"/>
              </a:rPr>
              <a:t>, secure web </a:t>
            </a:r>
            <a:r>
              <a:rPr lang="en-US" dirty="0" smtClean="0">
                <a:latin typeface="Times New Roman" panose="02020603050405020304" pitchFamily="18" charset="0"/>
                <a:cs typeface="Times New Roman" panose="02020603050405020304" pitchFamily="18" charset="0"/>
              </a:rPr>
              <a:t>application </a:t>
            </a:r>
            <a:r>
              <a:rPr lang="en-US" dirty="0">
                <a:latin typeface="Times New Roman" panose="02020603050405020304" pitchFamily="18" charset="0"/>
                <a:cs typeface="Times New Roman" panose="02020603050405020304" pitchFamily="18" charset="0"/>
              </a:rPr>
              <a:t>is needed to allow employees to access their documents independently while ensuring security and confidentiality. </a:t>
            </a:r>
            <a:endParaRPr lang="en-IN"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fld>
            <a:endParaRPr lang="en-US" altLang="en-US" dirty="0"/>
          </a:p>
        </p:txBody>
      </p:sp>
    </p:spTree>
  </p:cSld>
  <p:clrMapOvr>
    <a:masterClrMapping/>
  </p:clrMapOvr>
  <p:transition spd="slow">
    <p:blinds dir="ver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4855" y="-290945"/>
            <a:ext cx="10958945" cy="1475311"/>
          </a:xfrm>
        </p:spPr>
        <p:txBody>
          <a:bodyPr/>
          <a:lstStyle/>
          <a:p>
            <a:pPr marL="152400" algn="just">
              <a:lnSpc>
                <a:spcPct val="100000"/>
              </a:lnSpc>
              <a:spcBef>
                <a:spcPts val="0"/>
              </a:spcBef>
            </a:pPr>
            <a:r>
              <a:rPr lang="en-IN" sz="3200" b="1" dirty="0">
                <a:solidFill>
                  <a:schemeClr val="accent1">
                    <a:lumMod val="75000"/>
                  </a:schemeClr>
                </a:solidFill>
                <a:latin typeface="Times New Roman" panose="02020603050405020304" pitchFamily="18" charset="0"/>
                <a:cs typeface="Times New Roman" panose="02020603050405020304" pitchFamily="18" charset="0"/>
              </a:rPr>
              <a:t>System Requirements</a:t>
            </a:r>
            <a:endParaRPr lang="en-IN" sz="3200"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81891" y="914400"/>
            <a:ext cx="10771909" cy="4328161"/>
          </a:xfrm>
        </p:spPr>
        <p:txBody>
          <a:bodyPr/>
          <a:lstStyle/>
          <a:p>
            <a:r>
              <a:rPr lang="en-IN" dirty="0">
                <a:latin typeface="Times New Roman" panose="02020603050405020304" pitchFamily="18" charset="0"/>
                <a:cs typeface="Times New Roman" panose="02020603050405020304" pitchFamily="18" charset="0"/>
              </a:rPr>
              <a:t>Backend: Flask (Python), </a:t>
            </a:r>
            <a:r>
              <a:rPr lang="en-IN" dirty="0" smtClean="0">
                <a:latin typeface="Times New Roman" panose="02020603050405020304" pitchFamily="18" charset="0"/>
                <a:cs typeface="Times New Roman" panose="02020603050405020304" pitchFamily="18" charset="0"/>
              </a:rPr>
              <a:t>SQLite/MySQL</a:t>
            </a:r>
            <a:endParaRPr lang="en-IN" dirty="0" smtClean="0">
              <a:latin typeface="Times New Roman" panose="02020603050405020304" pitchFamily="18" charset="0"/>
              <a:cs typeface="Times New Roman" panose="02020603050405020304" pitchFamily="18" charset="0"/>
            </a:endParaRPr>
          </a:p>
          <a:p>
            <a:r>
              <a:rPr lang="en-IN" dirty="0" smtClean="0">
                <a:latin typeface="Times New Roman" panose="02020603050405020304" pitchFamily="18" charset="0"/>
                <a:cs typeface="Times New Roman" panose="02020603050405020304" pitchFamily="18" charset="0"/>
              </a:rPr>
              <a:t>Frontend</a:t>
            </a:r>
            <a:r>
              <a:rPr lang="en-IN" dirty="0">
                <a:latin typeface="Times New Roman" panose="02020603050405020304" pitchFamily="18" charset="0"/>
                <a:cs typeface="Times New Roman" panose="02020603050405020304" pitchFamily="18" charset="0"/>
              </a:rPr>
              <a:t>: HTML, CSS, </a:t>
            </a:r>
            <a:r>
              <a:rPr lang="en-IN" dirty="0" smtClean="0">
                <a:latin typeface="Times New Roman" panose="02020603050405020304" pitchFamily="18" charset="0"/>
                <a:cs typeface="Times New Roman" panose="02020603050405020304" pitchFamily="18" charset="0"/>
              </a:rPr>
              <a:t>JavaScript</a:t>
            </a:r>
            <a:endParaRPr lang="en-IN" dirty="0" smtClean="0">
              <a:latin typeface="Times New Roman" panose="02020603050405020304" pitchFamily="18" charset="0"/>
              <a:cs typeface="Times New Roman" panose="02020603050405020304" pitchFamily="18" charset="0"/>
            </a:endParaRPr>
          </a:p>
          <a:p>
            <a:r>
              <a:rPr lang="en-IN" dirty="0" smtClean="0">
                <a:latin typeface="Times New Roman" panose="02020603050405020304" pitchFamily="18" charset="0"/>
                <a:cs typeface="Times New Roman" panose="02020603050405020304" pitchFamily="18" charset="0"/>
              </a:rPr>
              <a:t>Security </a:t>
            </a:r>
            <a:r>
              <a:rPr lang="en-IN" dirty="0">
                <a:latin typeface="Times New Roman" panose="02020603050405020304" pitchFamily="18" charset="0"/>
                <a:cs typeface="Times New Roman" panose="02020603050405020304" pitchFamily="18" charset="0"/>
              </a:rPr>
              <a:t>Features</a:t>
            </a:r>
            <a:r>
              <a:rPr lang="en-IN" dirty="0" smtClean="0">
                <a:latin typeface="Times New Roman" panose="02020603050405020304" pitchFamily="18" charset="0"/>
                <a:cs typeface="Times New Roman" panose="02020603050405020304" pitchFamily="18" charset="0"/>
              </a:rPr>
              <a:t>:</a:t>
            </a:r>
            <a:endParaRPr lang="en-IN" dirty="0" smtClean="0">
              <a:latin typeface="Times New Roman" panose="02020603050405020304" pitchFamily="18" charset="0"/>
              <a:cs typeface="Times New Roman" panose="02020603050405020304" pitchFamily="18" charset="0"/>
            </a:endParaRPr>
          </a:p>
          <a:p>
            <a:r>
              <a:rPr lang="en-IN" dirty="0" smtClean="0">
                <a:latin typeface="Times New Roman" panose="02020603050405020304" pitchFamily="18" charset="0"/>
                <a:cs typeface="Times New Roman" panose="02020603050405020304" pitchFamily="18" charset="0"/>
              </a:rPr>
              <a:t>JWT </a:t>
            </a:r>
            <a:r>
              <a:rPr lang="en-IN" dirty="0">
                <a:latin typeface="Times New Roman" panose="02020603050405020304" pitchFamily="18" charset="0"/>
                <a:cs typeface="Times New Roman" panose="02020603050405020304" pitchFamily="18" charset="0"/>
              </a:rPr>
              <a:t>Authentication for secure user </a:t>
            </a:r>
            <a:r>
              <a:rPr lang="en-IN" dirty="0" smtClean="0">
                <a:latin typeface="Times New Roman" panose="02020603050405020304" pitchFamily="18" charset="0"/>
                <a:cs typeface="Times New Roman" panose="02020603050405020304" pitchFamily="18" charset="0"/>
              </a:rPr>
              <a:t>sessions</a:t>
            </a:r>
            <a:endParaRPr lang="en-IN" dirty="0" smtClean="0">
              <a:latin typeface="Times New Roman" panose="02020603050405020304" pitchFamily="18" charset="0"/>
              <a:cs typeface="Times New Roman" panose="02020603050405020304" pitchFamily="18" charset="0"/>
            </a:endParaRPr>
          </a:p>
          <a:p>
            <a:r>
              <a:rPr lang="en-IN" dirty="0" smtClean="0">
                <a:latin typeface="Times New Roman" panose="02020603050405020304" pitchFamily="18" charset="0"/>
                <a:cs typeface="Times New Roman" panose="02020603050405020304" pitchFamily="18" charset="0"/>
              </a:rPr>
              <a:t>AES-256 </a:t>
            </a:r>
            <a:r>
              <a:rPr lang="en-IN" dirty="0">
                <a:latin typeface="Times New Roman" panose="02020603050405020304" pitchFamily="18" charset="0"/>
                <a:cs typeface="Times New Roman" panose="02020603050405020304" pitchFamily="18" charset="0"/>
              </a:rPr>
              <a:t>Encryption for document </a:t>
            </a:r>
            <a:r>
              <a:rPr lang="en-IN" dirty="0" smtClean="0">
                <a:latin typeface="Times New Roman" panose="02020603050405020304" pitchFamily="18" charset="0"/>
                <a:cs typeface="Times New Roman" panose="02020603050405020304" pitchFamily="18" charset="0"/>
              </a:rPr>
              <a:t>storage</a:t>
            </a:r>
            <a:endParaRPr lang="en-IN" dirty="0" smtClean="0">
              <a:latin typeface="Times New Roman" panose="02020603050405020304" pitchFamily="18" charset="0"/>
              <a:cs typeface="Times New Roman" panose="02020603050405020304" pitchFamily="18" charset="0"/>
            </a:endParaRPr>
          </a:p>
          <a:p>
            <a:r>
              <a:rPr lang="en-IN" dirty="0" smtClean="0">
                <a:latin typeface="Times New Roman" panose="02020603050405020304" pitchFamily="18" charset="0"/>
                <a:cs typeface="Times New Roman" panose="02020603050405020304" pitchFamily="18" charset="0"/>
              </a:rPr>
              <a:t>HTTPS </a:t>
            </a:r>
            <a:r>
              <a:rPr lang="en-IN" dirty="0">
                <a:latin typeface="Times New Roman" panose="02020603050405020304" pitchFamily="18" charset="0"/>
                <a:cs typeface="Times New Roman" panose="02020603050405020304" pitchFamily="18" charset="0"/>
              </a:rPr>
              <a:t>for secure data </a:t>
            </a:r>
            <a:r>
              <a:rPr lang="en-IN" dirty="0" smtClean="0">
                <a:latin typeface="Times New Roman" panose="02020603050405020304" pitchFamily="18" charset="0"/>
                <a:cs typeface="Times New Roman" panose="02020603050405020304" pitchFamily="18" charset="0"/>
              </a:rPr>
              <a:t>transmission</a:t>
            </a:r>
            <a:endParaRPr lang="en-IN" dirty="0" smtClean="0">
              <a:latin typeface="Times New Roman" panose="02020603050405020304" pitchFamily="18" charset="0"/>
              <a:cs typeface="Times New Roman" panose="02020603050405020304" pitchFamily="18" charset="0"/>
            </a:endParaRPr>
          </a:p>
          <a:p>
            <a:r>
              <a:rPr lang="en-IN" dirty="0" smtClean="0">
                <a:latin typeface="Times New Roman" panose="02020603050405020304" pitchFamily="18" charset="0"/>
                <a:cs typeface="Times New Roman" panose="02020603050405020304" pitchFamily="18" charset="0"/>
              </a:rPr>
              <a:t>Flask-Mail </a:t>
            </a:r>
            <a:r>
              <a:rPr lang="en-IN" dirty="0">
                <a:latin typeface="Times New Roman" panose="02020603050405020304" pitchFamily="18" charset="0"/>
                <a:cs typeface="Times New Roman" panose="02020603050405020304" pitchFamily="18" charset="0"/>
              </a:rPr>
              <a:t>for OTP-based </a:t>
            </a:r>
            <a:r>
              <a:rPr lang="en-IN" dirty="0" smtClean="0">
                <a:latin typeface="Times New Roman" panose="02020603050405020304" pitchFamily="18" charset="0"/>
                <a:cs typeface="Times New Roman" panose="02020603050405020304" pitchFamily="18" charset="0"/>
              </a:rPr>
              <a:t>MFA</a:t>
            </a:r>
            <a:endParaRPr lang="en-IN" dirty="0" smtClean="0">
              <a:latin typeface="Times New Roman" panose="02020603050405020304" pitchFamily="18" charset="0"/>
              <a:cs typeface="Times New Roman" panose="02020603050405020304" pitchFamily="18" charset="0"/>
            </a:endParaRPr>
          </a:p>
          <a:p>
            <a:r>
              <a:rPr lang="en-IN" dirty="0" smtClean="0">
                <a:latin typeface="Times New Roman" panose="02020603050405020304" pitchFamily="18" charset="0"/>
                <a:cs typeface="Times New Roman" panose="02020603050405020304" pitchFamily="18" charset="0"/>
              </a:rPr>
              <a:t>Storage</a:t>
            </a:r>
            <a:r>
              <a:rPr lang="en-IN" dirty="0">
                <a:latin typeface="Times New Roman" panose="02020603050405020304" pitchFamily="18" charset="0"/>
                <a:cs typeface="Times New Roman" panose="02020603050405020304" pitchFamily="18" charset="0"/>
              </a:rPr>
              <a:t>: Secure document management system for payslips, bonus forms, and Form 16</a:t>
            </a:r>
            <a:endParaRPr lang="en-IN"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fld>
            <a:endParaRPr lang="en-US" altLang="en-US" dirty="0"/>
          </a:p>
        </p:txBody>
      </p:sp>
    </p:spTree>
  </p:cSld>
  <p:clrMapOvr>
    <a:masterClrMapping/>
  </p:clrMapOvr>
  <p:transition spd="slow">
    <p:blinds dir="ver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92760" y="297180"/>
            <a:ext cx="2372995" cy="683260"/>
          </a:xfrm>
        </p:spPr>
        <p:txBody>
          <a:bodyPr/>
          <a:p>
            <a:r>
              <a:rPr lang="en-IN" altLang="en-US" sz="3200" b="1">
                <a:solidFill>
                  <a:schemeClr val="accent1">
                    <a:lumMod val="75000"/>
                  </a:schemeClr>
                </a:solidFill>
              </a:rPr>
              <a:t>Outcomes</a:t>
            </a:r>
            <a:r>
              <a:rPr lang="en-IN" altLang="en-US" b="1">
                <a:solidFill>
                  <a:schemeClr val="accent1">
                    <a:lumMod val="75000"/>
                  </a:schemeClr>
                </a:solidFill>
              </a:rPr>
              <a:t>:</a:t>
            </a:r>
            <a:endParaRPr lang="en-IN" altLang="en-US" b="1">
              <a:solidFill>
                <a:schemeClr val="accent1">
                  <a:lumMod val="75000"/>
                </a:schemeClr>
              </a:solidFill>
            </a:endParaRPr>
          </a:p>
        </p:txBody>
      </p:sp>
      <p:sp>
        <p:nvSpPr>
          <p:cNvPr id="3" name="Content Placeholder 2"/>
          <p:cNvSpPr>
            <a:spLocks noGrp="1"/>
          </p:cNvSpPr>
          <p:nvPr>
            <p:ph idx="1"/>
          </p:nvPr>
        </p:nvSpPr>
        <p:spPr>
          <a:xfrm>
            <a:off x="2420620" y="980440"/>
            <a:ext cx="8290560" cy="4351655"/>
          </a:xfrm>
        </p:spPr>
        <p:txBody>
          <a:bodyPr/>
          <a:p>
            <a:r>
              <a:rPr lang="en-US" altLang="en-US"/>
              <a:t>1.Enhanced Payroll Accessibility and Transparency</a:t>
            </a:r>
            <a:endParaRPr lang="en-US" altLang="en-US"/>
          </a:p>
          <a:p>
            <a:r>
              <a:rPr lang="en-US" altLang="en-US"/>
              <a:t>2.Automation and Streamlining of HR Operations</a:t>
            </a:r>
            <a:endParaRPr lang="en-US" altLang="en-US"/>
          </a:p>
          <a:p>
            <a:r>
              <a:rPr lang="en-US" altLang="en-US"/>
              <a:t>3.Streamlined Vehicle Reimbursement Process</a:t>
            </a:r>
            <a:endParaRPr lang="en-US" altLang="en-US"/>
          </a:p>
          <a:p>
            <a:r>
              <a:rPr lang="en-US" altLang="en-US"/>
              <a:t>4.Centralized Employee Profile Management</a:t>
            </a:r>
            <a:endParaRPr lang="en-US" altLang="en-US"/>
          </a:p>
          <a:p>
            <a:r>
              <a:rPr lang="en-US" altLang="en-US"/>
              <a:t>5. Cross-Platform and Mobile-Optimized Design</a:t>
            </a:r>
            <a:endParaRPr lang="en-US" altLang="en-US"/>
          </a:p>
          <a:p>
            <a:r>
              <a:rPr lang="en-US" altLang="en-US"/>
              <a:t>6. Secure and Compliant Data Handling</a:t>
            </a:r>
            <a:endParaRPr lang="en-US" altLang="en-US"/>
          </a:p>
          <a:p>
            <a:r>
              <a:rPr lang="en-US" altLang="en-US"/>
              <a:t>7.Enhanced Employee Experience and Satisfaction</a:t>
            </a:r>
            <a:endParaRPr lang="en-US" altLang="en-US"/>
          </a:p>
          <a:p>
            <a:r>
              <a:rPr lang="en-US" altLang="en-US"/>
              <a:t>8. Strategic Insights and Reporting for HR</a:t>
            </a:r>
            <a:endParaRPr lang="en-US" altLang="en-US"/>
          </a:p>
          <a:p>
            <a:r>
              <a:rPr lang="en-US" altLang="en-US"/>
              <a:t>9. Seamless Integration with Toyota Mithra App</a:t>
            </a:r>
            <a:endParaRPr lang="en-US" altLang="en-US"/>
          </a:p>
        </p:txBody>
      </p:sp>
      <p:sp>
        <p:nvSpPr>
          <p:cNvPr id="4" name="Slide Number Placeholder 3"/>
          <p:cNvSpPr>
            <a:spLocks noGrp="1"/>
          </p:cNvSpPr>
          <p:nvPr>
            <p:ph type="sldNum" sz="quarter" idx="12"/>
          </p:nvPr>
        </p:nvSpPr>
        <p:spPr/>
        <p:txBody>
          <a:bodyPr/>
          <a:p>
            <a:pPr>
              <a:defRPr/>
            </a:pPr>
            <a:fld id="{815EC703-C051-410C-8BA1-62752E291E83}" type="slidenum">
              <a:rPr lang="en-US" altLang="en-US"/>
            </a:fld>
            <a:endParaRPr lang="en-US" altLang="en-US" dirty="0"/>
          </a:p>
        </p:txBody>
      </p:sp>
    </p:spTree>
  </p:cSld>
  <p:clrMapOvr>
    <a:masterClrMapping/>
  </p:clrMapOvr>
  <p:transition spd="slow">
    <p:blinds dir="ver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241"/>
          </a:xfrm>
        </p:spPr>
        <p:txBody>
          <a:bodyPr/>
          <a:lstStyle/>
          <a:p>
            <a:pPr marL="152400" algn="just">
              <a:lnSpc>
                <a:spcPct val="100000"/>
              </a:lnSpc>
              <a:spcBef>
                <a:spcPts val="0"/>
              </a:spcBef>
            </a:pPr>
            <a:r>
              <a:rPr lang="en-IN" sz="3200" b="1" dirty="0">
                <a:solidFill>
                  <a:schemeClr val="accent1">
                    <a:lumMod val="75000"/>
                  </a:schemeClr>
                </a:solidFill>
                <a:latin typeface="Times New Roman" panose="02020603050405020304" pitchFamily="18" charset="0"/>
                <a:cs typeface="Times New Roman" panose="02020603050405020304" pitchFamily="18" charset="0"/>
              </a:rPr>
              <a:t>Advantages of Proposed System/Work</a:t>
            </a:r>
            <a:endParaRPr lang="en-IN" sz="3200"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607457" y="1474653"/>
            <a:ext cx="10584543" cy="4058194"/>
          </a:xfrm>
        </p:spPr>
        <p:txBody>
          <a:bodyPr/>
          <a:lstStyle/>
          <a:p>
            <a:pPr>
              <a:lnSpc>
                <a:spcPct val="100000"/>
              </a:lnSpc>
            </a:pPr>
            <a:r>
              <a:rPr lang="en-IN" dirty="0" smtClean="0">
                <a:latin typeface="Times New Roman" panose="02020603050405020304" pitchFamily="18" charset="0"/>
                <a:cs typeface="Times New Roman" panose="02020603050405020304" pitchFamily="18" charset="0"/>
              </a:rPr>
              <a:t>Secure login and authentication </a:t>
            </a:r>
            <a:r>
              <a:rPr lang="en-IN" dirty="0">
                <a:latin typeface="Times New Roman" panose="02020603050405020304" pitchFamily="18" charset="0"/>
                <a:cs typeface="Times New Roman" panose="02020603050405020304" pitchFamily="18" charset="0"/>
              </a:rPr>
              <a:t>(MFA + JWT Authentication + </a:t>
            </a:r>
            <a:r>
              <a:rPr lang="en-IN" dirty="0" smtClean="0">
                <a:latin typeface="Times New Roman" panose="02020603050405020304" pitchFamily="18" charset="0"/>
                <a:cs typeface="Times New Roman" panose="02020603050405020304" pitchFamily="18" charset="0"/>
              </a:rPr>
              <a:t>Encryption).</a:t>
            </a:r>
            <a:endParaRPr lang="en-IN" dirty="0" smtClean="0">
              <a:latin typeface="Times New Roman" panose="02020603050405020304" pitchFamily="18" charset="0"/>
              <a:cs typeface="Times New Roman" panose="02020603050405020304" pitchFamily="18" charset="0"/>
            </a:endParaRPr>
          </a:p>
          <a:p>
            <a:pPr>
              <a:lnSpc>
                <a:spcPct val="100000"/>
              </a:lnSpc>
            </a:pPr>
            <a:r>
              <a:rPr lang="en-IN" dirty="0" smtClean="0">
                <a:latin typeface="Times New Roman" panose="02020603050405020304" pitchFamily="18" charset="0"/>
                <a:cs typeface="Times New Roman" panose="02020603050405020304" pitchFamily="18" charset="0"/>
              </a:rPr>
              <a:t> Employees do not have to depend on their mails as self service platform is created.</a:t>
            </a:r>
            <a:endParaRPr lang="en-IN" dirty="0" smtClean="0">
              <a:latin typeface="Times New Roman" panose="02020603050405020304" pitchFamily="18" charset="0"/>
              <a:cs typeface="Times New Roman" panose="02020603050405020304" pitchFamily="18" charset="0"/>
            </a:endParaRPr>
          </a:p>
          <a:p>
            <a:pPr>
              <a:lnSpc>
                <a:spcPct val="100000"/>
              </a:lnSpc>
            </a:pPr>
            <a:r>
              <a:rPr lang="en-US" dirty="0" smtClean="0">
                <a:latin typeface="Times New Roman" panose="02020603050405020304" pitchFamily="18" charset="0"/>
                <a:cs typeface="Times New Roman" panose="02020603050405020304" pitchFamily="18" charset="0"/>
              </a:rPr>
              <a:t>It can be accessed anytime / anywhere . </a:t>
            </a:r>
            <a:endParaRPr lang="en-IN" dirty="0" smtClean="0">
              <a:latin typeface="Times New Roman" panose="02020603050405020304" pitchFamily="18" charset="0"/>
              <a:cs typeface="Times New Roman" panose="02020603050405020304" pitchFamily="18" charset="0"/>
            </a:endParaRPr>
          </a:p>
          <a:p>
            <a:pPr>
              <a:lnSpc>
                <a:spcPct val="100000"/>
              </a:lnSpc>
            </a:pPr>
            <a:r>
              <a:rPr lang="en-US" dirty="0" smtClean="0">
                <a:latin typeface="Times New Roman" panose="02020603050405020304" pitchFamily="18" charset="0"/>
                <a:cs typeface="Times New Roman" panose="02020603050405020304" pitchFamily="18" charset="0"/>
              </a:rPr>
              <a:t>It saves time for both employees and the payroll teams . This automation reduces HR workload.</a:t>
            </a:r>
            <a:endParaRPr lang="en-IN" dirty="0" smtClean="0">
              <a:latin typeface="Times New Roman" panose="02020603050405020304" pitchFamily="18" charset="0"/>
              <a:cs typeface="Times New Roman" panose="02020603050405020304" pitchFamily="18" charset="0"/>
            </a:endParaRPr>
          </a:p>
          <a:p>
            <a:pPr>
              <a:lnSpc>
                <a:spcPct val="100000"/>
              </a:lnSpc>
            </a:pPr>
            <a:endParaRPr lang="en-IN"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fld>
            <a:endParaRPr lang="en-US" altLang="en-US" dirty="0"/>
          </a:p>
        </p:txBody>
      </p:sp>
    </p:spTree>
  </p:cSld>
  <p:clrMapOvr>
    <a:masterClrMapping/>
  </p:clrMapOvr>
  <p:transition spd="slow">
    <p:blinds dir="ver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96311"/>
          </a:xfrm>
        </p:spPr>
        <p:txBody>
          <a:bodyPr/>
          <a:lstStyle/>
          <a:p>
            <a:r>
              <a:rPr lang="en-US" sz="3200" b="1" dirty="0" smtClean="0">
                <a:solidFill>
                  <a:srgbClr val="0070C0"/>
                </a:solidFill>
                <a:latin typeface="Times New Roman" panose="02020603050405020304" pitchFamily="18" charset="0"/>
                <a:cs typeface="Times New Roman" panose="02020603050405020304" pitchFamily="18" charset="0"/>
              </a:rPr>
              <a:t>Internship Road Map</a:t>
            </a:r>
            <a:endParaRPr lang="en-US" sz="3200" b="1" dirty="0">
              <a:solidFill>
                <a:srgbClr val="0070C0"/>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fld>
            <a:endParaRPr lang="en-US" altLang="en-US" dirty="0"/>
          </a:p>
        </p:txBody>
      </p:sp>
      <p:sp>
        <p:nvSpPr>
          <p:cNvPr id="6" name="TextBox 5"/>
          <p:cNvSpPr txBox="1"/>
          <p:nvPr/>
        </p:nvSpPr>
        <p:spPr>
          <a:xfrm>
            <a:off x="470371" y="901298"/>
            <a:ext cx="6948890" cy="369332"/>
          </a:xfrm>
          <a:prstGeom prst="rect">
            <a:avLst/>
          </a:prstGeom>
          <a:noFill/>
        </p:spPr>
        <p:txBody>
          <a:bodyPr wrap="none" rtlCol="0">
            <a:spAutoFit/>
          </a:bodyPr>
          <a:lstStyle/>
          <a:p>
            <a:r>
              <a:rPr lang="en-GB" dirty="0" smtClean="0">
                <a:solidFill>
                  <a:srgbClr val="0070C0"/>
                </a:solidFill>
              </a:rPr>
              <a:t>Note: Write in the below table what u will be achieving in each review</a:t>
            </a:r>
            <a:endParaRPr lang="en-GB" dirty="0">
              <a:solidFill>
                <a:srgbClr val="0070C0"/>
              </a:solidFill>
            </a:endParaRPr>
          </a:p>
        </p:txBody>
      </p:sp>
      <p:graphicFrame>
        <p:nvGraphicFramePr>
          <p:cNvPr id="5" name="Table 4"/>
          <p:cNvGraphicFramePr/>
          <p:nvPr>
            <p:custDataLst>
              <p:tags r:id="rId1"/>
            </p:custDataLst>
          </p:nvPr>
        </p:nvGraphicFramePr>
        <p:xfrm>
          <a:off x="837565" y="1537335"/>
          <a:ext cx="10720070" cy="4163060"/>
        </p:xfrm>
        <a:graphic>
          <a:graphicData uri="http://schemas.openxmlformats.org/drawingml/2006/table">
            <a:tbl>
              <a:tblPr/>
              <a:tblGrid>
                <a:gridCol w="3601085"/>
                <a:gridCol w="3794125"/>
                <a:gridCol w="1057275"/>
                <a:gridCol w="1207770"/>
                <a:gridCol w="1059815"/>
              </a:tblGrid>
              <a:tr h="304800">
                <a:tc>
                  <a:txBody>
                    <a:bodyPr/>
                    <a:p>
                      <a:pPr marL="0" indent="0">
                        <a:spcBef>
                          <a:spcPct val="0"/>
                        </a:spcBef>
                        <a:spcAft>
                          <a:spcPct val="0"/>
                        </a:spcAft>
                      </a:pPr>
                      <a:r>
                        <a:rPr sz="2000">
                          <a:solidFill>
                            <a:srgbClr val="FFFFFF"/>
                          </a:solidFill>
                          <a:latin typeface="Times New Roman" panose="02020603050405020304"/>
                          <a:ea typeface="Times New Roman" panose="02020603050405020304"/>
                        </a:rPr>
                        <a:t>PHASE</a:t>
                      </a:r>
                      <a:endParaRPr sz="2000" b="1">
                        <a:solidFill>
                          <a:srgbClr val="FFFFFF"/>
                        </a:solidFill>
                        <a:latin typeface="Times New Roman" panose="02020603050405020304"/>
                        <a:ea typeface="Times New Roman" panose="02020603050405020304"/>
                      </a:endParaRPr>
                    </a:p>
                  </a:txBody>
                  <a:tcPr marL="68580" marR="68580" marT="0" marB="0" anchor="t" anchorCtr="0">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solidFill>
                      <a:srgbClr val="4BACC6"/>
                    </a:solidFill>
                  </a:tcPr>
                </a:tc>
                <a:tc>
                  <a:txBody>
                    <a:bodyPr/>
                    <a:p>
                      <a:pPr marL="0" indent="0">
                        <a:spcBef>
                          <a:spcPct val="0"/>
                        </a:spcBef>
                        <a:spcAft>
                          <a:spcPct val="0"/>
                        </a:spcAft>
                      </a:pPr>
                      <a:r>
                        <a:rPr sz="2000">
                          <a:solidFill>
                            <a:srgbClr val="FFFFFF"/>
                          </a:solidFill>
                          <a:latin typeface="Times New Roman" panose="02020603050405020304"/>
                          <a:ea typeface="Times New Roman" panose="02020603050405020304"/>
                        </a:rPr>
                        <a:t>TASK</a:t>
                      </a:r>
                      <a:endParaRPr sz="2000" b="1">
                        <a:solidFill>
                          <a:srgbClr val="FFFFFF"/>
                        </a:solidFill>
                        <a:latin typeface="Times New Roman" panose="02020603050405020304"/>
                        <a:ea typeface="Times New Roman" panose="02020603050405020304"/>
                      </a:endParaRPr>
                    </a:p>
                  </a:txBody>
                  <a:tcPr marL="68580" marR="68580" marT="0" marB="0" anchor="t" anchorCtr="0">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solidFill>
                      <a:srgbClr val="4BACC6"/>
                    </a:solidFill>
                  </a:tcPr>
                </a:tc>
                <a:tc>
                  <a:txBody>
                    <a:bodyPr/>
                    <a:p>
                      <a:pPr marL="0" indent="0">
                        <a:spcBef>
                          <a:spcPct val="0"/>
                        </a:spcBef>
                        <a:spcAft>
                          <a:spcPct val="0"/>
                        </a:spcAft>
                      </a:pPr>
                      <a:r>
                        <a:rPr sz="2000">
                          <a:solidFill>
                            <a:srgbClr val="FFFFFF"/>
                          </a:solidFill>
                          <a:latin typeface="Times New Roman" panose="02020603050405020304"/>
                          <a:ea typeface="Times New Roman" panose="02020603050405020304"/>
                        </a:rPr>
                        <a:t>FEB</a:t>
                      </a:r>
                      <a:endParaRPr sz="2000" b="1">
                        <a:solidFill>
                          <a:srgbClr val="FFFFFF"/>
                        </a:solidFill>
                        <a:latin typeface="Times New Roman" panose="02020603050405020304"/>
                        <a:ea typeface="Times New Roman" panose="02020603050405020304"/>
                      </a:endParaRPr>
                    </a:p>
                  </a:txBody>
                  <a:tcPr marL="68580" marR="68580" marT="0" marB="0" anchor="t" anchorCtr="0">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solidFill>
                      <a:srgbClr val="4BACC6"/>
                    </a:solidFill>
                  </a:tcPr>
                </a:tc>
                <a:tc>
                  <a:txBody>
                    <a:bodyPr/>
                    <a:p>
                      <a:pPr marL="0" indent="0">
                        <a:spcBef>
                          <a:spcPct val="0"/>
                        </a:spcBef>
                        <a:spcAft>
                          <a:spcPct val="0"/>
                        </a:spcAft>
                      </a:pPr>
                      <a:r>
                        <a:rPr sz="2000">
                          <a:solidFill>
                            <a:srgbClr val="FFFFFF"/>
                          </a:solidFill>
                          <a:latin typeface="Times New Roman" panose="02020603050405020304"/>
                          <a:ea typeface="Times New Roman" panose="02020603050405020304"/>
                        </a:rPr>
                        <a:t>MAR</a:t>
                      </a:r>
                      <a:endParaRPr sz="2000" b="1">
                        <a:solidFill>
                          <a:srgbClr val="FFFFFF"/>
                        </a:solidFill>
                        <a:latin typeface="Times New Roman" panose="02020603050405020304"/>
                        <a:ea typeface="Times New Roman" panose="02020603050405020304"/>
                      </a:endParaRPr>
                    </a:p>
                  </a:txBody>
                  <a:tcPr marL="68580" marR="68580" marT="0" marB="0" anchor="t" anchorCtr="0">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solidFill>
                      <a:srgbClr val="4BACC6"/>
                    </a:solidFill>
                  </a:tcPr>
                </a:tc>
                <a:tc>
                  <a:txBody>
                    <a:bodyPr/>
                    <a:p>
                      <a:pPr marL="0" indent="0">
                        <a:spcBef>
                          <a:spcPct val="0"/>
                        </a:spcBef>
                        <a:spcAft>
                          <a:spcPct val="0"/>
                        </a:spcAft>
                      </a:pPr>
                      <a:r>
                        <a:rPr sz="2000">
                          <a:solidFill>
                            <a:srgbClr val="FFFFFF"/>
                          </a:solidFill>
                          <a:latin typeface="Times New Roman" panose="02020603050405020304"/>
                          <a:ea typeface="Times New Roman" panose="02020603050405020304"/>
                        </a:rPr>
                        <a:t>APR</a:t>
                      </a:r>
                      <a:endParaRPr sz="2000" b="1">
                        <a:solidFill>
                          <a:srgbClr val="FFFFFF"/>
                        </a:solidFill>
                        <a:latin typeface="Times New Roman" panose="02020603050405020304"/>
                        <a:ea typeface="Times New Roman" panose="02020603050405020304"/>
                      </a:endParaRPr>
                    </a:p>
                  </a:txBody>
                  <a:tcPr marL="68580" marR="68580" marT="0" marB="0" anchor="t" anchorCtr="0">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solidFill>
                      <a:srgbClr val="4BACC6"/>
                    </a:solidFill>
                  </a:tcPr>
                </a:tc>
              </a:tr>
              <a:tr h="731520">
                <a:tc>
                  <a:txBody>
                    <a:bodyPr/>
                    <a:p>
                      <a:pPr marL="0" indent="0">
                        <a:lnSpc>
                          <a:spcPct val="150000"/>
                        </a:lnSpc>
                        <a:spcBef>
                          <a:spcPct val="0"/>
                        </a:spcBef>
                        <a:spcAft>
                          <a:spcPct val="0"/>
                        </a:spcAft>
                      </a:pPr>
                      <a:r>
                        <a:rPr sz="1600">
                          <a:solidFill>
                            <a:srgbClr val="FFFFFF"/>
                          </a:solidFill>
                          <a:latin typeface="Times New Roman" panose="02020603050405020304"/>
                          <a:ea typeface="Times New Roman" panose="02020603050405020304"/>
                        </a:rPr>
                        <a:t>Phase 1:</a:t>
                      </a:r>
                      <a:endParaRPr sz="1600">
                        <a:solidFill>
                          <a:srgbClr val="FFFFFF"/>
                        </a:solidFill>
                        <a:latin typeface="Times New Roman" panose="02020603050405020304"/>
                        <a:ea typeface="Times New Roman" panose="02020603050405020304"/>
                      </a:endParaRPr>
                    </a:p>
                    <a:p>
                      <a:pPr marL="0" indent="0">
                        <a:lnSpc>
                          <a:spcPct val="150000"/>
                        </a:lnSpc>
                        <a:spcBef>
                          <a:spcPct val="0"/>
                        </a:spcBef>
                        <a:spcAft>
                          <a:spcPct val="0"/>
                        </a:spcAft>
                      </a:pPr>
                      <a:r>
                        <a:rPr sz="1600" b="1">
                          <a:solidFill>
                            <a:srgbClr val="FFFFFF"/>
                          </a:solidFill>
                          <a:latin typeface="Times New Roman" panose="02020603050405020304"/>
                          <a:ea typeface="Times New Roman" panose="02020603050405020304"/>
                        </a:rPr>
                        <a:t>Planning and design</a:t>
                      </a:r>
                      <a:endParaRPr sz="1600" b="1">
                        <a:solidFill>
                          <a:srgbClr val="FFFFFF"/>
                        </a:solidFill>
                        <a:latin typeface="Times New Roman" panose="02020603050405020304"/>
                        <a:ea typeface="Times New Roman" panose="02020603050405020304"/>
                      </a:endParaRPr>
                    </a:p>
                  </a:txBody>
                  <a:tcPr marL="68580" marR="68580" marT="0" marB="0" anchor="t" anchorCtr="0">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solidFill>
                      <a:srgbClr val="4BACC6"/>
                    </a:solidFill>
                  </a:tcPr>
                </a:tc>
                <a:tc>
                  <a:txBody>
                    <a:bodyPr/>
                    <a:p>
                      <a:pPr marL="0" indent="0">
                        <a:lnSpc>
                          <a:spcPct val="150000"/>
                        </a:lnSpc>
                        <a:spcBef>
                          <a:spcPct val="0"/>
                        </a:spcBef>
                        <a:spcAft>
                          <a:spcPct val="0"/>
                        </a:spcAft>
                      </a:pPr>
                      <a:r>
                        <a:rPr sz="1600">
                          <a:latin typeface="Times New Roman" panose="02020603050405020304"/>
                          <a:ea typeface="Times New Roman" panose="02020603050405020304"/>
                        </a:rPr>
                        <a:t>Requirement analysis and gathering information.</a:t>
                      </a:r>
                      <a:endParaRPr sz="1600">
                        <a:latin typeface="Times New Roman" panose="02020603050405020304"/>
                        <a:ea typeface="Times New Roman" panose="02020603050405020304"/>
                      </a:endParaRPr>
                    </a:p>
                  </a:txBody>
                  <a:tcPr marL="68580" marR="68580" marT="0" marB="0" anchor="t" anchorCtr="0">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solidFill>
                      <a:srgbClr val="B6DDE8"/>
                    </a:solidFill>
                  </a:tcPr>
                </a:tc>
                <a:tc>
                  <a:txBody>
                    <a:bodyPr/>
                    <a:p>
                      <a:pPr marL="0" indent="0" algn="just">
                        <a:lnSpc>
                          <a:spcPct val="150000"/>
                        </a:lnSpc>
                        <a:spcBef>
                          <a:spcPct val="0"/>
                        </a:spcBef>
                        <a:spcAft>
                          <a:spcPct val="0"/>
                        </a:spcAft>
                      </a:pPr>
                      <a:r>
                        <a:rPr sz="1800">
                          <a:latin typeface="Times New Roman" panose="02020603050405020304"/>
                          <a:ea typeface="Times New Roman" panose="02020603050405020304"/>
                        </a:rPr>
                        <a:t> </a:t>
                      </a:r>
                      <a:endParaRPr sz="1800">
                        <a:latin typeface="Times New Roman" panose="02020603050405020304"/>
                        <a:ea typeface="Times New Roman" panose="02020603050405020304"/>
                      </a:endParaRPr>
                    </a:p>
                  </a:txBody>
                  <a:tcPr marL="68580" marR="68580" marT="0" marB="0" anchor="t" anchorCtr="0">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solidFill>
                      <a:srgbClr val="B6DDE8"/>
                    </a:solidFill>
                  </a:tcPr>
                </a:tc>
                <a:tc>
                  <a:txBody>
                    <a:bodyPr/>
                    <a:p>
                      <a:pPr marL="0" indent="0" algn="just">
                        <a:lnSpc>
                          <a:spcPct val="150000"/>
                        </a:lnSpc>
                        <a:spcBef>
                          <a:spcPct val="0"/>
                        </a:spcBef>
                        <a:spcAft>
                          <a:spcPct val="0"/>
                        </a:spcAft>
                      </a:pPr>
                      <a:r>
                        <a:rPr sz="1800">
                          <a:latin typeface="Times New Roman" panose="02020603050405020304"/>
                          <a:ea typeface="Times New Roman" panose="02020603050405020304"/>
                        </a:rPr>
                        <a:t> </a:t>
                      </a:r>
                      <a:endParaRPr sz="1800">
                        <a:latin typeface="Times New Roman" panose="02020603050405020304"/>
                        <a:ea typeface="Times New Roman" panose="02020603050405020304"/>
                      </a:endParaRPr>
                    </a:p>
                  </a:txBody>
                  <a:tcPr marL="68580" marR="68580" marT="0" marB="0" anchor="t" anchorCtr="0">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solidFill>
                      <a:srgbClr val="B6DDE8"/>
                    </a:solidFill>
                  </a:tcPr>
                </a:tc>
                <a:tc>
                  <a:txBody>
                    <a:bodyPr/>
                    <a:p>
                      <a:pPr marL="0" indent="0" algn="just">
                        <a:lnSpc>
                          <a:spcPct val="150000"/>
                        </a:lnSpc>
                        <a:spcBef>
                          <a:spcPct val="0"/>
                        </a:spcBef>
                        <a:spcAft>
                          <a:spcPct val="0"/>
                        </a:spcAft>
                      </a:pPr>
                      <a:r>
                        <a:rPr sz="1800">
                          <a:latin typeface="Times New Roman" panose="02020603050405020304"/>
                          <a:ea typeface="Times New Roman" panose="02020603050405020304"/>
                        </a:rPr>
                        <a:t> </a:t>
                      </a:r>
                      <a:endParaRPr sz="1800">
                        <a:latin typeface="Times New Roman" panose="02020603050405020304"/>
                        <a:ea typeface="Times New Roman" panose="02020603050405020304"/>
                      </a:endParaRPr>
                    </a:p>
                  </a:txBody>
                  <a:tcPr marL="68580" marR="68580" marT="0" marB="0" anchor="t" anchorCtr="0">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solidFill>
                      <a:srgbClr val="B6DDE8"/>
                    </a:solidFill>
                  </a:tcPr>
                </a:tc>
              </a:tr>
              <a:tr h="1234440">
                <a:tc>
                  <a:txBody>
                    <a:bodyPr/>
                    <a:p>
                      <a:pPr marL="0" indent="0">
                        <a:lnSpc>
                          <a:spcPct val="150000"/>
                        </a:lnSpc>
                        <a:spcBef>
                          <a:spcPct val="0"/>
                        </a:spcBef>
                        <a:spcAft>
                          <a:spcPct val="0"/>
                        </a:spcAft>
                      </a:pPr>
                      <a:r>
                        <a:rPr sz="1600">
                          <a:solidFill>
                            <a:srgbClr val="FFFFFF"/>
                          </a:solidFill>
                          <a:latin typeface="Times New Roman" panose="02020603050405020304"/>
                          <a:ea typeface="Times New Roman" panose="02020603050405020304"/>
                        </a:rPr>
                        <a:t>Phase 2:</a:t>
                      </a:r>
                      <a:endParaRPr sz="1600">
                        <a:solidFill>
                          <a:srgbClr val="FFFFFF"/>
                        </a:solidFill>
                        <a:latin typeface="Times New Roman" panose="02020603050405020304"/>
                        <a:ea typeface="Times New Roman" panose="02020603050405020304"/>
                      </a:endParaRPr>
                    </a:p>
                    <a:p>
                      <a:pPr marL="0" indent="0">
                        <a:lnSpc>
                          <a:spcPct val="150000"/>
                        </a:lnSpc>
                        <a:spcBef>
                          <a:spcPct val="0"/>
                        </a:spcBef>
                        <a:spcAft>
                          <a:spcPct val="0"/>
                        </a:spcAft>
                      </a:pPr>
                      <a:r>
                        <a:rPr sz="1600" b="1">
                          <a:solidFill>
                            <a:srgbClr val="FFFFFF"/>
                          </a:solidFill>
                          <a:latin typeface="Times New Roman" panose="02020603050405020304"/>
                          <a:ea typeface="Times New Roman" panose="02020603050405020304"/>
                        </a:rPr>
                        <a:t>Development(backend)</a:t>
                      </a:r>
                      <a:endParaRPr sz="1600" b="1">
                        <a:solidFill>
                          <a:srgbClr val="FFFFFF"/>
                        </a:solidFill>
                        <a:latin typeface="Times New Roman" panose="02020603050405020304"/>
                        <a:ea typeface="Times New Roman" panose="02020603050405020304"/>
                      </a:endParaRPr>
                    </a:p>
                    <a:p>
                      <a:pPr marL="0" indent="0">
                        <a:lnSpc>
                          <a:spcPct val="150000"/>
                        </a:lnSpc>
                        <a:spcBef>
                          <a:spcPct val="0"/>
                        </a:spcBef>
                        <a:spcAft>
                          <a:spcPct val="0"/>
                        </a:spcAft>
                      </a:pPr>
                      <a:r>
                        <a:rPr sz="1600" b="1">
                          <a:solidFill>
                            <a:srgbClr val="FFFFFF"/>
                          </a:solidFill>
                          <a:latin typeface="Times New Roman" panose="02020603050405020304"/>
                          <a:ea typeface="Times New Roman" panose="02020603050405020304"/>
                        </a:rPr>
                        <a:t> </a:t>
                      </a:r>
                      <a:endParaRPr sz="1600" b="1">
                        <a:solidFill>
                          <a:srgbClr val="FFFFFF"/>
                        </a:solidFill>
                        <a:latin typeface="Times New Roman" panose="02020603050405020304"/>
                        <a:ea typeface="Times New Roman" panose="02020603050405020304"/>
                      </a:endParaRPr>
                    </a:p>
                  </a:txBody>
                  <a:tcPr marL="68580" marR="68580" marT="0" marB="0" anchor="t" anchorCtr="0">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solidFill>
                      <a:srgbClr val="4BACC6"/>
                    </a:solidFill>
                  </a:tcPr>
                </a:tc>
                <a:tc>
                  <a:txBody>
                    <a:bodyPr/>
                    <a:p>
                      <a:pPr marL="0" indent="0">
                        <a:lnSpc>
                          <a:spcPct val="150000"/>
                        </a:lnSpc>
                        <a:spcBef>
                          <a:spcPct val="0"/>
                        </a:spcBef>
                        <a:spcAft>
                          <a:spcPct val="0"/>
                        </a:spcAft>
                      </a:pPr>
                      <a:r>
                        <a:rPr sz="1600">
                          <a:latin typeface="Times New Roman" panose="02020603050405020304"/>
                          <a:ea typeface="Times New Roman" panose="02020603050405020304"/>
                        </a:rPr>
                        <a:t>Flask back-end setup, Authentication(OTP)</a:t>
                      </a:r>
                      <a:endParaRPr sz="1600">
                        <a:latin typeface="Times New Roman" panose="02020603050405020304"/>
                        <a:ea typeface="Times New Roman" panose="02020603050405020304"/>
                      </a:endParaRPr>
                    </a:p>
                    <a:p>
                      <a:pPr marL="0" indent="0">
                        <a:lnSpc>
                          <a:spcPct val="150000"/>
                        </a:lnSpc>
                        <a:spcBef>
                          <a:spcPct val="0"/>
                        </a:spcBef>
                        <a:spcAft>
                          <a:spcPct val="0"/>
                        </a:spcAft>
                      </a:pPr>
                      <a:r>
                        <a:rPr sz="1600">
                          <a:latin typeface="Times New Roman" panose="02020603050405020304"/>
                          <a:ea typeface="Times New Roman" panose="02020603050405020304"/>
                        </a:rPr>
                        <a:t>-API for salary slips</a:t>
                      </a:r>
                      <a:endParaRPr sz="1600">
                        <a:latin typeface="Times New Roman" panose="02020603050405020304"/>
                        <a:ea typeface="Times New Roman" panose="02020603050405020304"/>
                      </a:endParaRPr>
                    </a:p>
                    <a:p>
                      <a:pPr marL="0" indent="0">
                        <a:lnSpc>
                          <a:spcPct val="150000"/>
                        </a:lnSpc>
                        <a:spcBef>
                          <a:spcPct val="0"/>
                        </a:spcBef>
                        <a:spcAft>
                          <a:spcPct val="0"/>
                        </a:spcAft>
                      </a:pPr>
                      <a:r>
                        <a:rPr sz="1600">
                          <a:latin typeface="Times New Roman" panose="02020603050405020304"/>
                          <a:ea typeface="Times New Roman" panose="02020603050405020304"/>
                        </a:rPr>
                        <a:t>-Attendance and reimbursement logic</a:t>
                      </a:r>
                      <a:endParaRPr sz="1600">
                        <a:latin typeface="Times New Roman" panose="02020603050405020304"/>
                        <a:ea typeface="Times New Roman" panose="02020603050405020304"/>
                      </a:endParaRPr>
                    </a:p>
                  </a:txBody>
                  <a:tcPr marL="68580" marR="68580" marT="0" marB="0" anchor="t" anchorCtr="0">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solidFill>
                      <a:srgbClr val="DAEEF3"/>
                    </a:solidFill>
                  </a:tcPr>
                </a:tc>
                <a:tc>
                  <a:txBody>
                    <a:bodyPr/>
                    <a:p>
                      <a:pPr marL="0" indent="0" algn="just">
                        <a:lnSpc>
                          <a:spcPct val="150000"/>
                        </a:lnSpc>
                        <a:spcBef>
                          <a:spcPct val="0"/>
                        </a:spcBef>
                        <a:spcAft>
                          <a:spcPct val="0"/>
                        </a:spcAft>
                      </a:pPr>
                      <a:r>
                        <a:rPr sz="1800">
                          <a:latin typeface="Times New Roman" panose="02020603050405020304"/>
                          <a:ea typeface="Times New Roman" panose="02020603050405020304"/>
                        </a:rPr>
                        <a:t> </a:t>
                      </a:r>
                      <a:endParaRPr sz="1800">
                        <a:latin typeface="Times New Roman" panose="02020603050405020304"/>
                        <a:ea typeface="Times New Roman" panose="02020603050405020304"/>
                      </a:endParaRPr>
                    </a:p>
                    <a:p>
                      <a:pPr marL="0" indent="0" algn="just">
                        <a:spcBef>
                          <a:spcPct val="0"/>
                        </a:spcBef>
                        <a:spcAft>
                          <a:spcPct val="0"/>
                        </a:spcAft>
                      </a:pPr>
                      <a:r>
                        <a:rPr sz="1800">
                          <a:latin typeface="Times New Roman" panose="02020603050405020304"/>
                          <a:ea typeface="Times New Roman" panose="02020603050405020304"/>
                        </a:rPr>
                        <a:t> </a:t>
                      </a:r>
                      <a:endParaRPr sz="1800">
                        <a:latin typeface="Times New Roman" panose="02020603050405020304"/>
                        <a:ea typeface="Times New Roman" panose="02020603050405020304"/>
                      </a:endParaRPr>
                    </a:p>
                    <a:p>
                      <a:pPr marL="0" indent="0" algn="just">
                        <a:spcBef>
                          <a:spcPct val="0"/>
                        </a:spcBef>
                        <a:spcAft>
                          <a:spcPct val="0"/>
                        </a:spcAft>
                      </a:pPr>
                      <a:r>
                        <a:rPr sz="1800">
                          <a:latin typeface="Times New Roman" panose="02020603050405020304"/>
                          <a:ea typeface="Times New Roman" panose="02020603050405020304"/>
                        </a:rPr>
                        <a:t> </a:t>
                      </a:r>
                      <a:endParaRPr sz="1800">
                        <a:latin typeface="Times New Roman" panose="02020603050405020304"/>
                        <a:ea typeface="Times New Roman" panose="02020603050405020304"/>
                      </a:endParaRPr>
                    </a:p>
                    <a:p>
                      <a:pPr marL="0" indent="0" algn="just">
                        <a:spcBef>
                          <a:spcPct val="0"/>
                        </a:spcBef>
                        <a:spcAft>
                          <a:spcPct val="0"/>
                        </a:spcAft>
                      </a:pPr>
                      <a:r>
                        <a:rPr sz="1800">
                          <a:latin typeface="Times New Roman" panose="02020603050405020304"/>
                          <a:ea typeface="Times New Roman" panose="02020603050405020304"/>
                        </a:rPr>
                        <a:t> </a:t>
                      </a:r>
                      <a:endParaRPr sz="1800">
                        <a:latin typeface="Times New Roman" panose="02020603050405020304"/>
                        <a:ea typeface="Times New Roman" panose="02020603050405020304"/>
                      </a:endParaRPr>
                    </a:p>
                  </a:txBody>
                  <a:tcPr marL="68580" marR="68580" marT="0" marB="0" anchor="t" anchorCtr="0">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solidFill>
                      <a:srgbClr val="DAEEF3"/>
                    </a:solidFill>
                  </a:tcPr>
                </a:tc>
                <a:tc>
                  <a:txBody>
                    <a:bodyPr/>
                    <a:p>
                      <a:pPr marL="0" indent="0" algn="just">
                        <a:lnSpc>
                          <a:spcPct val="150000"/>
                        </a:lnSpc>
                        <a:spcBef>
                          <a:spcPct val="0"/>
                        </a:spcBef>
                        <a:spcAft>
                          <a:spcPct val="0"/>
                        </a:spcAft>
                      </a:pPr>
                      <a:r>
                        <a:rPr sz="1800">
                          <a:latin typeface="Times New Roman" panose="02020603050405020304"/>
                          <a:ea typeface="Times New Roman" panose="02020603050405020304"/>
                        </a:rPr>
                        <a:t> </a:t>
                      </a:r>
                      <a:endParaRPr sz="1800">
                        <a:latin typeface="Times New Roman" panose="02020603050405020304"/>
                        <a:ea typeface="Times New Roman" panose="02020603050405020304"/>
                      </a:endParaRPr>
                    </a:p>
                  </a:txBody>
                  <a:tcPr marL="68580" marR="68580" marT="0" marB="0" anchor="t" anchorCtr="0">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solidFill>
                      <a:srgbClr val="DAEEF3"/>
                    </a:solidFill>
                  </a:tcPr>
                </a:tc>
                <a:tc>
                  <a:txBody>
                    <a:bodyPr/>
                    <a:p>
                      <a:pPr marL="0" indent="0" algn="just">
                        <a:lnSpc>
                          <a:spcPct val="150000"/>
                        </a:lnSpc>
                        <a:spcBef>
                          <a:spcPct val="0"/>
                        </a:spcBef>
                        <a:spcAft>
                          <a:spcPct val="0"/>
                        </a:spcAft>
                      </a:pPr>
                      <a:r>
                        <a:rPr sz="1800">
                          <a:latin typeface="Times New Roman" panose="02020603050405020304"/>
                          <a:ea typeface="Times New Roman" panose="02020603050405020304"/>
                        </a:rPr>
                        <a:t> </a:t>
                      </a:r>
                      <a:endParaRPr sz="1800">
                        <a:latin typeface="Times New Roman" panose="02020603050405020304"/>
                        <a:ea typeface="Times New Roman" panose="02020603050405020304"/>
                      </a:endParaRPr>
                    </a:p>
                  </a:txBody>
                  <a:tcPr marL="68580" marR="68580" marT="0" marB="0" anchor="t" anchorCtr="0">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solidFill>
                      <a:srgbClr val="DAEEF3"/>
                    </a:solidFill>
                  </a:tcPr>
                </a:tc>
              </a:tr>
              <a:tr h="1097280">
                <a:tc>
                  <a:txBody>
                    <a:bodyPr/>
                    <a:p>
                      <a:pPr marL="0" indent="0">
                        <a:lnSpc>
                          <a:spcPct val="150000"/>
                        </a:lnSpc>
                        <a:spcBef>
                          <a:spcPct val="0"/>
                        </a:spcBef>
                        <a:spcAft>
                          <a:spcPct val="0"/>
                        </a:spcAft>
                      </a:pPr>
                      <a:r>
                        <a:rPr sz="1600">
                          <a:solidFill>
                            <a:srgbClr val="FFFFFF"/>
                          </a:solidFill>
                          <a:latin typeface="Times New Roman" panose="02020603050405020304"/>
                          <a:ea typeface="Times New Roman" panose="02020603050405020304"/>
                        </a:rPr>
                        <a:t>Phase 3:</a:t>
                      </a:r>
                      <a:endParaRPr sz="1600">
                        <a:solidFill>
                          <a:srgbClr val="FFFFFF"/>
                        </a:solidFill>
                        <a:latin typeface="Times New Roman" panose="02020603050405020304"/>
                        <a:ea typeface="Times New Roman" panose="02020603050405020304"/>
                      </a:endParaRPr>
                    </a:p>
                    <a:p>
                      <a:pPr marL="0" indent="0">
                        <a:lnSpc>
                          <a:spcPct val="150000"/>
                        </a:lnSpc>
                        <a:spcBef>
                          <a:spcPct val="0"/>
                        </a:spcBef>
                        <a:spcAft>
                          <a:spcPct val="0"/>
                        </a:spcAft>
                      </a:pPr>
                      <a:r>
                        <a:rPr sz="1600" b="1">
                          <a:solidFill>
                            <a:srgbClr val="FFFFFF"/>
                          </a:solidFill>
                          <a:latin typeface="Times New Roman" panose="02020603050405020304"/>
                          <a:ea typeface="Times New Roman" panose="02020603050405020304"/>
                        </a:rPr>
                        <a:t>Development (front end)</a:t>
                      </a:r>
                      <a:endParaRPr sz="1600" b="1">
                        <a:solidFill>
                          <a:srgbClr val="FFFFFF"/>
                        </a:solidFill>
                        <a:latin typeface="Times New Roman" panose="02020603050405020304"/>
                        <a:ea typeface="Times New Roman" panose="02020603050405020304"/>
                      </a:endParaRPr>
                    </a:p>
                    <a:p>
                      <a:pPr marL="0" indent="0">
                        <a:lnSpc>
                          <a:spcPct val="150000"/>
                        </a:lnSpc>
                        <a:spcBef>
                          <a:spcPct val="0"/>
                        </a:spcBef>
                        <a:spcAft>
                          <a:spcPct val="0"/>
                        </a:spcAft>
                      </a:pPr>
                      <a:r>
                        <a:rPr sz="1600" b="1">
                          <a:solidFill>
                            <a:srgbClr val="FFFFFF"/>
                          </a:solidFill>
                          <a:latin typeface="Times New Roman" panose="02020603050405020304"/>
                          <a:ea typeface="Times New Roman" panose="02020603050405020304"/>
                        </a:rPr>
                        <a:t> </a:t>
                      </a:r>
                      <a:endParaRPr sz="1600" b="1">
                        <a:solidFill>
                          <a:srgbClr val="FFFFFF"/>
                        </a:solidFill>
                        <a:latin typeface="Times New Roman" panose="02020603050405020304"/>
                        <a:ea typeface="Times New Roman" panose="02020603050405020304"/>
                      </a:endParaRPr>
                    </a:p>
                  </a:txBody>
                  <a:tcPr marL="68580" marR="68580" marT="0" marB="0" anchor="t" anchorCtr="0">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solidFill>
                      <a:srgbClr val="4BACC6"/>
                    </a:solidFill>
                  </a:tcPr>
                </a:tc>
                <a:tc>
                  <a:txBody>
                    <a:bodyPr/>
                    <a:p>
                      <a:pPr marL="0" indent="0">
                        <a:lnSpc>
                          <a:spcPct val="150000"/>
                        </a:lnSpc>
                        <a:spcBef>
                          <a:spcPct val="0"/>
                        </a:spcBef>
                        <a:spcAft>
                          <a:spcPct val="0"/>
                        </a:spcAft>
                      </a:pPr>
                      <a:r>
                        <a:rPr sz="1600">
                          <a:latin typeface="Times New Roman" panose="02020603050405020304"/>
                          <a:ea typeface="Times New Roman" panose="02020603050405020304"/>
                        </a:rPr>
                        <a:t>-Flutter UI</a:t>
                      </a:r>
                      <a:endParaRPr sz="1600">
                        <a:latin typeface="Times New Roman" panose="02020603050405020304"/>
                        <a:ea typeface="Times New Roman" panose="02020603050405020304"/>
                      </a:endParaRPr>
                    </a:p>
                    <a:p>
                      <a:pPr marL="0" indent="0">
                        <a:lnSpc>
                          <a:spcPct val="150000"/>
                        </a:lnSpc>
                        <a:spcBef>
                          <a:spcPct val="0"/>
                        </a:spcBef>
                        <a:spcAft>
                          <a:spcPct val="0"/>
                        </a:spcAft>
                      </a:pPr>
                      <a:r>
                        <a:rPr sz="1600">
                          <a:latin typeface="Times New Roman" panose="02020603050405020304"/>
                          <a:ea typeface="Times New Roman" panose="02020603050405020304"/>
                        </a:rPr>
                        <a:t>-Overall dashboard setup</a:t>
                      </a:r>
                      <a:endParaRPr sz="1600">
                        <a:latin typeface="Times New Roman" panose="02020603050405020304"/>
                        <a:ea typeface="Times New Roman" panose="02020603050405020304"/>
                      </a:endParaRPr>
                    </a:p>
                  </a:txBody>
                  <a:tcPr marL="68580" marR="68580" marT="0" marB="0" anchor="t" anchorCtr="0">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solidFill>
                      <a:srgbClr val="B6DDE8"/>
                    </a:solidFill>
                  </a:tcPr>
                </a:tc>
                <a:tc>
                  <a:txBody>
                    <a:bodyPr/>
                    <a:p>
                      <a:pPr marL="0" indent="0" algn="just">
                        <a:lnSpc>
                          <a:spcPct val="150000"/>
                        </a:lnSpc>
                        <a:spcBef>
                          <a:spcPct val="0"/>
                        </a:spcBef>
                        <a:spcAft>
                          <a:spcPct val="0"/>
                        </a:spcAft>
                      </a:pPr>
                      <a:r>
                        <a:rPr sz="1800">
                          <a:latin typeface="Times New Roman" panose="02020603050405020304"/>
                          <a:ea typeface="Times New Roman" panose="02020603050405020304"/>
                        </a:rPr>
                        <a:t> </a:t>
                      </a:r>
                      <a:endParaRPr sz="1800">
                        <a:latin typeface="Times New Roman" panose="02020603050405020304"/>
                        <a:ea typeface="Times New Roman" panose="02020603050405020304"/>
                      </a:endParaRPr>
                    </a:p>
                  </a:txBody>
                  <a:tcPr marL="68580" marR="68580" marT="0" marB="0" anchor="t" anchorCtr="0">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solidFill>
                      <a:srgbClr val="B6DDE8"/>
                    </a:solidFill>
                  </a:tcPr>
                </a:tc>
                <a:tc>
                  <a:txBody>
                    <a:bodyPr/>
                    <a:p>
                      <a:pPr marL="0" indent="0" algn="just">
                        <a:lnSpc>
                          <a:spcPct val="150000"/>
                        </a:lnSpc>
                        <a:spcBef>
                          <a:spcPct val="0"/>
                        </a:spcBef>
                        <a:spcAft>
                          <a:spcPct val="0"/>
                        </a:spcAft>
                      </a:pPr>
                      <a:r>
                        <a:rPr sz="1800">
                          <a:latin typeface="Times New Roman" panose="02020603050405020304"/>
                          <a:ea typeface="Times New Roman" panose="02020603050405020304"/>
                        </a:rPr>
                        <a:t> </a:t>
                      </a:r>
                      <a:endParaRPr sz="1800">
                        <a:latin typeface="Times New Roman" panose="02020603050405020304"/>
                        <a:ea typeface="Times New Roman" panose="02020603050405020304"/>
                      </a:endParaRPr>
                    </a:p>
                  </a:txBody>
                  <a:tcPr marL="68580" marR="68580" marT="0" marB="0" anchor="t" anchorCtr="0">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solidFill>
                      <a:srgbClr val="B6DDE8"/>
                    </a:solidFill>
                  </a:tcPr>
                </a:tc>
                <a:tc>
                  <a:txBody>
                    <a:bodyPr/>
                    <a:p>
                      <a:pPr marL="0" indent="0" algn="just">
                        <a:lnSpc>
                          <a:spcPct val="150000"/>
                        </a:lnSpc>
                        <a:spcBef>
                          <a:spcPct val="0"/>
                        </a:spcBef>
                        <a:spcAft>
                          <a:spcPct val="0"/>
                        </a:spcAft>
                      </a:pPr>
                      <a:r>
                        <a:rPr sz="1800">
                          <a:latin typeface="Times New Roman" panose="02020603050405020304"/>
                          <a:ea typeface="Times New Roman" panose="02020603050405020304"/>
                        </a:rPr>
                        <a:t> </a:t>
                      </a:r>
                      <a:endParaRPr sz="1800">
                        <a:latin typeface="Times New Roman" panose="02020603050405020304"/>
                        <a:ea typeface="Times New Roman" panose="02020603050405020304"/>
                      </a:endParaRPr>
                    </a:p>
                  </a:txBody>
                  <a:tcPr marL="68580" marR="68580" marT="0" marB="0" anchor="t" anchorCtr="0">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solidFill>
                      <a:srgbClr val="B6DDE8"/>
                    </a:solidFill>
                  </a:tcPr>
                </a:tc>
              </a:tr>
              <a:tr h="795020">
                <a:tc>
                  <a:txBody>
                    <a:bodyPr/>
                    <a:p>
                      <a:pPr marL="0" indent="0">
                        <a:lnSpc>
                          <a:spcPct val="150000"/>
                        </a:lnSpc>
                        <a:spcBef>
                          <a:spcPct val="0"/>
                        </a:spcBef>
                        <a:spcAft>
                          <a:spcPct val="0"/>
                        </a:spcAft>
                      </a:pPr>
                      <a:r>
                        <a:rPr sz="1600">
                          <a:solidFill>
                            <a:srgbClr val="FFFFFF"/>
                          </a:solidFill>
                          <a:latin typeface="Times New Roman" panose="02020603050405020304"/>
                          <a:ea typeface="Times New Roman" panose="02020603050405020304"/>
                        </a:rPr>
                        <a:t>Phase 4:</a:t>
                      </a:r>
                      <a:endParaRPr sz="1600">
                        <a:solidFill>
                          <a:srgbClr val="FFFFFF"/>
                        </a:solidFill>
                        <a:latin typeface="Times New Roman" panose="02020603050405020304"/>
                        <a:ea typeface="Times New Roman" panose="02020603050405020304"/>
                      </a:endParaRPr>
                    </a:p>
                    <a:p>
                      <a:pPr marL="0" indent="0" algn="ctr">
                        <a:lnSpc>
                          <a:spcPct val="150000"/>
                        </a:lnSpc>
                        <a:spcBef>
                          <a:spcPct val="0"/>
                        </a:spcBef>
                        <a:spcAft>
                          <a:spcPct val="0"/>
                        </a:spcAft>
                      </a:pPr>
                      <a:r>
                        <a:rPr sz="1600" b="1">
                          <a:solidFill>
                            <a:srgbClr val="FFFFFF"/>
                          </a:solidFill>
                          <a:latin typeface="Times New Roman" panose="02020603050405020304"/>
                          <a:ea typeface="Times New Roman" panose="02020603050405020304"/>
                        </a:rPr>
                        <a:t>Testing and deployment</a:t>
                      </a:r>
                      <a:endParaRPr sz="1600" b="1">
                        <a:solidFill>
                          <a:srgbClr val="FFFFFF"/>
                        </a:solidFill>
                        <a:latin typeface="Times New Roman" panose="02020603050405020304"/>
                        <a:ea typeface="Times New Roman" panose="02020603050405020304"/>
                      </a:endParaRPr>
                    </a:p>
                  </a:txBody>
                  <a:tcPr marL="68580" marR="68580" marT="0" marB="0" anchor="t" anchorCtr="0">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solidFill>
                      <a:srgbClr val="4BACC6"/>
                    </a:solidFill>
                  </a:tcPr>
                </a:tc>
                <a:tc>
                  <a:txBody>
                    <a:bodyPr/>
                    <a:p>
                      <a:pPr marL="0" indent="0">
                        <a:lnSpc>
                          <a:spcPct val="150000"/>
                        </a:lnSpc>
                        <a:spcBef>
                          <a:spcPct val="0"/>
                        </a:spcBef>
                        <a:spcAft>
                          <a:spcPct val="0"/>
                        </a:spcAft>
                      </a:pPr>
                      <a:r>
                        <a:rPr sz="1600">
                          <a:latin typeface="Times New Roman" panose="02020603050405020304"/>
                          <a:ea typeface="Times New Roman" panose="02020603050405020304"/>
                        </a:rPr>
                        <a:t>-Deployment server</a:t>
                      </a:r>
                      <a:endParaRPr sz="1600">
                        <a:latin typeface="Times New Roman" panose="02020603050405020304"/>
                        <a:ea typeface="Times New Roman" panose="02020603050405020304"/>
                      </a:endParaRPr>
                    </a:p>
                    <a:p>
                      <a:pPr marL="0" indent="0">
                        <a:lnSpc>
                          <a:spcPct val="150000"/>
                        </a:lnSpc>
                        <a:spcBef>
                          <a:spcPct val="0"/>
                        </a:spcBef>
                        <a:spcAft>
                          <a:spcPct val="0"/>
                        </a:spcAft>
                      </a:pPr>
                      <a:r>
                        <a:rPr sz="1600">
                          <a:latin typeface="Times New Roman" panose="02020603050405020304"/>
                          <a:ea typeface="Times New Roman" panose="02020603050405020304"/>
                        </a:rPr>
                        <a:t>-security testing</a:t>
                      </a:r>
                      <a:endParaRPr sz="1600">
                        <a:latin typeface="Times New Roman" panose="02020603050405020304"/>
                        <a:ea typeface="Times New Roman" panose="02020603050405020304"/>
                      </a:endParaRPr>
                    </a:p>
                  </a:txBody>
                  <a:tcPr marL="68580" marR="68580" marT="0" marB="0" anchor="t" anchorCtr="0">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solidFill>
                      <a:srgbClr val="DAEEF3"/>
                    </a:solidFill>
                  </a:tcPr>
                </a:tc>
                <a:tc>
                  <a:txBody>
                    <a:bodyPr/>
                    <a:p>
                      <a:pPr marL="0" indent="0" algn="just">
                        <a:lnSpc>
                          <a:spcPct val="150000"/>
                        </a:lnSpc>
                        <a:spcBef>
                          <a:spcPct val="0"/>
                        </a:spcBef>
                        <a:spcAft>
                          <a:spcPct val="0"/>
                        </a:spcAft>
                      </a:pPr>
                      <a:r>
                        <a:rPr sz="1800">
                          <a:latin typeface="Times New Roman" panose="02020603050405020304"/>
                          <a:ea typeface="Times New Roman" panose="02020603050405020304"/>
                        </a:rPr>
                        <a:t> </a:t>
                      </a:r>
                      <a:endParaRPr sz="1800">
                        <a:latin typeface="Times New Roman" panose="02020603050405020304"/>
                        <a:ea typeface="Times New Roman" panose="02020603050405020304"/>
                      </a:endParaRPr>
                    </a:p>
                  </a:txBody>
                  <a:tcPr marL="68580" marR="68580" marT="0" marB="0" anchor="t" anchorCtr="0">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solidFill>
                      <a:srgbClr val="DAEEF3"/>
                    </a:solidFill>
                  </a:tcPr>
                </a:tc>
                <a:tc>
                  <a:txBody>
                    <a:bodyPr/>
                    <a:p>
                      <a:pPr marL="0" indent="0" algn="just">
                        <a:lnSpc>
                          <a:spcPct val="150000"/>
                        </a:lnSpc>
                        <a:spcBef>
                          <a:spcPct val="0"/>
                        </a:spcBef>
                        <a:spcAft>
                          <a:spcPct val="0"/>
                        </a:spcAft>
                      </a:pPr>
                      <a:r>
                        <a:rPr sz="1800">
                          <a:latin typeface="Times New Roman" panose="02020603050405020304"/>
                          <a:ea typeface="Times New Roman" panose="02020603050405020304"/>
                        </a:rPr>
                        <a:t> </a:t>
                      </a:r>
                      <a:endParaRPr sz="1800">
                        <a:latin typeface="Times New Roman" panose="02020603050405020304"/>
                        <a:ea typeface="Times New Roman" panose="02020603050405020304"/>
                      </a:endParaRPr>
                    </a:p>
                  </a:txBody>
                  <a:tcPr marL="68580" marR="68580" marT="0" marB="0" anchor="t" anchorCtr="0">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solidFill>
                      <a:srgbClr val="DAEEF3"/>
                    </a:solidFill>
                  </a:tcPr>
                </a:tc>
                <a:tc>
                  <a:txBody>
                    <a:bodyPr/>
                    <a:p>
                      <a:pPr marL="0" indent="0" algn="just">
                        <a:lnSpc>
                          <a:spcPct val="150000"/>
                        </a:lnSpc>
                        <a:spcBef>
                          <a:spcPct val="0"/>
                        </a:spcBef>
                        <a:spcAft>
                          <a:spcPct val="0"/>
                        </a:spcAft>
                      </a:pPr>
                      <a:endParaRPr sz="1800">
                        <a:latin typeface="Times New Roman" panose="02020603050405020304"/>
                        <a:ea typeface="Times New Roman" panose="02020603050405020304"/>
                      </a:endParaRPr>
                    </a:p>
                  </a:txBody>
                  <a:tcPr marL="68580" marR="68580" marT="0" marB="0" anchor="t" anchorCtr="0">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solidFill>
                      <a:srgbClr val="DAEEF3"/>
                    </a:solidFill>
                  </a:tcPr>
                </a:tc>
              </a:tr>
            </a:tbl>
          </a:graphicData>
        </a:graphic>
      </p:graphicFrame>
      <p:pic>
        <p:nvPicPr>
          <p:cNvPr id="7" name="Picture 6"/>
          <p:cNvPicPr/>
          <p:nvPr/>
        </p:nvPicPr>
        <p:blipFill>
          <a:blip r:embed="rId2"/>
          <a:stretch>
            <a:fillRect/>
          </a:stretch>
        </p:blipFill>
        <p:spPr>
          <a:xfrm>
            <a:off x="9806623" y="3090545"/>
            <a:ext cx="178117" cy="159067"/>
          </a:xfrm>
          <a:prstGeom prst="rect">
            <a:avLst/>
          </a:prstGeom>
        </p:spPr>
      </p:pic>
      <p:pic>
        <p:nvPicPr>
          <p:cNvPr id="8" name="Picture 7"/>
          <p:cNvPicPr/>
          <p:nvPr/>
        </p:nvPicPr>
        <p:blipFill>
          <a:blip r:embed="rId2"/>
          <a:stretch>
            <a:fillRect/>
          </a:stretch>
        </p:blipFill>
        <p:spPr>
          <a:xfrm>
            <a:off x="8583613" y="2112010"/>
            <a:ext cx="178117" cy="159067"/>
          </a:xfrm>
          <a:prstGeom prst="rect">
            <a:avLst/>
          </a:prstGeom>
        </p:spPr>
      </p:pic>
      <p:pic>
        <p:nvPicPr>
          <p:cNvPr id="10" name="Picture 9"/>
          <p:cNvPicPr/>
          <p:nvPr/>
        </p:nvPicPr>
        <p:blipFill>
          <a:blip r:embed="rId2"/>
          <a:stretch>
            <a:fillRect/>
          </a:stretch>
        </p:blipFill>
        <p:spPr>
          <a:xfrm>
            <a:off x="11002328" y="4293235"/>
            <a:ext cx="178117" cy="159067"/>
          </a:xfrm>
          <a:prstGeom prst="rect">
            <a:avLst/>
          </a:prstGeom>
        </p:spPr>
      </p:pic>
      <p:pic>
        <p:nvPicPr>
          <p:cNvPr id="11" name="Picture 10"/>
          <p:cNvPicPr/>
          <p:nvPr/>
        </p:nvPicPr>
        <p:blipFill>
          <a:blip r:embed="rId2"/>
          <a:stretch>
            <a:fillRect/>
          </a:stretch>
        </p:blipFill>
        <p:spPr>
          <a:xfrm>
            <a:off x="11002328" y="5209540"/>
            <a:ext cx="178117" cy="159067"/>
          </a:xfrm>
          <a:prstGeom prst="rect">
            <a:avLst/>
          </a:prstGeom>
        </p:spPr>
      </p:pic>
      <p:pic>
        <p:nvPicPr>
          <p:cNvPr id="12" name="Picture 11"/>
          <p:cNvPicPr/>
          <p:nvPr/>
        </p:nvPicPr>
        <p:blipFill>
          <a:blip r:embed="rId2"/>
          <a:stretch>
            <a:fillRect/>
          </a:stretch>
        </p:blipFill>
        <p:spPr>
          <a:xfrm>
            <a:off x="9806623" y="4451985"/>
            <a:ext cx="178117" cy="159067"/>
          </a:xfrm>
          <a:prstGeom prst="rect">
            <a:avLst/>
          </a:prstGeom>
        </p:spPr>
      </p:pic>
    </p:spTree>
  </p:cSld>
  <p:clrMapOvr>
    <a:masterClrMapping/>
  </p:clrMapOvr>
  <p:transition spd="slow">
    <p:blinds dir="ver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96311"/>
          </a:xfrm>
        </p:spPr>
        <p:txBody>
          <a:bodyPr/>
          <a:lstStyle/>
          <a:p>
            <a:r>
              <a:rPr lang="en-US" sz="3200" b="1" dirty="0" smtClean="0">
                <a:solidFill>
                  <a:srgbClr val="0070C0"/>
                </a:solidFill>
                <a:latin typeface="Times New Roman" panose="02020603050405020304" pitchFamily="18" charset="0"/>
                <a:cs typeface="Times New Roman" panose="02020603050405020304" pitchFamily="18" charset="0"/>
              </a:rPr>
              <a:t>Github Link</a:t>
            </a:r>
            <a:endParaRPr lang="en-US" sz="3200" b="1" dirty="0">
              <a:solidFill>
                <a:srgbClr val="0070C0"/>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fld>
            <a:endParaRPr lang="en-US" altLang="en-US" dirty="0"/>
          </a:p>
        </p:txBody>
      </p:sp>
      <p:sp>
        <p:nvSpPr>
          <p:cNvPr id="3" name="Content Placeholder 2"/>
          <p:cNvSpPr>
            <a:spLocks noGrp="1"/>
          </p:cNvSpPr>
          <p:nvPr>
            <p:ph idx="1"/>
          </p:nvPr>
        </p:nvSpPr>
        <p:spPr>
          <a:xfrm>
            <a:off x="838200" y="1483224"/>
            <a:ext cx="10515600" cy="4351338"/>
          </a:xfrm>
        </p:spPr>
        <p:txBody>
          <a:bodyPr/>
          <a:lstStyle/>
          <a:p>
            <a:endParaRPr lang="en-US" dirty="0"/>
          </a:p>
          <a:p>
            <a:endParaRPr lang="en-US" dirty="0"/>
          </a:p>
        </p:txBody>
      </p:sp>
      <p:sp>
        <p:nvSpPr>
          <p:cNvPr id="5" name="Text Box 4"/>
          <p:cNvSpPr txBox="1"/>
          <p:nvPr/>
        </p:nvSpPr>
        <p:spPr>
          <a:xfrm>
            <a:off x="2204085" y="2553970"/>
            <a:ext cx="8321675" cy="460375"/>
          </a:xfrm>
          <a:prstGeom prst="rect">
            <a:avLst/>
          </a:prstGeom>
          <a:noFill/>
        </p:spPr>
        <p:txBody>
          <a:bodyPr wrap="square" rtlCol="0" anchor="t">
            <a:spAutoFit/>
          </a:bodyPr>
          <a:p>
            <a:r>
              <a:rPr lang="en-US" altLang="en-US" sz="2400">
                <a:hlinkClick r:id="rId1" tooltip="" action="ppaction://hlinkfile"/>
              </a:rPr>
              <a:t>https://github.com/kruthika0720/INTERNSHIP.git</a:t>
            </a:r>
            <a:endParaRPr lang="en-US" sz="2400"/>
          </a:p>
        </p:txBody>
      </p:sp>
    </p:spTree>
  </p:cSld>
  <p:clrMapOvr>
    <a:masterClrMapping/>
  </p:clrMapOvr>
  <p:transition spd="slow">
    <p:blinds dir="ver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547258"/>
            <a:ext cx="10515600" cy="1214846"/>
          </a:xfrm>
        </p:spPr>
        <p:txBody>
          <a:bodyPr/>
          <a:lstStyle/>
          <a:p>
            <a:pPr marL="0" indent="0" algn="ctr">
              <a:buNone/>
            </a:pPr>
            <a:r>
              <a:rPr lang="en-US" sz="6600" dirty="0" smtClean="0">
                <a:solidFill>
                  <a:srgbClr val="A71180"/>
                </a:solidFill>
                <a:latin typeface="Times New Roman" panose="02020603050405020304" pitchFamily="18" charset="0"/>
                <a:cs typeface="Times New Roman" panose="02020603050405020304" pitchFamily="18" charset="0"/>
              </a:rPr>
              <a:t>Thank you !!</a:t>
            </a:r>
            <a:endParaRPr lang="en-US" sz="6600" dirty="0">
              <a:solidFill>
                <a:srgbClr val="A71180"/>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fld>
            <a:endParaRPr lang="en-US" altLang="en-US" dirty="0"/>
          </a:p>
        </p:txBody>
      </p:sp>
    </p:spTree>
  </p:cSld>
  <p:clrMapOvr>
    <a:masterClrMapping/>
  </p:clrMapOvr>
  <p:transition spd="slow">
    <p:blinds dir="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panose="020B0604030504040204"/>
              <a:buNone/>
            </a:pPr>
            <a:r>
              <a:rPr lang="en-GB" dirty="0" smtClean="0">
                <a:latin typeface="Cambria" panose="02040503050406030204" pitchFamily="18" charset="0"/>
                <a:ea typeface="Cambria" panose="02040503050406030204" pitchFamily="18" charset="0"/>
              </a:rPr>
              <a:t>Content</a:t>
            </a:r>
            <a:endParaRPr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704516" y="902370"/>
            <a:ext cx="10668000" cy="4271209"/>
          </a:xfrm>
          <a:prstGeom prst="rect">
            <a:avLst/>
          </a:prstGeom>
          <a:noFill/>
          <a:ln>
            <a:noFill/>
          </a:ln>
        </p:spPr>
        <p:txBody>
          <a:bodyPr spcFirstLastPara="1" wrap="square" lIns="91425" tIns="45700" rIns="91425" bIns="45700" anchor="t" anchorCtr="0">
            <a:noAutofit/>
          </a:bodyPr>
          <a:lstStyle/>
          <a:p>
            <a:pPr marL="495300" indent="-342900" algn="just">
              <a:lnSpc>
                <a:spcPct val="100000"/>
              </a:lnSpc>
              <a:spcBef>
                <a:spcPts val="0"/>
              </a:spcBef>
              <a:buFont typeface="Wingdings" panose="05000000000000000000" pitchFamily="2" charset="2"/>
              <a:buChar char="Ø"/>
            </a:pPr>
            <a:r>
              <a:rPr lang="en-US" sz="2000" b="1" dirty="0">
                <a:solidFill>
                  <a:srgbClr val="0070C0"/>
                </a:solidFill>
                <a:latin typeface="Times New Roman" panose="02020603050405020304" pitchFamily="18" charset="0"/>
                <a:cs typeface="Times New Roman" panose="02020603050405020304" pitchFamily="18" charset="0"/>
              </a:rPr>
              <a:t>About Company or </a:t>
            </a:r>
            <a:r>
              <a:rPr lang="en-US" sz="2000" b="1" dirty="0" smtClean="0">
                <a:solidFill>
                  <a:srgbClr val="0070C0"/>
                </a:solidFill>
                <a:latin typeface="Times New Roman" panose="02020603050405020304" pitchFamily="18" charset="0"/>
                <a:cs typeface="Times New Roman" panose="02020603050405020304" pitchFamily="18" charset="0"/>
              </a:rPr>
              <a:t>Organization</a:t>
            </a:r>
            <a:endParaRPr lang="en-US" sz="2000" b="1" dirty="0" smtClean="0">
              <a:solidFill>
                <a:srgbClr val="0070C0"/>
              </a:solidFill>
              <a:latin typeface="Times New Roman" panose="02020603050405020304" pitchFamily="18" charset="0"/>
              <a:cs typeface="Times New Roman" panose="02020603050405020304" pitchFamily="18" charset="0"/>
            </a:endParaRPr>
          </a:p>
          <a:p>
            <a:pPr marL="495300" indent="-342900" algn="just">
              <a:lnSpc>
                <a:spcPct val="100000"/>
              </a:lnSpc>
              <a:spcBef>
                <a:spcPts val="0"/>
              </a:spcBef>
              <a:buFont typeface="Wingdings" panose="05000000000000000000" pitchFamily="2" charset="2"/>
              <a:buChar char="Ø"/>
            </a:pPr>
            <a:r>
              <a:rPr lang="en-IN" sz="2000" b="1" dirty="0">
                <a:solidFill>
                  <a:schemeClr val="accent1">
                    <a:lumMod val="75000"/>
                  </a:schemeClr>
                </a:solidFill>
                <a:latin typeface="Times New Roman" panose="02020603050405020304" pitchFamily="18" charset="0"/>
                <a:cs typeface="Times New Roman" panose="02020603050405020304" pitchFamily="18" charset="0"/>
              </a:rPr>
              <a:t>Working domain or the technology</a:t>
            </a:r>
            <a:endParaRPr lang="en-US" sz="2000" dirty="0" smtClean="0">
              <a:latin typeface="Cambria" panose="02040503050406030204" pitchFamily="18" charset="0"/>
              <a:ea typeface="Cambria" panose="02040503050406030204" pitchFamily="18" charset="0"/>
            </a:endParaRPr>
          </a:p>
          <a:p>
            <a:pPr marL="495300" indent="-342900" algn="just">
              <a:lnSpc>
                <a:spcPct val="100000"/>
              </a:lnSpc>
              <a:spcBef>
                <a:spcPts val="0"/>
              </a:spcBef>
              <a:buFont typeface="Wingdings" panose="05000000000000000000" pitchFamily="2" charset="2"/>
              <a:buChar char="Ø"/>
            </a:pPr>
            <a:r>
              <a:rPr lang="en-IN" sz="2000" b="1" dirty="0">
                <a:solidFill>
                  <a:schemeClr val="accent1">
                    <a:lumMod val="75000"/>
                  </a:schemeClr>
                </a:solidFill>
                <a:latin typeface="Times New Roman" panose="02020603050405020304" pitchFamily="18" charset="0"/>
                <a:cs typeface="Times New Roman" panose="02020603050405020304" pitchFamily="18" charset="0"/>
              </a:rPr>
              <a:t>About your team and reporting Manager</a:t>
            </a:r>
            <a:endParaRPr lang="en-US" sz="2000" dirty="0" smtClean="0">
              <a:latin typeface="Cambria" panose="02040503050406030204" pitchFamily="18" charset="0"/>
              <a:ea typeface="Cambria" panose="02040503050406030204" pitchFamily="18" charset="0"/>
            </a:endParaRPr>
          </a:p>
          <a:p>
            <a:pPr marL="495300" indent="-342900" algn="just">
              <a:lnSpc>
                <a:spcPct val="100000"/>
              </a:lnSpc>
              <a:spcBef>
                <a:spcPts val="0"/>
              </a:spcBef>
              <a:buFont typeface="Wingdings" panose="05000000000000000000" pitchFamily="2" charset="2"/>
              <a:buChar char="Ø"/>
            </a:pPr>
            <a:r>
              <a:rPr lang="en-IN" sz="2000" b="1" dirty="0">
                <a:solidFill>
                  <a:schemeClr val="accent1">
                    <a:lumMod val="75000"/>
                  </a:schemeClr>
                </a:solidFill>
                <a:latin typeface="Times New Roman" panose="02020603050405020304" pitchFamily="18" charset="0"/>
                <a:cs typeface="Times New Roman" panose="02020603050405020304" pitchFamily="18" charset="0"/>
              </a:rPr>
              <a:t>Challenges Faced in Internship</a:t>
            </a:r>
            <a:endParaRPr lang="en-US" sz="2000" dirty="0" smtClean="0">
              <a:latin typeface="Cambria" panose="02040503050406030204" pitchFamily="18" charset="0"/>
              <a:ea typeface="Cambria" panose="02040503050406030204" pitchFamily="18" charset="0"/>
            </a:endParaRPr>
          </a:p>
          <a:p>
            <a:pPr marL="495300" indent="-342900" algn="just">
              <a:lnSpc>
                <a:spcPct val="100000"/>
              </a:lnSpc>
              <a:spcBef>
                <a:spcPts val="0"/>
              </a:spcBef>
              <a:buFont typeface="Wingdings" panose="05000000000000000000" pitchFamily="2" charset="2"/>
              <a:buChar char="Ø"/>
            </a:pPr>
            <a:r>
              <a:rPr lang="en-IN" sz="2000" b="1" dirty="0">
                <a:solidFill>
                  <a:schemeClr val="accent1">
                    <a:lumMod val="75000"/>
                  </a:schemeClr>
                </a:solidFill>
                <a:latin typeface="Times New Roman" panose="02020603050405020304" pitchFamily="18" charset="0"/>
                <a:cs typeface="Times New Roman" panose="02020603050405020304" pitchFamily="18" charset="0"/>
              </a:rPr>
              <a:t>Objectives of the </a:t>
            </a:r>
            <a:r>
              <a:rPr lang="en-IN" sz="2000" b="1" dirty="0" smtClean="0">
                <a:solidFill>
                  <a:schemeClr val="accent1">
                    <a:lumMod val="75000"/>
                  </a:schemeClr>
                </a:solidFill>
                <a:latin typeface="Times New Roman" panose="02020603050405020304" pitchFamily="18" charset="0"/>
                <a:cs typeface="Times New Roman" panose="02020603050405020304" pitchFamily="18" charset="0"/>
              </a:rPr>
              <a:t>work</a:t>
            </a:r>
            <a:endParaRPr lang="en-IN" sz="2000" b="1" dirty="0" smtClean="0">
              <a:solidFill>
                <a:schemeClr val="accent1">
                  <a:lumMod val="75000"/>
                </a:schemeClr>
              </a:solidFill>
              <a:latin typeface="Times New Roman" panose="02020603050405020304" pitchFamily="18" charset="0"/>
              <a:cs typeface="Times New Roman" panose="02020603050405020304" pitchFamily="18" charset="0"/>
            </a:endParaRPr>
          </a:p>
          <a:p>
            <a:pPr marL="495300" indent="-342900" algn="just">
              <a:lnSpc>
                <a:spcPct val="100000"/>
              </a:lnSpc>
              <a:spcBef>
                <a:spcPts val="0"/>
              </a:spcBef>
              <a:buFont typeface="Wingdings" panose="05000000000000000000" pitchFamily="2" charset="2"/>
              <a:buChar char="Ø"/>
            </a:pPr>
            <a:r>
              <a:rPr lang="en-IN" sz="2000" b="1" dirty="0" smtClean="0">
                <a:solidFill>
                  <a:schemeClr val="accent1">
                    <a:lumMod val="75000"/>
                  </a:schemeClr>
                </a:solidFill>
                <a:latin typeface="Times New Roman" panose="02020603050405020304" pitchFamily="18" charset="0"/>
                <a:cs typeface="Times New Roman" panose="02020603050405020304" pitchFamily="18" charset="0"/>
              </a:rPr>
              <a:t>Literature Review</a:t>
            </a:r>
            <a:endParaRPr lang="en-IN" sz="2000" b="1" dirty="0" smtClean="0">
              <a:solidFill>
                <a:schemeClr val="accent1">
                  <a:lumMod val="75000"/>
                </a:schemeClr>
              </a:solidFill>
              <a:latin typeface="Times New Roman" panose="02020603050405020304" pitchFamily="18" charset="0"/>
              <a:cs typeface="Times New Roman" panose="02020603050405020304" pitchFamily="18" charset="0"/>
            </a:endParaRPr>
          </a:p>
          <a:p>
            <a:pPr marL="495300" indent="-342900" algn="just">
              <a:lnSpc>
                <a:spcPct val="100000"/>
              </a:lnSpc>
              <a:spcBef>
                <a:spcPts val="0"/>
              </a:spcBef>
              <a:buFont typeface="Wingdings" panose="05000000000000000000" pitchFamily="2" charset="2"/>
              <a:buChar char="Ø"/>
            </a:pPr>
            <a:r>
              <a:rPr lang="en-IN" sz="2000" b="1" dirty="0" smtClean="0">
                <a:solidFill>
                  <a:schemeClr val="accent1">
                    <a:lumMod val="75000"/>
                  </a:schemeClr>
                </a:solidFill>
                <a:latin typeface="Times New Roman" panose="02020603050405020304" pitchFamily="18" charset="0"/>
                <a:cs typeface="Times New Roman" panose="02020603050405020304" pitchFamily="18" charset="0"/>
              </a:rPr>
              <a:t>Proposed System</a:t>
            </a:r>
            <a:endParaRPr lang="en-IN" sz="2000" b="1" dirty="0" smtClean="0">
              <a:solidFill>
                <a:schemeClr val="accent1">
                  <a:lumMod val="75000"/>
                </a:schemeClr>
              </a:solidFill>
              <a:latin typeface="Times New Roman" panose="02020603050405020304" pitchFamily="18" charset="0"/>
              <a:cs typeface="Times New Roman" panose="02020603050405020304" pitchFamily="18" charset="0"/>
            </a:endParaRPr>
          </a:p>
          <a:p>
            <a:pPr marL="495300" indent="-342900" algn="just">
              <a:lnSpc>
                <a:spcPct val="100000"/>
              </a:lnSpc>
              <a:spcBef>
                <a:spcPts val="0"/>
              </a:spcBef>
              <a:buFont typeface="Wingdings" panose="05000000000000000000" pitchFamily="2" charset="2"/>
              <a:buChar char="Ø"/>
            </a:pPr>
            <a:r>
              <a:rPr lang="en-IN" sz="2000" b="1" dirty="0" smtClean="0">
                <a:solidFill>
                  <a:schemeClr val="accent1">
                    <a:lumMod val="75000"/>
                  </a:schemeClr>
                </a:solidFill>
                <a:latin typeface="Times New Roman" panose="02020603050405020304" pitchFamily="18" charset="0"/>
                <a:cs typeface="Times New Roman" panose="02020603050405020304" pitchFamily="18" charset="0"/>
              </a:rPr>
              <a:t>Problem Statement</a:t>
            </a:r>
            <a:endParaRPr lang="en-IN" sz="2000" b="1" dirty="0" smtClean="0">
              <a:solidFill>
                <a:schemeClr val="accent1">
                  <a:lumMod val="75000"/>
                </a:schemeClr>
              </a:solidFill>
              <a:latin typeface="Times New Roman" panose="02020603050405020304" pitchFamily="18" charset="0"/>
              <a:cs typeface="Times New Roman" panose="02020603050405020304" pitchFamily="18" charset="0"/>
            </a:endParaRPr>
          </a:p>
          <a:p>
            <a:pPr marL="495300" indent="-342900" algn="just">
              <a:lnSpc>
                <a:spcPct val="100000"/>
              </a:lnSpc>
              <a:spcBef>
                <a:spcPts val="0"/>
              </a:spcBef>
              <a:buFont typeface="Wingdings" panose="05000000000000000000" pitchFamily="2" charset="2"/>
              <a:buChar char="Ø"/>
            </a:pPr>
            <a:r>
              <a:rPr lang="en-IN" sz="2000" b="1" dirty="0">
                <a:solidFill>
                  <a:schemeClr val="accent1">
                    <a:lumMod val="75000"/>
                  </a:schemeClr>
                </a:solidFill>
                <a:latin typeface="Times New Roman" panose="02020603050405020304" pitchFamily="18" charset="0"/>
                <a:cs typeface="Times New Roman" panose="02020603050405020304" pitchFamily="18" charset="0"/>
              </a:rPr>
              <a:t>System Requirements</a:t>
            </a:r>
            <a:endParaRPr lang="en-IN" sz="2000" b="1" dirty="0">
              <a:solidFill>
                <a:schemeClr val="accent1">
                  <a:lumMod val="75000"/>
                </a:schemeClr>
              </a:solidFill>
              <a:latin typeface="Times New Roman" panose="02020603050405020304" pitchFamily="18" charset="0"/>
              <a:cs typeface="Times New Roman" panose="02020603050405020304" pitchFamily="18" charset="0"/>
            </a:endParaRPr>
          </a:p>
          <a:p>
            <a:pPr marL="495300" indent="-342900" algn="just">
              <a:lnSpc>
                <a:spcPct val="100000"/>
              </a:lnSpc>
              <a:spcBef>
                <a:spcPts val="0"/>
              </a:spcBef>
              <a:buFont typeface="Wingdings" panose="05000000000000000000" pitchFamily="2" charset="2"/>
              <a:buChar char="Ø"/>
            </a:pPr>
            <a:r>
              <a:rPr lang="en-IN" sz="2000" b="1" dirty="0" smtClean="0">
                <a:solidFill>
                  <a:schemeClr val="accent1">
                    <a:lumMod val="75000"/>
                  </a:schemeClr>
                </a:solidFill>
                <a:latin typeface="Times New Roman" panose="02020603050405020304" pitchFamily="18" charset="0"/>
                <a:cs typeface="Times New Roman" panose="02020603050405020304" pitchFamily="18" charset="0"/>
              </a:rPr>
              <a:t>Advantages of Proposed System/Work</a:t>
            </a:r>
            <a:endParaRPr lang="en-IN" sz="2000" b="1" dirty="0" smtClean="0">
              <a:solidFill>
                <a:schemeClr val="accent1">
                  <a:lumMod val="75000"/>
                </a:schemeClr>
              </a:solidFill>
              <a:latin typeface="Times New Roman" panose="02020603050405020304" pitchFamily="18" charset="0"/>
              <a:cs typeface="Times New Roman" panose="02020603050405020304" pitchFamily="18" charset="0"/>
            </a:endParaRPr>
          </a:p>
          <a:p>
            <a:pPr marL="495300" indent="-342900" algn="just">
              <a:lnSpc>
                <a:spcPct val="100000"/>
              </a:lnSpc>
              <a:spcBef>
                <a:spcPts val="0"/>
              </a:spcBef>
              <a:buFont typeface="Wingdings" panose="05000000000000000000" pitchFamily="2" charset="2"/>
              <a:buChar char="Ø"/>
            </a:pPr>
            <a:r>
              <a:rPr lang="en-IN" sz="2000" b="1" dirty="0" smtClean="0">
                <a:solidFill>
                  <a:schemeClr val="accent1">
                    <a:lumMod val="75000"/>
                  </a:schemeClr>
                </a:solidFill>
                <a:latin typeface="Times New Roman" panose="02020603050405020304" pitchFamily="18" charset="0"/>
                <a:cs typeface="Times New Roman" panose="02020603050405020304" pitchFamily="18" charset="0"/>
              </a:rPr>
              <a:t>Internship Roadmap</a:t>
            </a:r>
            <a:endParaRPr lang="en-IN" sz="2000" b="1" dirty="0" smtClean="0">
              <a:solidFill>
                <a:schemeClr val="accent1">
                  <a:lumMod val="75000"/>
                </a:schemeClr>
              </a:solidFill>
              <a:latin typeface="Times New Roman" panose="02020603050405020304" pitchFamily="18" charset="0"/>
              <a:cs typeface="Times New Roman" panose="02020603050405020304" pitchFamily="18" charset="0"/>
            </a:endParaRPr>
          </a:p>
          <a:p>
            <a:pPr marL="495300" indent="-342900" algn="just">
              <a:lnSpc>
                <a:spcPct val="100000"/>
              </a:lnSpc>
              <a:spcBef>
                <a:spcPts val="0"/>
              </a:spcBef>
              <a:buFont typeface="Wingdings" panose="05000000000000000000" pitchFamily="2" charset="2"/>
              <a:buChar char="Ø"/>
            </a:pPr>
            <a:r>
              <a:rPr lang="en-IN" sz="2000" b="1" dirty="0" smtClean="0">
                <a:solidFill>
                  <a:schemeClr val="accent1">
                    <a:lumMod val="75000"/>
                  </a:schemeClr>
                </a:solidFill>
                <a:latin typeface="Times New Roman" panose="02020603050405020304" pitchFamily="18" charset="0"/>
                <a:cs typeface="Times New Roman" panose="02020603050405020304" pitchFamily="18" charset="0"/>
              </a:rPr>
              <a:t>Github Link</a:t>
            </a:r>
            <a:endParaRPr lang="en-US" sz="2000" dirty="0" smtClean="0">
              <a:latin typeface="Cambria" panose="02040503050406030204" pitchFamily="18" charset="0"/>
              <a:ea typeface="Cambria" panose="02040503050406030204" pitchFamily="18" charset="0"/>
            </a:endParaRPr>
          </a:p>
          <a:p>
            <a:pPr marL="495300" lvl="0" indent="-342900" algn="just" rtl="0">
              <a:lnSpc>
                <a:spcPct val="100000"/>
              </a:lnSpc>
              <a:spcBef>
                <a:spcPts val="0"/>
              </a:spcBef>
              <a:spcAft>
                <a:spcPts val="0"/>
              </a:spcAft>
              <a:buClr>
                <a:schemeClr val="dk1"/>
              </a:buClr>
              <a:buSzPts val="2400"/>
              <a:buFont typeface="Wingdings" panose="05000000000000000000" pitchFamily="2" charset="2"/>
              <a:buChar char="Ø"/>
            </a:pPr>
            <a:endParaRPr sz="2000" dirty="0">
              <a:latin typeface="Cambria" panose="02040503050406030204" pitchFamily="18" charset="0"/>
              <a:ea typeface="Cambria" panose="02040503050406030204" pitchFamily="18" charset="0"/>
            </a:endParaRPr>
          </a:p>
        </p:txBody>
      </p:sp>
    </p:spTree>
  </p:cSld>
  <p:clrMapOvr>
    <a:masterClrMapping/>
  </p:clrMapOvr>
  <p:transition spd="slow">
    <p:blinds dir="ver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6255" y="-224523"/>
            <a:ext cx="11187545" cy="1269554"/>
          </a:xfrm>
        </p:spPr>
        <p:txBody>
          <a:bodyPr/>
          <a:lstStyle/>
          <a:p>
            <a:r>
              <a:rPr lang="en-US" sz="3600" b="1" dirty="0">
                <a:solidFill>
                  <a:srgbClr val="0070C0"/>
                </a:solidFill>
                <a:latin typeface="Times New Roman" panose="02020603050405020304" pitchFamily="18" charset="0"/>
                <a:cs typeface="Times New Roman" panose="02020603050405020304" pitchFamily="18" charset="0"/>
              </a:rPr>
              <a:t>About Company : </a:t>
            </a:r>
            <a:r>
              <a:rPr lang="en-US" sz="3200" b="1" dirty="0">
                <a:solidFill>
                  <a:schemeClr val="accent1">
                    <a:lumMod val="75000"/>
                  </a:schemeClr>
                </a:solidFill>
                <a:latin typeface="Times New Roman" panose="02020603050405020304" pitchFamily="18" charset="0"/>
                <a:cs typeface="Times New Roman" panose="02020603050405020304" pitchFamily="18" charset="0"/>
              </a:rPr>
              <a:t>Toyota Kirloskar Motor Pvt. Ltd</a:t>
            </a:r>
            <a:r>
              <a:rPr lang="en-US" sz="3600" b="1" dirty="0">
                <a:solidFill>
                  <a:schemeClr val="accent1">
                    <a:lumMod val="50000"/>
                  </a:schemeClr>
                </a:solidFill>
                <a:latin typeface="Times New Roman" panose="02020603050405020304" pitchFamily="18" charset="0"/>
                <a:cs typeface="Times New Roman" panose="02020603050405020304" pitchFamily="18" charset="0"/>
              </a:rPr>
              <a:t>.</a:t>
            </a:r>
            <a:endParaRPr lang="en-US" sz="3200" b="1" dirty="0">
              <a:solidFill>
                <a:srgbClr val="0070C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66254" y="893618"/>
            <a:ext cx="12385963" cy="4821381"/>
          </a:xfrm>
        </p:spPr>
        <p:txBody>
          <a:bodyPr/>
          <a:lstStyle/>
          <a:p>
            <a:pPr marL="0" indent="0">
              <a:buNone/>
            </a:pPr>
            <a:r>
              <a:rPr lang="en-US" sz="2500" dirty="0">
                <a:latin typeface="Times New Roman" panose="02020603050405020304" pitchFamily="18" charset="0"/>
                <a:cs typeface="Times New Roman" panose="02020603050405020304" pitchFamily="18" charset="0"/>
              </a:rPr>
              <a:t>Toyota Kirloskar Motor (TKM) is Toyota’s Indian arm, a joint venture between Toyota Motor Corporation (Japan) and Kirloskar Group (India). Since its establishment in 1997, TKM has been producing some of the most reliable and fuel-efficient cars on Indian roads. Based in Bidadi, Karnataka, the company is known for its focus on quality, innovation, and sustainability. </a:t>
            </a:r>
            <a:endParaRPr lang="en-US" sz="2500" dirty="0">
              <a:latin typeface="Times New Roman" panose="02020603050405020304" pitchFamily="18" charset="0"/>
              <a:cs typeface="Times New Roman" panose="02020603050405020304" pitchFamily="18" charset="0"/>
            </a:endParaRPr>
          </a:p>
          <a:p>
            <a:pPr marL="0" indent="0">
              <a:buNone/>
            </a:pPr>
            <a:r>
              <a:rPr lang="en-US" sz="2500" b="1" u="sng" dirty="0">
                <a:latin typeface="Times New Roman" panose="02020603050405020304" pitchFamily="18" charset="0"/>
                <a:cs typeface="Times New Roman" panose="02020603050405020304" pitchFamily="18" charset="0"/>
              </a:rPr>
              <a:t>Key Highlights :- </a:t>
            </a:r>
            <a:endParaRPr lang="en-US" sz="2500" b="1" u="sng" dirty="0">
              <a:latin typeface="Times New Roman" panose="02020603050405020304" pitchFamily="18" charset="0"/>
              <a:cs typeface="Times New Roman" panose="02020603050405020304" pitchFamily="18" charset="0"/>
            </a:endParaRPr>
          </a:p>
          <a:p>
            <a:r>
              <a:rPr lang="en-US" sz="2500" dirty="0">
                <a:latin typeface="Times New Roman" panose="02020603050405020304" pitchFamily="18" charset="0"/>
                <a:cs typeface="Times New Roman" panose="02020603050405020304" pitchFamily="18" charset="0"/>
              </a:rPr>
              <a:t>Industry: Automotive Manufacturing </a:t>
            </a:r>
            <a:endParaRPr lang="en-US" sz="2500" dirty="0">
              <a:latin typeface="Times New Roman" panose="02020603050405020304" pitchFamily="18" charset="0"/>
              <a:cs typeface="Times New Roman" panose="02020603050405020304" pitchFamily="18" charset="0"/>
            </a:endParaRPr>
          </a:p>
          <a:p>
            <a:r>
              <a:rPr lang="en-US" sz="2500" dirty="0">
                <a:latin typeface="Times New Roman" panose="02020603050405020304" pitchFamily="18" charset="0"/>
                <a:cs typeface="Times New Roman" panose="02020603050405020304" pitchFamily="18" charset="0"/>
              </a:rPr>
              <a:t>Manufacturing Plants: Two plants in Bidadi , with a capacity of 3,10,000+ units per year </a:t>
            </a:r>
            <a:endParaRPr lang="en-US" sz="2500" dirty="0">
              <a:latin typeface="Times New Roman" panose="02020603050405020304" pitchFamily="18" charset="0"/>
              <a:cs typeface="Times New Roman" panose="02020603050405020304" pitchFamily="18" charset="0"/>
            </a:endParaRPr>
          </a:p>
          <a:p>
            <a:r>
              <a:rPr lang="en-US" sz="2500" dirty="0">
                <a:latin typeface="Times New Roman" panose="02020603050405020304" pitchFamily="18" charset="0"/>
                <a:cs typeface="Times New Roman" panose="02020603050405020304" pitchFamily="18" charset="0"/>
              </a:rPr>
              <a:t>Technology Focus: AI, RPA, ERP-based automation, and sustainability initiatives </a:t>
            </a:r>
            <a:endParaRPr lang="en-US" sz="2500" dirty="0">
              <a:latin typeface="Times New Roman" panose="02020603050405020304" pitchFamily="18" charset="0"/>
              <a:cs typeface="Times New Roman" panose="02020603050405020304" pitchFamily="18" charset="0"/>
            </a:endParaRPr>
          </a:p>
          <a:p>
            <a:r>
              <a:rPr lang="en-US" sz="2500" dirty="0">
                <a:latin typeface="Times New Roman" panose="02020603050405020304" pitchFamily="18" charset="0"/>
                <a:cs typeface="Times New Roman" panose="02020603050405020304" pitchFamily="18" charset="0"/>
              </a:rPr>
              <a:t>Employee Strength: 7,000+ employees</a:t>
            </a:r>
            <a:endParaRPr lang="en-US" sz="2500"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fld>
            <a:endParaRPr lang="en-US" altLang="en-US" dirty="0"/>
          </a:p>
        </p:txBody>
      </p:sp>
    </p:spTree>
  </p:cSld>
  <p:clrMapOvr>
    <a:masterClrMapping/>
  </p:clrMapOvr>
  <p:transition spd="slow">
    <p:blinds dir="ver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fld>
            <a:endParaRPr lang="en-US" altLang="en-US" dirty="0"/>
          </a:p>
        </p:txBody>
      </p:sp>
      <p:sp>
        <p:nvSpPr>
          <p:cNvPr id="5" name="Title 1"/>
          <p:cNvSpPr>
            <a:spLocks noGrp="1"/>
          </p:cNvSpPr>
          <p:nvPr>
            <p:ph idx="1"/>
          </p:nvPr>
        </p:nvSpPr>
        <p:spPr>
          <a:xfrm>
            <a:off x="415925" y="269875"/>
            <a:ext cx="10937875" cy="4987925"/>
          </a:xfrm>
        </p:spPr>
        <p:txBody>
          <a:bodyPr/>
          <a:lstStyle/>
          <a:p>
            <a:pPr marL="0" indent="0">
              <a:buNone/>
            </a:pPr>
            <a:r>
              <a:rPr lang="en-IN" b="1" dirty="0">
                <a:solidFill>
                  <a:schemeClr val="tx1">
                    <a:lumMod val="95000"/>
                    <a:lumOff val="5000"/>
                  </a:schemeClr>
                </a:solidFill>
              </a:rPr>
              <a:t>Products:</a:t>
            </a:r>
            <a:endParaRPr lang="en-IN" b="1" dirty="0">
              <a:solidFill>
                <a:schemeClr val="tx1">
                  <a:lumMod val="95000"/>
                  <a:lumOff val="5000"/>
                </a:schemeClr>
              </a:solidFill>
            </a:endParaRPr>
          </a:p>
          <a:p>
            <a:pPr marL="0" indent="0">
              <a:buNone/>
            </a:pPr>
            <a:r>
              <a:rPr lang="en-IN" dirty="0"/>
              <a:t>TKM produces a wide range of passenger and commercial vehicles, known for reliability, fuel efficiency, and advanced technology.</a:t>
            </a:r>
            <a:endParaRPr lang="en-IN" dirty="0"/>
          </a:p>
          <a:p>
            <a:pPr marL="0" indent="0">
              <a:buNone/>
            </a:pPr>
            <a:r>
              <a:rPr lang="en-IN" b="1" u="sng" dirty="0"/>
              <a:t>Some key models include:-</a:t>
            </a:r>
            <a:endParaRPr lang="en-IN" b="1" u="sng" dirty="0"/>
          </a:p>
          <a:p>
            <a:r>
              <a:rPr lang="en-IN" dirty="0"/>
              <a:t>Sedans: Toyota Camry, Toyota Vellfire  </a:t>
            </a:r>
            <a:endParaRPr lang="en-IN" dirty="0"/>
          </a:p>
          <a:p>
            <a:r>
              <a:rPr lang="en-IN" dirty="0"/>
              <a:t>SUVs &amp; MPVs: Toyota Fortuner, Toyota Innova HyCross, Toyota Hyryder  - Hatchbacks: Toyota Glanza.</a:t>
            </a:r>
            <a:endParaRPr lang="en-IN" dirty="0"/>
          </a:p>
          <a:p>
            <a:r>
              <a:rPr lang="en-IN" dirty="0"/>
              <a:t>Hybrid &amp; Electric Vehicles: Toyota Urban Cruiser Hyryder (Strong Hybrid), Toyota Camry Hybrid  </a:t>
            </a:r>
            <a:endParaRPr lang="en-IN" dirty="0"/>
          </a:p>
          <a:p>
            <a:r>
              <a:rPr lang="en-IN" dirty="0"/>
              <a:t>Commercial Vehicles: Toyota Hilux (Pick-up truck) </a:t>
            </a:r>
            <a:endParaRPr lang="en-IN" dirty="0"/>
          </a:p>
          <a:p>
            <a:endParaRPr lang="en-IN" dirty="0"/>
          </a:p>
        </p:txBody>
      </p:sp>
    </p:spTree>
  </p:cSld>
  <p:clrMapOvr>
    <a:masterClrMapping/>
  </p:clrMapOvr>
  <p:transition spd="slow">
    <p:blinds dir="ver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74073" y="457200"/>
            <a:ext cx="10979727" cy="4717473"/>
          </a:xfrm>
        </p:spPr>
        <p:txBody>
          <a:bodyPr/>
          <a:lstStyle/>
          <a:p>
            <a:pPr marL="0" indent="0">
              <a:buNone/>
            </a:pPr>
            <a:r>
              <a:rPr lang="en-US" b="1" u="sng" dirty="0">
                <a:solidFill>
                  <a:schemeClr val="tx1">
                    <a:lumMod val="95000"/>
                    <a:lumOff val="5000"/>
                  </a:schemeClr>
                </a:solidFill>
              </a:rPr>
              <a:t>Clients &amp; Market Presence:</a:t>
            </a:r>
            <a:endParaRPr lang="en-US" b="1" u="sng" dirty="0">
              <a:solidFill>
                <a:schemeClr val="tx1">
                  <a:lumMod val="95000"/>
                  <a:lumOff val="5000"/>
                </a:schemeClr>
              </a:solidFill>
            </a:endParaRPr>
          </a:p>
          <a:p>
            <a:pPr marL="0" indent="0">
              <a:buNone/>
            </a:pPr>
            <a:endParaRPr lang="en-US" dirty="0"/>
          </a:p>
          <a:p>
            <a:r>
              <a:rPr lang="en-US" dirty="0"/>
              <a:t>Everyday Drivers – People who want reliable, low-maintenance cars that last for years.  </a:t>
            </a:r>
            <a:endParaRPr lang="en-US" dirty="0"/>
          </a:p>
          <a:p>
            <a:r>
              <a:rPr lang="en-US" dirty="0"/>
              <a:t>Corporates &amp; Government – Companies and government bodies that trust Toyota for their fleet needs. </a:t>
            </a:r>
            <a:endParaRPr lang="en-US" dirty="0"/>
          </a:p>
          <a:p>
            <a:r>
              <a:rPr lang="en-US" dirty="0"/>
              <a:t>Adventure &amp; Utility Buyers – Customers looking for durable, tough vehicles like the Hilux and Fortuner.  </a:t>
            </a:r>
            <a:endParaRPr lang="en-US" dirty="0"/>
          </a:p>
          <a:p>
            <a:r>
              <a:rPr lang="en-US" dirty="0"/>
              <a:t>Eco-Conscious Buyers – Those who prefer hybrid technology for fuel efficiency and lower emissions.</a:t>
            </a:r>
            <a:endParaRPr lang="en-US" dirty="0"/>
          </a:p>
          <a:p>
            <a:pPr marL="0" indent="0">
              <a:buNone/>
            </a:pPr>
            <a:endParaRPr lang="en-IN" dirty="0"/>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fld>
            <a:endParaRPr lang="en-US" altLang="en-US" dirty="0"/>
          </a:p>
        </p:txBody>
      </p:sp>
    </p:spTree>
  </p:cSld>
  <p:clrMapOvr>
    <a:masterClrMapping/>
  </p:clrMapOvr>
  <p:transition spd="slow">
    <p:blinds dir="ver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27" y="-166255"/>
            <a:ext cx="11042073" cy="1350621"/>
          </a:xfrm>
        </p:spPr>
        <p:txBody>
          <a:bodyPr/>
          <a:lstStyle/>
          <a:p>
            <a:r>
              <a:rPr lang="en-IN" sz="3200" b="1" dirty="0">
                <a:solidFill>
                  <a:schemeClr val="accent1">
                    <a:lumMod val="75000"/>
                  </a:schemeClr>
                </a:solidFill>
                <a:latin typeface="Times New Roman" panose="02020603050405020304" pitchFamily="18" charset="0"/>
                <a:cs typeface="Times New Roman" panose="02020603050405020304" pitchFamily="18" charset="0"/>
              </a:rPr>
              <a:t>Working domain : HR Core(Automation)</a:t>
            </a:r>
            <a:endParaRPr lang="en-IN" sz="3200"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85800" y="1184366"/>
            <a:ext cx="10668000" cy="4058195"/>
          </a:xfrm>
        </p:spPr>
        <p:txBody>
          <a:bodyPr/>
          <a:lstStyle/>
          <a:p>
            <a:pPr marL="0" indent="0">
              <a:buNone/>
            </a:pPr>
            <a:r>
              <a:rPr lang="en-US" sz="2700" dirty="0">
                <a:latin typeface="Times New Roman" panose="02020603050405020304" pitchFamily="18" charset="0"/>
                <a:cs typeface="Times New Roman" panose="02020603050405020304" pitchFamily="18" charset="0"/>
              </a:rPr>
              <a:t>The HR Core domain at Toyota Kirloskar Motor (TKM) is responsible for managing all human resource operations, including payroll, attendance, employee benefits, performance management, and compliance.</a:t>
            </a:r>
            <a:endParaRPr lang="en-US" sz="2700" dirty="0">
              <a:latin typeface="Times New Roman" panose="02020603050405020304" pitchFamily="18" charset="0"/>
              <a:cs typeface="Times New Roman" panose="02020603050405020304" pitchFamily="18" charset="0"/>
            </a:endParaRPr>
          </a:p>
          <a:p>
            <a:pPr marL="0" indent="0">
              <a:buNone/>
            </a:pPr>
            <a:r>
              <a:rPr lang="en-US" sz="2700" dirty="0">
                <a:latin typeface="Times New Roman" panose="02020603050405020304" pitchFamily="18" charset="0"/>
                <a:cs typeface="Times New Roman" panose="02020603050405020304" pitchFamily="18" charset="0"/>
              </a:rPr>
              <a:t>Payroll is one of the most critical functions in HR, ensuring timely salary disbursement, tax compliance, and financial accuracy for employees. However, manual payroll operations lead to inefficiencies, which is why automation is essential. Here as an intern my role is to collect analyses HR data processes, and find software solution. Identifying manual HR tasks that can be replaced with digital workflows. Ai-driven payroll Automation can be developed that reduces work delays.</a:t>
            </a:r>
            <a:endParaRPr lang="en-IN" sz="2700"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fld>
            <a:endParaRPr lang="en-US" altLang="en-US" dirty="0"/>
          </a:p>
        </p:txBody>
      </p:sp>
    </p:spTree>
  </p:cSld>
  <p:clrMapOvr>
    <a:masterClrMapping/>
  </p:clrMapOvr>
  <p:transition spd="slow">
    <p:blinds dir="ver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
            <a:ext cx="10896600" cy="1184366"/>
          </a:xfrm>
        </p:spPr>
        <p:txBody>
          <a:bodyPr/>
          <a:lstStyle/>
          <a:p>
            <a:r>
              <a:rPr lang="en-IN" sz="3200" b="1" dirty="0" smtClean="0">
                <a:solidFill>
                  <a:schemeClr val="accent1">
                    <a:lumMod val="75000"/>
                  </a:schemeClr>
                </a:solidFill>
                <a:latin typeface="Times New Roman" panose="02020603050405020304" pitchFamily="18" charset="0"/>
                <a:cs typeface="Times New Roman" panose="02020603050405020304" pitchFamily="18" charset="0"/>
              </a:rPr>
              <a:t>About your team and reporting Manager</a:t>
            </a:r>
            <a:endParaRPr lang="en-IN" sz="3200"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184367"/>
            <a:ext cx="10515600" cy="4058194"/>
          </a:xfrm>
        </p:spPr>
        <p:txBody>
          <a:bodyPr/>
          <a:lstStyle/>
          <a:p>
            <a:r>
              <a:rPr lang="en-US" sz="2400" b="1" dirty="0">
                <a:latin typeface="Times New Roman" panose="02020603050405020304" pitchFamily="18" charset="0"/>
                <a:cs typeface="Times New Roman" panose="02020603050405020304" pitchFamily="18" charset="0"/>
              </a:rPr>
              <a:t>OBJECTIVE: </a:t>
            </a:r>
            <a:endParaRPr lang="en-US" sz="2400" b="1" dirty="0">
              <a:latin typeface="Times New Roman" panose="02020603050405020304" pitchFamily="18" charset="0"/>
              <a:cs typeface="Times New Roman" panose="02020603050405020304" pitchFamily="18" charset="0"/>
            </a:endParaRPr>
          </a:p>
          <a:p>
            <a:pPr marL="457200" lvl="1" indent="0">
              <a:buNone/>
            </a:pPr>
            <a:r>
              <a:rPr lang="en-US" sz="2000" dirty="0">
                <a:latin typeface="Times New Roman" panose="02020603050405020304" pitchFamily="18" charset="0"/>
                <a:cs typeface="Times New Roman" panose="02020603050405020304" pitchFamily="18" charset="0"/>
              </a:rPr>
              <a:t>To enhance payroll efficiency by automating manual processes, reducing delays, and ensuring compliance through technology-driven solutions.</a:t>
            </a:r>
            <a:endParaRPr lang="en-US" sz="20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Team members:</a:t>
            </a:r>
            <a:endParaRPr lang="en-US" sz="2400" b="1" dirty="0">
              <a:latin typeface="Times New Roman" panose="02020603050405020304" pitchFamily="18" charset="0"/>
              <a:cs typeface="Times New Roman" panose="02020603050405020304" pitchFamily="18" charset="0"/>
            </a:endParaRPr>
          </a:p>
          <a:p>
            <a:pPr marL="457200" lvl="1" indent="0">
              <a:buNone/>
            </a:pPr>
            <a:r>
              <a:rPr lang="en-US" sz="2000" b="1" dirty="0">
                <a:latin typeface="Times New Roman" panose="02020603050405020304" pitchFamily="18" charset="0"/>
                <a:cs typeface="Times New Roman" panose="02020603050405020304" pitchFamily="18" charset="0"/>
              </a:rPr>
              <a:t>Name</a:t>
            </a:r>
            <a:r>
              <a:rPr lang="en-US" sz="2000" dirty="0">
                <a:latin typeface="Times New Roman" panose="02020603050405020304" pitchFamily="18" charset="0"/>
                <a:cs typeface="Times New Roman" panose="02020603050405020304" pitchFamily="18" charset="0"/>
              </a:rPr>
              <a:t>:Kruthika k</a:t>
            </a:r>
            <a:endParaRPr lang="en-US" sz="2000" dirty="0">
              <a:latin typeface="Times New Roman" panose="02020603050405020304" pitchFamily="18" charset="0"/>
              <a:cs typeface="Times New Roman" panose="02020603050405020304" pitchFamily="18" charset="0"/>
            </a:endParaRPr>
          </a:p>
          <a:p>
            <a:pPr marL="457200" lvl="1" indent="0">
              <a:buNone/>
            </a:pPr>
            <a:r>
              <a:rPr lang="en-US" sz="2000" b="1" dirty="0">
                <a:latin typeface="Times New Roman" panose="02020603050405020304" pitchFamily="18" charset="0"/>
                <a:cs typeface="Times New Roman" panose="02020603050405020304" pitchFamily="18" charset="0"/>
              </a:rPr>
              <a:t>Team mentor </a:t>
            </a:r>
            <a:r>
              <a:rPr lang="en-US" sz="2000" dirty="0">
                <a:latin typeface="Times New Roman" panose="02020603050405020304" pitchFamily="18" charset="0"/>
                <a:cs typeface="Times New Roman" panose="02020603050405020304" pitchFamily="18" charset="0"/>
              </a:rPr>
              <a:t>: Mr. Shivaraj omkari</a:t>
            </a:r>
            <a:endParaRPr lang="en-US" sz="2000" dirty="0">
              <a:latin typeface="Times New Roman" panose="02020603050405020304" pitchFamily="18" charset="0"/>
              <a:cs typeface="Times New Roman" panose="02020603050405020304" pitchFamily="18" charset="0"/>
            </a:endParaRPr>
          </a:p>
          <a:p>
            <a:pPr marL="457200" lvl="1" indent="0">
              <a:buNone/>
            </a:pPr>
            <a:endParaRPr lang="en-US" sz="20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Reporting Manager</a:t>
            </a:r>
            <a:r>
              <a:rPr lang="en-IN" sz="2400" b="1" dirty="0">
                <a:latin typeface="Times New Roman" panose="02020603050405020304" pitchFamily="18" charset="0"/>
                <a:cs typeface="Times New Roman" panose="02020603050405020304" pitchFamily="18" charset="0"/>
              </a:rPr>
              <a:t>:</a:t>
            </a:r>
            <a:endParaRPr lang="en-IN" sz="2400" b="1" dirty="0">
              <a:latin typeface="Times New Roman" panose="02020603050405020304" pitchFamily="18" charset="0"/>
              <a:cs typeface="Times New Roman" panose="02020603050405020304" pitchFamily="18" charset="0"/>
            </a:endParaRPr>
          </a:p>
          <a:p>
            <a:pPr marL="457200" lvl="1" indent="0">
              <a:buNone/>
            </a:pPr>
            <a:r>
              <a:rPr lang="en-IN" sz="2000" dirty="0">
                <a:latin typeface="Times New Roman" panose="02020603050405020304" pitchFamily="18" charset="0"/>
                <a:cs typeface="Times New Roman" panose="02020603050405020304" pitchFamily="18" charset="0"/>
              </a:rPr>
              <a:t>Mr. Sunil Naik</a:t>
            </a:r>
            <a:endParaRPr lang="en-US" sz="2000"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fld>
            <a:endParaRPr lang="en-US" altLang="en-US" dirty="0"/>
          </a:p>
        </p:txBody>
      </p:sp>
    </p:spTree>
  </p:cSld>
  <p:clrMapOvr>
    <a:masterClrMapping/>
  </p:clrMapOvr>
  <p:transition spd="slow">
    <p:blinds dir="ver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4073" y="1"/>
            <a:ext cx="10979727" cy="1184366"/>
          </a:xfrm>
        </p:spPr>
        <p:txBody>
          <a:bodyPr/>
          <a:lstStyle/>
          <a:p>
            <a:r>
              <a:rPr lang="en-IN" sz="3200" b="1" dirty="0" smtClean="0">
                <a:solidFill>
                  <a:schemeClr val="accent1">
                    <a:lumMod val="75000"/>
                  </a:schemeClr>
                </a:solidFill>
                <a:latin typeface="Times New Roman" panose="02020603050405020304" pitchFamily="18" charset="0"/>
                <a:cs typeface="Times New Roman" panose="02020603050405020304" pitchFamily="18" charset="0"/>
              </a:rPr>
              <a:t>Challenges Faced in Internship</a:t>
            </a:r>
            <a:endParaRPr lang="en-IN" sz="3200"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184367"/>
            <a:ext cx="10515600" cy="4058194"/>
          </a:xfrm>
        </p:spPr>
        <p:txBody>
          <a:bodyPr/>
          <a:lstStyle/>
          <a:p>
            <a:pPr>
              <a:lnSpc>
                <a:spcPct val="200000"/>
              </a:lnSpc>
            </a:pPr>
            <a:r>
              <a:rPr lang="en-US" dirty="0"/>
              <a:t>Adapting to Toyota’s Strict Work Culture</a:t>
            </a:r>
            <a:endParaRPr lang="en-US" dirty="0"/>
          </a:p>
          <a:p>
            <a:pPr>
              <a:lnSpc>
                <a:spcPct val="200000"/>
              </a:lnSpc>
            </a:pPr>
            <a:r>
              <a:rPr lang="en-IN" dirty="0"/>
              <a:t>Understanding Complex Manufacturing Processes</a:t>
            </a:r>
            <a:endParaRPr lang="en-IN" dirty="0"/>
          </a:p>
          <a:p>
            <a:pPr>
              <a:lnSpc>
                <a:spcPct val="200000"/>
              </a:lnSpc>
            </a:pPr>
            <a:r>
              <a:rPr lang="en-IN" dirty="0"/>
              <a:t>Performance Pressure &amp; High Expectations</a:t>
            </a:r>
            <a:endParaRPr lang="en-IN" dirty="0"/>
          </a:p>
          <a:p>
            <a:pPr>
              <a:lnSpc>
                <a:spcPct val="200000"/>
              </a:lnSpc>
            </a:pPr>
            <a:r>
              <a:rPr lang="en-IN" dirty="0"/>
              <a:t>Problem-Solving &amp; Kaizen Implementation</a:t>
            </a:r>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fld>
            <a:endParaRPr lang="en-US" altLang="en-US" dirty="0"/>
          </a:p>
        </p:txBody>
      </p:sp>
    </p:spTree>
  </p:cSld>
  <p:clrMapOvr>
    <a:masterClrMapping/>
  </p:clrMapOvr>
  <p:transition spd="slow">
    <p:blinds dir="ver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6255" y="-311727"/>
            <a:ext cx="11187545" cy="1496093"/>
          </a:xfrm>
        </p:spPr>
        <p:txBody>
          <a:bodyPr/>
          <a:lstStyle/>
          <a:p>
            <a:r>
              <a:rPr lang="en-IN" sz="3200" b="1" dirty="0" smtClean="0">
                <a:solidFill>
                  <a:schemeClr val="accent1">
                    <a:lumMod val="75000"/>
                  </a:schemeClr>
                </a:solidFill>
                <a:latin typeface="Times New Roman" panose="02020603050405020304" pitchFamily="18" charset="0"/>
                <a:cs typeface="Times New Roman" panose="02020603050405020304" pitchFamily="18" charset="0"/>
              </a:rPr>
              <a:t>Objectives of the work</a:t>
            </a:r>
            <a:endParaRPr lang="en-IN" sz="3200"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269490" y="809625"/>
            <a:ext cx="8983345" cy="3753485"/>
          </a:xfrm>
        </p:spPr>
        <p:txBody>
          <a:bodyPr/>
          <a:lstStyle/>
          <a:p>
            <a:pPr marL="0" indent="0">
              <a:lnSpc>
                <a:spcPct val="150000"/>
              </a:lnSpc>
              <a:buNone/>
            </a:pPr>
            <a:r>
              <a:rPr lang="en-US" altLang="en-US" sz="1800" dirty="0">
                <a:latin typeface="Times New Roman" panose="02020603050405020304" pitchFamily="18" charset="0"/>
                <a:cs typeface="Times New Roman" panose="02020603050405020304" pitchFamily="18" charset="0"/>
              </a:rPr>
              <a:t>1. Eliminate HR Dependency and Enable Employee Self-Service</a:t>
            </a:r>
            <a:r>
              <a:rPr lang="en-US" sz="1800" dirty="0">
                <a:latin typeface="Times New Roman" panose="02020603050405020304" pitchFamily="18" charset="0"/>
                <a:cs typeface="Times New Roman" panose="02020603050405020304" pitchFamily="18" charset="0"/>
              </a:rPr>
              <a:t>.</a:t>
            </a:r>
            <a:endParaRPr lang="en-US" sz="1800" dirty="0">
              <a:latin typeface="Times New Roman" panose="02020603050405020304" pitchFamily="18" charset="0"/>
              <a:cs typeface="Times New Roman" panose="02020603050405020304" pitchFamily="18" charset="0"/>
            </a:endParaRPr>
          </a:p>
          <a:p>
            <a:pPr marL="0" indent="0">
              <a:lnSpc>
                <a:spcPct val="150000"/>
              </a:lnSpc>
              <a:buNone/>
            </a:pPr>
            <a:r>
              <a:rPr lang="en-US" altLang="en-US" sz="1800" dirty="0">
                <a:latin typeface="Times New Roman" panose="02020603050405020304" pitchFamily="18" charset="0"/>
                <a:cs typeface="Times New Roman" panose="02020603050405020304" pitchFamily="18" charset="0"/>
              </a:rPr>
              <a:t>2. To develop a Secure, Scalable, and Cross-Platform Payroll Management System</a:t>
            </a:r>
            <a:r>
              <a:rPr lang="en-IN" altLang="en-US" sz="1800" dirty="0">
                <a:latin typeface="Times New Roman" panose="02020603050405020304" pitchFamily="18" charset="0"/>
                <a:cs typeface="Times New Roman" panose="02020603050405020304" pitchFamily="18" charset="0"/>
              </a:rPr>
              <a:t>.</a:t>
            </a:r>
            <a:endParaRPr lang="en-IN" altLang="en-US" sz="1800" dirty="0">
              <a:latin typeface="Times New Roman" panose="02020603050405020304" pitchFamily="18" charset="0"/>
              <a:cs typeface="Times New Roman" panose="02020603050405020304" pitchFamily="18" charset="0"/>
            </a:endParaRPr>
          </a:p>
          <a:p>
            <a:pPr marL="0" indent="0">
              <a:lnSpc>
                <a:spcPct val="150000"/>
              </a:lnSpc>
              <a:buNone/>
            </a:pPr>
            <a:r>
              <a:rPr lang="en-US" altLang="en-US" sz="1800" dirty="0">
                <a:latin typeface="Times New Roman" panose="02020603050405020304" pitchFamily="18" charset="0"/>
                <a:cs typeface="Times New Roman" panose="02020603050405020304" pitchFamily="18" charset="0"/>
              </a:rPr>
              <a:t>3. To Integrate with Existing Systems Like Toyota Mithra for Seamless Access</a:t>
            </a:r>
            <a:endParaRPr lang="en-US" altLang="en-US" sz="1800" dirty="0">
              <a:latin typeface="Times New Roman" panose="02020603050405020304" pitchFamily="18" charset="0"/>
              <a:cs typeface="Times New Roman" panose="02020603050405020304" pitchFamily="18" charset="0"/>
            </a:endParaRPr>
          </a:p>
          <a:p>
            <a:pPr marL="0" indent="0">
              <a:lnSpc>
                <a:spcPct val="150000"/>
              </a:lnSpc>
              <a:buNone/>
            </a:pPr>
            <a:r>
              <a:rPr lang="en-US" altLang="en-US" sz="1800" dirty="0">
                <a:latin typeface="Times New Roman" panose="02020603050405020304" pitchFamily="18" charset="0"/>
                <a:cs typeface="Times New Roman" panose="02020603050405020304" pitchFamily="18" charset="0"/>
              </a:rPr>
              <a:t>4. To Implement Multi-Factor Authentication (MFA) and OTP-Based Password Recovery</a:t>
            </a:r>
            <a:endParaRPr lang="en-US" altLang="en-US" sz="1800" dirty="0">
              <a:latin typeface="Times New Roman" panose="02020603050405020304" pitchFamily="18" charset="0"/>
              <a:cs typeface="Times New Roman" panose="02020603050405020304" pitchFamily="18" charset="0"/>
            </a:endParaRPr>
          </a:p>
          <a:p>
            <a:pPr marL="0" indent="0">
              <a:lnSpc>
                <a:spcPct val="150000"/>
              </a:lnSpc>
              <a:buNone/>
            </a:pPr>
            <a:r>
              <a:rPr lang="en-US" altLang="en-US" sz="1800" dirty="0">
                <a:latin typeface="Times New Roman" panose="02020603050405020304" pitchFamily="18" charset="0"/>
                <a:cs typeface="Times New Roman" panose="02020603050405020304" pitchFamily="18" charset="0"/>
              </a:rPr>
              <a:t>5. To Automate Payroll Data Validation and Ensure Data Integrity</a:t>
            </a:r>
            <a:endParaRPr lang="en-US" altLang="en-US" sz="1800" dirty="0">
              <a:latin typeface="Times New Roman" panose="02020603050405020304" pitchFamily="18" charset="0"/>
              <a:cs typeface="Times New Roman" panose="02020603050405020304" pitchFamily="18" charset="0"/>
            </a:endParaRPr>
          </a:p>
          <a:p>
            <a:pPr marL="0" indent="0">
              <a:lnSpc>
                <a:spcPct val="150000"/>
              </a:lnSpc>
              <a:buNone/>
            </a:pPr>
            <a:r>
              <a:rPr lang="en-US" altLang="en-US" sz="1800" dirty="0">
                <a:latin typeface="Times New Roman" panose="02020603050405020304" pitchFamily="18" charset="0"/>
                <a:cs typeface="Times New Roman" panose="02020603050405020304" pitchFamily="18" charset="0"/>
              </a:rPr>
              <a:t>6. Improve Transparency and Audit-Readiness of Payroll Records</a:t>
            </a:r>
            <a:endParaRPr lang="en-US" altLang="en-US" sz="1800" dirty="0">
              <a:latin typeface="Times New Roman" panose="02020603050405020304" pitchFamily="18" charset="0"/>
              <a:cs typeface="Times New Roman" panose="02020603050405020304" pitchFamily="18" charset="0"/>
            </a:endParaRPr>
          </a:p>
          <a:p>
            <a:pPr marL="0" indent="0">
              <a:lnSpc>
                <a:spcPct val="150000"/>
              </a:lnSpc>
              <a:buNone/>
            </a:pPr>
            <a:r>
              <a:rPr lang="en-US" altLang="en-US" sz="1800" dirty="0">
                <a:latin typeface="Times New Roman" panose="02020603050405020304" pitchFamily="18" charset="0"/>
                <a:cs typeface="Times New Roman" panose="02020603050405020304" pitchFamily="18" charset="0"/>
              </a:rPr>
              <a:t>7. To Enhance Communication through Real-Time Notifications and Alerts</a:t>
            </a:r>
            <a:endParaRPr lang="en-US" altLang="en-US" sz="1800" dirty="0">
              <a:latin typeface="Times New Roman" panose="02020603050405020304" pitchFamily="18" charset="0"/>
              <a:cs typeface="Times New Roman" panose="02020603050405020304" pitchFamily="18" charset="0"/>
            </a:endParaRPr>
          </a:p>
          <a:p>
            <a:pPr marL="0" indent="0">
              <a:lnSpc>
                <a:spcPct val="150000"/>
              </a:lnSpc>
              <a:buNone/>
            </a:pPr>
            <a:r>
              <a:rPr lang="en-US" altLang="en-US" sz="1800" dirty="0">
                <a:latin typeface="Times New Roman" panose="02020603050405020304" pitchFamily="18" charset="0"/>
                <a:cs typeface="Times New Roman" panose="02020603050405020304" pitchFamily="18" charset="0"/>
              </a:rPr>
              <a:t>8. To Reduce Operational Costs and Improve Administrative Efficiency</a:t>
            </a:r>
            <a:endParaRPr lang="en-US" altLang="en-US" sz="18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fld>
            <a:endParaRPr lang="en-US" altLang="en-US" dirty="0"/>
          </a:p>
        </p:txBody>
      </p:sp>
    </p:spTree>
  </p:cSld>
  <p:clrMapOvr>
    <a:masterClrMapping/>
  </p:clrMapOvr>
  <p:transition spd="slow">
    <p:blinds dir="vert"/>
  </p:transition>
  <p:timing>
    <p:tnLst>
      <p:par>
        <p:cTn id="1" dur="indefinite" restart="never" nodeType="tmRoot"/>
      </p:par>
    </p:tnLst>
  </p:timing>
</p:sld>
</file>

<file path=ppt/tags/tag1.xml><?xml version="1.0" encoding="utf-8"?>
<p:tagLst xmlns:p="http://schemas.openxmlformats.org/presentationml/2006/main">
  <p:tag name="TABLE_ENDDRAG_ORIGIN_RECT" val="844*327"/>
  <p:tag name="TABLE_ENDDRAG_RECT" val="65*121*844*327"/>
</p:tagLst>
</file>

<file path=ppt/theme/theme1.xml><?xml version="1.0" encoding="utf-8"?>
<a:theme xmlns:a="http://schemas.openxmlformats.org/drawingml/2006/main" name="Office Theme">
  <a:themeElements>
    <a:clrScheme na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9125</Words>
  <Application>WPS Slides</Application>
  <PresentationFormat>Widescreen</PresentationFormat>
  <Paragraphs>384</Paragraphs>
  <Slides>19</Slides>
  <Notes>2</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19</vt:i4>
      </vt:variant>
    </vt:vector>
  </HeadingPairs>
  <TitlesOfParts>
    <vt:vector size="33" baseType="lpstr">
      <vt:lpstr>Arial</vt:lpstr>
      <vt:lpstr>SimSun</vt:lpstr>
      <vt:lpstr>Wingdings</vt:lpstr>
      <vt:lpstr>Calibri</vt:lpstr>
      <vt:lpstr>Calibri Light</vt:lpstr>
      <vt:lpstr>Arial</vt:lpstr>
      <vt:lpstr>Cambria</vt:lpstr>
      <vt:lpstr>Verdana</vt:lpstr>
      <vt:lpstr>Times New Roman</vt:lpstr>
      <vt:lpstr>Tahoma</vt:lpstr>
      <vt:lpstr>Microsoft YaHei</vt:lpstr>
      <vt:lpstr>Arial Unicode MS</vt:lpstr>
      <vt:lpstr>Times New Roman</vt:lpstr>
      <vt:lpstr>Office Theme</vt:lpstr>
      <vt:lpstr>PowerPoint 演示文稿</vt:lpstr>
      <vt:lpstr>Content</vt:lpstr>
      <vt:lpstr>About Company : Toyota Kirloskar Motor Pvt. Ltd.</vt:lpstr>
      <vt:lpstr>PowerPoint 演示文稿</vt:lpstr>
      <vt:lpstr>PowerPoint 演示文稿</vt:lpstr>
      <vt:lpstr>Working domain : HR Core(Automation)</vt:lpstr>
      <vt:lpstr>About your team and reporting Manager</vt:lpstr>
      <vt:lpstr>Challenges Faced in Internship</vt:lpstr>
      <vt:lpstr>Objectives of the work</vt:lpstr>
      <vt:lpstr>Literature Review</vt:lpstr>
      <vt:lpstr>Proposed System / Work</vt:lpstr>
      <vt:lpstr>PowerPoint 演示文稿</vt:lpstr>
      <vt:lpstr>Problem Statement</vt:lpstr>
      <vt:lpstr>System Requirements</vt:lpstr>
      <vt:lpstr>PowerPoint 演示文稿</vt:lpstr>
      <vt:lpstr>Advantages of Proposed System/Work</vt:lpstr>
      <vt:lpstr>Internship Road Map</vt:lpstr>
      <vt:lpstr>Github Link</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Preeteesh</dc:creator>
  <cp:lastModifiedBy>AK SPARTAN</cp:lastModifiedBy>
  <cp:revision>929</cp:revision>
  <cp:lastPrinted>2018-07-24T06:37:00Z</cp:lastPrinted>
  <dcterms:created xsi:type="dcterms:W3CDTF">2018-06-07T04:06:00Z</dcterms:created>
  <dcterms:modified xsi:type="dcterms:W3CDTF">2025-05-14T17:00:46Z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6B3D5B149AEA475AA1A73D5BD92545C5_12</vt:lpwstr>
  </property>
  <property fmtid="{D5CDD505-2E9C-101B-9397-08002B2CF9AE}" pid="3" name="KSOProductBuildVer">
    <vt:lpwstr>1033-12.2.0.20795</vt:lpwstr>
  </property>
</Properties>
</file>