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2"/>
  </p:notesMasterIdLst>
  <p:sldIdLst>
    <p:sldId id="256" r:id="rId2"/>
    <p:sldId id="281" r:id="rId3"/>
    <p:sldId id="257" r:id="rId4"/>
    <p:sldId id="259" r:id="rId5"/>
    <p:sldId id="263" r:id="rId6"/>
    <p:sldId id="264" r:id="rId7"/>
    <p:sldId id="282" r:id="rId8"/>
    <p:sldId id="269" r:id="rId9"/>
    <p:sldId id="272" r:id="rId10"/>
    <p:sldId id="260" r:id="rId11"/>
  </p:sldIdLst>
  <p:sldSz cx="9144000" cy="5143500" type="screen16x9"/>
  <p:notesSz cx="6858000" cy="9144000"/>
  <p:embeddedFontLst>
    <p:embeddedFont>
      <p:font typeface="Barlow" panose="020B0604020202020204" charset="0"/>
      <p:regular r:id="rId13"/>
      <p:bold r:id="rId14"/>
      <p:italic r:id="rId15"/>
      <p:boldItalic r:id="rId16"/>
    </p:embeddedFont>
    <p:embeddedFont>
      <p:font typeface="Barlow Light" panose="020B0604020202020204" charset="0"/>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Miriam Libre" panose="020B0604020202020204" charset="-79"/>
      <p:regular r:id="rId25"/>
      <p:bold r:id="rId26"/>
    </p:embeddedFont>
    <p:embeddedFont>
      <p:font typeface="Segoe UI" panose="020B0502040204020203"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E72FE7-9EFB-4A81-9946-502B8AC49A97}">
  <a:tblStyle styleId="{27E72FE7-9EFB-4A81-9946-502B8AC49A9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 name="Google Shape;147;p7"/>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8" name="Google Shape;148;p7"/>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9" name="Google Shape;149;p7"/>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7" name="Google Shape;187;p8"/>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2122525" y="1750829"/>
            <a:ext cx="4899000" cy="109869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DBMS PROJECT</a:t>
            </a:r>
            <a:endParaRPr dirty="0"/>
          </a:p>
        </p:txBody>
      </p:sp>
      <p:sp>
        <p:nvSpPr>
          <p:cNvPr id="2" name="TextBox 1">
            <a:extLst>
              <a:ext uri="{FF2B5EF4-FFF2-40B4-BE49-F238E27FC236}">
                <a16:creationId xmlns:a16="http://schemas.microsoft.com/office/drawing/2014/main" id="{04518DCB-696A-4D38-A851-57DE0792E938}"/>
              </a:ext>
            </a:extLst>
          </p:cNvPr>
          <p:cNvSpPr txBox="1"/>
          <p:nvPr/>
        </p:nvSpPr>
        <p:spPr>
          <a:xfrm>
            <a:off x="4572000" y="3338623"/>
            <a:ext cx="4019107" cy="1994392"/>
          </a:xfrm>
          <a:prstGeom prst="rect">
            <a:avLst/>
          </a:prstGeom>
          <a:noFill/>
        </p:spPr>
        <p:txBody>
          <a:bodyPr wrap="square" rtlCol="0">
            <a:spAutoFit/>
          </a:bodyPr>
          <a:lstStyle/>
          <a:p>
            <a:r>
              <a:rPr lang="en-US" u="sng" dirty="0"/>
              <a:t>GROUP 4 </a:t>
            </a:r>
            <a:r>
              <a:rPr lang="en-US" dirty="0"/>
              <a:t>(Project 7):</a:t>
            </a:r>
            <a:endParaRPr lang="en-US" u="sng" dirty="0"/>
          </a:p>
          <a:p>
            <a:pPr>
              <a:lnSpc>
                <a:spcPct val="110000"/>
              </a:lnSpc>
              <a:spcAft>
                <a:spcPts val="600"/>
              </a:spcAft>
            </a:pPr>
            <a:r>
              <a:rPr lang="en-IN" dirty="0">
                <a:solidFill>
                  <a:schemeClr val="tx1"/>
                </a:solidFill>
                <a:effectLst/>
                <a:latin typeface="+mn-lt"/>
                <a:ea typeface="Times New Roman" panose="02020603050405020304" pitchFamily="18" charset="0"/>
                <a:cs typeface="Times New Roman" panose="02020603050405020304" pitchFamily="18" charset="0"/>
              </a:rPr>
              <a:t>G </a:t>
            </a:r>
            <a:r>
              <a:rPr lang="en-IN" dirty="0" err="1">
                <a:solidFill>
                  <a:schemeClr val="tx1"/>
                </a:solidFill>
                <a:effectLst/>
                <a:latin typeface="+mn-lt"/>
                <a:ea typeface="Times New Roman" panose="02020603050405020304" pitchFamily="18" charset="0"/>
                <a:cs typeface="Times New Roman" panose="02020603050405020304" pitchFamily="18" charset="0"/>
              </a:rPr>
              <a:t>Kruthika</a:t>
            </a:r>
            <a:r>
              <a:rPr lang="en-IN" dirty="0">
                <a:solidFill>
                  <a:schemeClr val="tx1"/>
                </a:solidFill>
                <a:effectLst/>
                <a:latin typeface="+mn-lt"/>
                <a:ea typeface="Times New Roman" panose="02020603050405020304" pitchFamily="18" charset="0"/>
                <a:cs typeface="Times New Roman" panose="02020603050405020304" pitchFamily="18" charset="0"/>
              </a:rPr>
              <a:t>:         AM.EN.U4CSE19319</a:t>
            </a:r>
          </a:p>
          <a:p>
            <a:pPr>
              <a:lnSpc>
                <a:spcPct val="110000"/>
              </a:lnSpc>
              <a:spcAft>
                <a:spcPts val="600"/>
              </a:spcAft>
            </a:pPr>
            <a:r>
              <a:rPr lang="en-IN" dirty="0">
                <a:solidFill>
                  <a:schemeClr val="tx1"/>
                </a:solidFill>
                <a:effectLst/>
                <a:latin typeface="+mn-lt"/>
                <a:ea typeface="Times New Roman" panose="02020603050405020304" pitchFamily="18" charset="0"/>
                <a:cs typeface="Times New Roman" panose="02020603050405020304" pitchFamily="18" charset="0"/>
              </a:rPr>
              <a:t>Nandita Menon:  AM.EN.U4CSE19337</a:t>
            </a:r>
          </a:p>
          <a:p>
            <a:pPr>
              <a:lnSpc>
                <a:spcPct val="110000"/>
              </a:lnSpc>
              <a:spcAft>
                <a:spcPts val="600"/>
              </a:spcAft>
            </a:pPr>
            <a:r>
              <a:rPr lang="en-IN" dirty="0">
                <a:solidFill>
                  <a:schemeClr val="tx1"/>
                </a:solidFill>
                <a:effectLst/>
                <a:latin typeface="+mn-lt"/>
                <a:ea typeface="Times New Roman" panose="02020603050405020304" pitchFamily="18" charset="0"/>
                <a:cs typeface="Times New Roman" panose="02020603050405020304" pitchFamily="18" charset="0"/>
              </a:rPr>
              <a:t>Satya </a:t>
            </a:r>
            <a:r>
              <a:rPr lang="en-IN" dirty="0" err="1">
                <a:solidFill>
                  <a:schemeClr val="tx1"/>
                </a:solidFill>
                <a:effectLst/>
                <a:latin typeface="+mn-lt"/>
                <a:ea typeface="Times New Roman" panose="02020603050405020304" pitchFamily="18" charset="0"/>
                <a:cs typeface="Times New Roman" panose="02020603050405020304" pitchFamily="18" charset="0"/>
              </a:rPr>
              <a:t>Harthik</a:t>
            </a:r>
            <a:r>
              <a:rPr lang="en-IN" dirty="0">
                <a:solidFill>
                  <a:schemeClr val="tx1"/>
                </a:solidFill>
                <a:effectLst/>
                <a:latin typeface="+mn-lt"/>
                <a:ea typeface="Times New Roman" panose="02020603050405020304" pitchFamily="18" charset="0"/>
                <a:cs typeface="Times New Roman" panose="02020603050405020304" pitchFamily="18" charset="0"/>
              </a:rPr>
              <a:t> S: AM.EN.U4CSE19352</a:t>
            </a:r>
          </a:p>
          <a:p>
            <a:pPr>
              <a:lnSpc>
                <a:spcPct val="110000"/>
              </a:lnSpc>
              <a:spcAft>
                <a:spcPts val="600"/>
              </a:spcAft>
            </a:pPr>
            <a:r>
              <a:rPr lang="en-IN" dirty="0">
                <a:solidFill>
                  <a:schemeClr val="tx1"/>
                </a:solidFill>
                <a:effectLst/>
                <a:latin typeface="+mn-lt"/>
                <a:ea typeface="Times New Roman" panose="02020603050405020304" pitchFamily="18" charset="0"/>
                <a:cs typeface="Times New Roman" panose="02020603050405020304" pitchFamily="18" charset="0"/>
              </a:rPr>
              <a:t>Sruthi S:             AM.EN.U4CSE19354</a:t>
            </a:r>
          </a:p>
          <a:p>
            <a:endParaRPr lang="en-US" dirty="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1708298" y="1888150"/>
            <a:ext cx="5720316"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8"/>
          <p:cNvSpPr txBox="1">
            <a:spLocks noGrp="1"/>
          </p:cNvSpPr>
          <p:nvPr>
            <p:ph type="title"/>
          </p:nvPr>
        </p:nvSpPr>
        <p:spPr>
          <a:xfrm>
            <a:off x="457200" y="281551"/>
            <a:ext cx="5138700" cy="68246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ABSTRACT</a:t>
            </a:r>
            <a:endParaRPr dirty="0"/>
          </a:p>
        </p:txBody>
      </p:sp>
      <p:sp>
        <p:nvSpPr>
          <p:cNvPr id="499" name="Google Shape;499;p38"/>
          <p:cNvSpPr txBox="1">
            <a:spLocks noGrp="1"/>
          </p:cNvSpPr>
          <p:nvPr>
            <p:ph type="body" idx="1"/>
          </p:nvPr>
        </p:nvSpPr>
        <p:spPr>
          <a:xfrm>
            <a:off x="457200" y="871870"/>
            <a:ext cx="5439900" cy="3737780"/>
          </a:xfrm>
          <a:prstGeom prst="rect">
            <a:avLst/>
          </a:prstGeom>
        </p:spPr>
        <p:txBody>
          <a:bodyPr spcFirstLastPara="1" wrap="square" lIns="91425" tIns="91425" rIns="91425" bIns="91425" anchor="t" anchorCtr="0">
            <a:noAutofit/>
          </a:bodyPr>
          <a:lstStyle/>
          <a:p>
            <a:pPr marL="0" indent="0">
              <a:buNone/>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ICTS department has the provision of five printers to print five different files at a time. The staff member can request for printing the required file. The files which have been printed, the details of the person who requested the print, date and time of print is to be maintained. Each print job is assigned to a clerical staff to verify if the printout request is valid, the staff who requested it is eligible, whether the request is official or personal, etc. based on which he/she takes the . One delivery person is responsible to deliver the printouts to respective staff member after checking the personal details such as name, room no of the staff member, phone no. The print details such as type of paper used (A3, A4, etc.), single page print or double side print, </a:t>
            </a:r>
            <a:r>
              <a:rPr lang="en-IN"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color</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print or not, etc. is also to be maintained. At a time, a file can be printed only on one printer. The cost of each print is to be maintained, to know the printing expense at the end of each month.</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l" rtl="0">
              <a:spcBef>
                <a:spcPts val="600"/>
              </a:spcBef>
              <a:spcAft>
                <a:spcPts val="0"/>
              </a:spcAft>
              <a:buNone/>
            </a:pPr>
            <a:endParaRPr sz="1400" dirty="0"/>
          </a:p>
        </p:txBody>
      </p:sp>
      <p:sp>
        <p:nvSpPr>
          <p:cNvPr id="501" name="Google Shape;501;p38"/>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457200" y="77973"/>
            <a:ext cx="5138700" cy="5954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ER DIAGRAM</a:t>
            </a:r>
            <a:endParaRPr dirty="0"/>
          </a:p>
        </p:txBody>
      </p:sp>
      <p:sp>
        <p:nvSpPr>
          <p:cNvPr id="247" name="Google Shape;247;p14"/>
          <p:cNvSpPr txBox="1">
            <a:spLocks noGrp="1"/>
          </p:cNvSpPr>
          <p:nvPr>
            <p:ph type="body" idx="1"/>
          </p:nvPr>
        </p:nvSpPr>
        <p:spPr>
          <a:xfrm>
            <a:off x="457199" y="673396"/>
            <a:ext cx="5050465" cy="402619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400" dirty="0">
              <a:solidFill>
                <a:srgbClr val="000000"/>
              </a:solidFill>
              <a:latin typeface="Times New Roman" panose="02020603050405020304" pitchFamily="18" charset="0"/>
              <a:cs typeface="Times New Roman" panose="02020603050405020304" pitchFamily="18" charset="0"/>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pic>
        <p:nvPicPr>
          <p:cNvPr id="7" name="Picture 6">
            <a:extLst>
              <a:ext uri="{FF2B5EF4-FFF2-40B4-BE49-F238E27FC236}">
                <a16:creationId xmlns:a16="http://schemas.microsoft.com/office/drawing/2014/main" id="{4B4BD5C2-013D-4BB8-AC46-02DAE80997AE}"/>
              </a:ext>
            </a:extLst>
          </p:cNvPr>
          <p:cNvPicPr>
            <a:picLocks noChangeAspect="1"/>
          </p:cNvPicPr>
          <p:nvPr/>
        </p:nvPicPr>
        <p:blipFill>
          <a:blip r:embed="rId3"/>
          <a:stretch>
            <a:fillRect/>
          </a:stretch>
        </p:blipFill>
        <p:spPr>
          <a:xfrm>
            <a:off x="177209" y="673395"/>
            <a:ext cx="5798289" cy="429555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141766"/>
            <a:ext cx="5138700" cy="5240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700" dirty="0"/>
              <a:t>RELATIONAL SCHEMA DIAGRAM</a:t>
            </a:r>
            <a:endParaRPr sz="2700" dirty="0"/>
          </a:p>
        </p:txBody>
      </p:sp>
      <p:sp>
        <p:nvSpPr>
          <p:cNvPr id="262" name="Google Shape;262;p16"/>
          <p:cNvSpPr txBox="1">
            <a:spLocks noGrp="1"/>
          </p:cNvSpPr>
          <p:nvPr>
            <p:ph type="body" idx="1"/>
          </p:nvPr>
        </p:nvSpPr>
        <p:spPr>
          <a:xfrm>
            <a:off x="457200" y="971107"/>
            <a:ext cx="5138700" cy="3867143"/>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IN" dirty="0"/>
              <a:t> </a:t>
            </a: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5" name="Picture 4">
            <a:extLst>
              <a:ext uri="{FF2B5EF4-FFF2-40B4-BE49-F238E27FC236}">
                <a16:creationId xmlns:a16="http://schemas.microsoft.com/office/drawing/2014/main" id="{774C9C06-64D5-4060-A1D4-025ED9EF797F}"/>
              </a:ext>
            </a:extLst>
          </p:cNvPr>
          <p:cNvPicPr>
            <a:picLocks noChangeAspect="1"/>
          </p:cNvPicPr>
          <p:nvPr/>
        </p:nvPicPr>
        <p:blipFill>
          <a:blip r:embed="rId3"/>
          <a:stretch>
            <a:fillRect/>
          </a:stretch>
        </p:blipFill>
        <p:spPr>
          <a:xfrm>
            <a:off x="248093" y="567070"/>
            <a:ext cx="5138701" cy="450820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body" idx="1"/>
          </p:nvPr>
        </p:nvSpPr>
        <p:spPr>
          <a:xfrm>
            <a:off x="77971" y="871869"/>
            <a:ext cx="6003851" cy="40191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Barlow Light" panose="020B0604020202020204" charset="0"/>
                <a:cs typeface="Times New Roman" panose="02020603050405020304" pitchFamily="18" charset="0"/>
              </a:rPr>
              <a:t>/* group by and having */</a:t>
            </a:r>
          </a:p>
          <a:p>
            <a:pPr marL="0" lvl="0" indent="0" algn="l" rtl="0">
              <a:spcBef>
                <a:spcPts val="0"/>
              </a:spcBef>
              <a:spcAft>
                <a:spcPts val="0"/>
              </a:spcAft>
              <a:buNone/>
            </a:pPr>
            <a:r>
              <a:rPr lang="en-US" sz="1200" dirty="0">
                <a:latin typeface="Barlow Light" panose="020B0604020202020204" charset="0"/>
                <a:cs typeface="Times New Roman" panose="02020603050405020304" pitchFamily="18" charset="0"/>
              </a:rPr>
              <a:t>select count(</a:t>
            </a:r>
            <a:r>
              <a:rPr lang="en-US" sz="1200" dirty="0" err="1">
                <a:latin typeface="Barlow Light" panose="020B0604020202020204" charset="0"/>
                <a:cs typeface="Times New Roman" panose="02020603050405020304" pitchFamily="18" charset="0"/>
              </a:rPr>
              <a:t>s_id</a:t>
            </a:r>
            <a:r>
              <a:rPr lang="en-US" sz="1200" dirty="0">
                <a:latin typeface="Barlow Light" panose="020B0604020202020204" charset="0"/>
                <a:cs typeface="Times New Roman" panose="02020603050405020304" pitchFamily="18" charset="0"/>
              </a:rPr>
              <a:t>) from STAFF group by </a:t>
            </a:r>
            <a:r>
              <a:rPr lang="en-US" sz="1200" dirty="0" err="1">
                <a:latin typeface="Barlow Light" panose="020B0604020202020204" charset="0"/>
                <a:cs typeface="Times New Roman" panose="02020603050405020304" pitchFamily="18" charset="0"/>
              </a:rPr>
              <a:t>s_id</a:t>
            </a:r>
            <a:r>
              <a:rPr lang="en-US" sz="1200" dirty="0">
                <a:latin typeface="Barlow Light" panose="020B0604020202020204" charset="0"/>
                <a:cs typeface="Times New Roman" panose="02020603050405020304" pitchFamily="18" charset="0"/>
              </a:rPr>
              <a:t> having job='Professor’;</a:t>
            </a:r>
          </a:p>
          <a:p>
            <a:pPr marL="0" lvl="0" indent="0" algn="l" rtl="0">
              <a:spcBef>
                <a:spcPts val="0"/>
              </a:spcBef>
              <a:spcAft>
                <a:spcPts val="0"/>
              </a:spcAft>
              <a:buNone/>
            </a:pPr>
            <a:r>
              <a:rPr lang="en-US" sz="1200" dirty="0">
                <a:latin typeface="Barlow Light" panose="020B0604020202020204" charset="0"/>
                <a:cs typeface="Times New Roman" panose="02020603050405020304" pitchFamily="18" charset="0"/>
              </a:rPr>
              <a:t>--use case: find the number  staff who's working as a professor--</a:t>
            </a:r>
          </a:p>
          <a:p>
            <a:pPr marL="0" lvl="0" indent="0" algn="l" rtl="0">
              <a:spcBef>
                <a:spcPts val="0"/>
              </a:spcBef>
              <a:spcAft>
                <a:spcPts val="0"/>
              </a:spcAft>
              <a:buNone/>
            </a:pPr>
            <a:r>
              <a:rPr lang="en-US" sz="1200" dirty="0">
                <a:latin typeface="Barlow Light" panose="020B0604020202020204" charset="0"/>
                <a:cs typeface="Times New Roman" panose="02020603050405020304" pitchFamily="18" charset="0"/>
              </a:rPr>
              <a:t>--end--</a:t>
            </a:r>
          </a:p>
          <a:p>
            <a:pPr marL="0" lvl="0" indent="0" algn="l" rtl="0">
              <a:spcBef>
                <a:spcPts val="0"/>
              </a:spcBef>
              <a:spcAft>
                <a:spcPts val="0"/>
              </a:spcAft>
              <a:buNone/>
            </a:pPr>
            <a:endParaRPr lang="en-US" sz="1200" dirty="0">
              <a:latin typeface="Barlow Light" panose="020B0604020202020204" charset="0"/>
              <a:cs typeface="Times New Roman" panose="02020603050405020304" pitchFamily="18" charset="0"/>
            </a:endParaRPr>
          </a:p>
          <a:p>
            <a:pPr marL="0" lvl="0" indent="0" algn="l" rtl="0">
              <a:spcBef>
                <a:spcPts val="0"/>
              </a:spcBef>
              <a:spcAft>
                <a:spcPts val="0"/>
              </a:spcAft>
              <a:buNone/>
            </a:pPr>
            <a:r>
              <a:rPr lang="en-US" sz="1200" dirty="0">
                <a:latin typeface="Barlow Light" panose="020B0604020202020204" charset="0"/>
                <a:cs typeface="Times New Roman" panose="02020603050405020304" pitchFamily="18" charset="0"/>
              </a:rPr>
              <a:t>/* using order by */</a:t>
            </a:r>
          </a:p>
          <a:p>
            <a:pPr marL="0" lvl="0" indent="0" algn="l" rtl="0">
              <a:spcBef>
                <a:spcPts val="0"/>
              </a:spcBef>
              <a:spcAft>
                <a:spcPts val="0"/>
              </a:spcAft>
              <a:buNone/>
            </a:pPr>
            <a:r>
              <a:rPr lang="en-US" sz="1200" dirty="0">
                <a:latin typeface="Barlow Light" panose="020B0604020202020204" charset="0"/>
                <a:cs typeface="Times New Roman" panose="02020603050405020304" pitchFamily="18" charset="0"/>
              </a:rPr>
              <a:t>select </a:t>
            </a:r>
            <a:r>
              <a:rPr lang="en-US" sz="1200" dirty="0" err="1">
                <a:latin typeface="Barlow Light" panose="020B0604020202020204" charset="0"/>
                <a:cs typeface="Times New Roman" panose="02020603050405020304" pitchFamily="18" charset="0"/>
              </a:rPr>
              <a:t>e_id,e_name,email,salary</a:t>
            </a:r>
            <a:r>
              <a:rPr lang="en-US" sz="1200" dirty="0">
                <a:latin typeface="Barlow Light" panose="020B0604020202020204" charset="0"/>
                <a:cs typeface="Times New Roman" panose="02020603050405020304" pitchFamily="18" charset="0"/>
              </a:rPr>
              <a:t> from EMPLOYEE order by salary desc;</a:t>
            </a:r>
          </a:p>
          <a:p>
            <a:pPr marL="0" lvl="0" indent="0" algn="l" rtl="0">
              <a:spcBef>
                <a:spcPts val="0"/>
              </a:spcBef>
              <a:spcAft>
                <a:spcPts val="0"/>
              </a:spcAft>
              <a:buNone/>
            </a:pPr>
            <a:r>
              <a:rPr lang="en-US" sz="1200" dirty="0">
                <a:latin typeface="Barlow Light" panose="020B0604020202020204" charset="0"/>
                <a:cs typeface="Times New Roman" panose="02020603050405020304" pitchFamily="18" charset="0"/>
              </a:rPr>
              <a:t>--use case: to list the employee details in descending order by salary--</a:t>
            </a:r>
          </a:p>
          <a:p>
            <a:pPr marL="0" lvl="0" indent="0" algn="l" rtl="0">
              <a:spcBef>
                <a:spcPts val="0"/>
              </a:spcBef>
              <a:spcAft>
                <a:spcPts val="0"/>
              </a:spcAft>
              <a:buNone/>
            </a:pPr>
            <a:r>
              <a:rPr lang="en-US" sz="1200" dirty="0">
                <a:latin typeface="Barlow Light" panose="020B0604020202020204" charset="0"/>
                <a:cs typeface="Times New Roman" panose="02020603050405020304" pitchFamily="18" charset="0"/>
              </a:rPr>
              <a:t>--end--</a:t>
            </a:r>
          </a:p>
          <a:p>
            <a:pPr marL="0" lvl="0" indent="0" algn="l" rtl="0">
              <a:spcBef>
                <a:spcPts val="0"/>
              </a:spcBef>
              <a:spcAft>
                <a:spcPts val="0"/>
              </a:spcAft>
              <a:buNone/>
            </a:pPr>
            <a:endParaRPr lang="en-US" sz="1200" dirty="0">
              <a:latin typeface="Barlow Light" panose="020B0604020202020204" charset="0"/>
              <a:cs typeface="Times New Roman" panose="02020603050405020304" pitchFamily="18" charset="0"/>
            </a:endParaRPr>
          </a:p>
          <a:p>
            <a:pPr marL="0" lvl="0" indent="0" algn="l" rtl="0">
              <a:spcBef>
                <a:spcPts val="0"/>
              </a:spcBef>
              <a:spcAft>
                <a:spcPts val="0"/>
              </a:spcAft>
              <a:buNone/>
            </a:pPr>
            <a:r>
              <a:rPr lang="en-US" sz="1200" dirty="0">
                <a:latin typeface="Barlow Light" panose="020B0604020202020204" charset="0"/>
                <a:cs typeface="Times New Roman" panose="02020603050405020304" pitchFamily="18" charset="0"/>
              </a:rPr>
              <a:t>/* aggregation */</a:t>
            </a:r>
          </a:p>
          <a:p>
            <a:pPr marL="0" lvl="0" indent="0" algn="l" rtl="0">
              <a:spcBef>
                <a:spcPts val="0"/>
              </a:spcBef>
              <a:spcAft>
                <a:spcPts val="0"/>
              </a:spcAft>
              <a:buNone/>
            </a:pPr>
            <a:r>
              <a:rPr lang="en-US" sz="1200" dirty="0">
                <a:latin typeface="Barlow Light" panose="020B0604020202020204" charset="0"/>
                <a:cs typeface="Times New Roman" panose="02020603050405020304" pitchFamily="18" charset="0"/>
              </a:rPr>
              <a:t>select  count(</a:t>
            </a:r>
            <a:r>
              <a:rPr lang="en-US" sz="1200" dirty="0" err="1">
                <a:latin typeface="Barlow Light" panose="020B0604020202020204" charset="0"/>
                <a:cs typeface="Times New Roman" panose="02020603050405020304" pitchFamily="18" charset="0"/>
              </a:rPr>
              <a:t>req_id</a:t>
            </a:r>
            <a:r>
              <a:rPr lang="en-US" sz="1200" dirty="0">
                <a:latin typeface="Barlow Light" panose="020B0604020202020204" charset="0"/>
                <a:cs typeface="Times New Roman" panose="02020603050405020304" pitchFamily="18" charset="0"/>
              </a:rPr>
              <a:t>)  from  request where </a:t>
            </a:r>
            <a:r>
              <a:rPr lang="en-US" sz="1200" dirty="0" err="1">
                <a:latin typeface="Barlow Light" panose="020B0604020202020204" charset="0"/>
                <a:cs typeface="Times New Roman" panose="02020603050405020304" pitchFamily="18" charset="0"/>
              </a:rPr>
              <a:t>req_type</a:t>
            </a:r>
            <a:r>
              <a:rPr lang="en-US" sz="1200" dirty="0">
                <a:latin typeface="Barlow Light" panose="020B0604020202020204" charset="0"/>
                <a:cs typeface="Times New Roman" panose="02020603050405020304" pitchFamily="18" charset="0"/>
              </a:rPr>
              <a:t>='official’;</a:t>
            </a:r>
          </a:p>
          <a:p>
            <a:pPr marL="0" lvl="0" indent="0" algn="l" rtl="0">
              <a:spcBef>
                <a:spcPts val="0"/>
              </a:spcBef>
              <a:spcAft>
                <a:spcPts val="0"/>
              </a:spcAft>
              <a:buNone/>
            </a:pPr>
            <a:r>
              <a:rPr lang="en-US" sz="1200" dirty="0">
                <a:latin typeface="Barlow Light" panose="020B0604020202020204" charset="0"/>
                <a:cs typeface="Times New Roman" panose="02020603050405020304" pitchFamily="18" charset="0"/>
              </a:rPr>
              <a:t>--use case: find the number of request given by staff who's request type is official—</a:t>
            </a:r>
          </a:p>
          <a:p>
            <a:pPr marL="0" lvl="0" indent="0" algn="l" rtl="0">
              <a:spcBef>
                <a:spcPts val="0"/>
              </a:spcBef>
              <a:spcAft>
                <a:spcPts val="0"/>
              </a:spcAft>
              <a:buNone/>
            </a:pPr>
            <a:r>
              <a:rPr lang="en-US" sz="1200" dirty="0">
                <a:latin typeface="Barlow Light" panose="020B0604020202020204" charset="0"/>
                <a:cs typeface="Times New Roman" panose="02020603050405020304" pitchFamily="18" charset="0"/>
              </a:rPr>
              <a:t>-- end--</a:t>
            </a:r>
          </a:p>
          <a:p>
            <a:pPr marL="0" lvl="0" indent="0" algn="l" rtl="0">
              <a:spcBef>
                <a:spcPts val="0"/>
              </a:spcBef>
              <a:spcAft>
                <a:spcPts val="0"/>
              </a:spcAft>
              <a:buNone/>
            </a:pPr>
            <a:endParaRPr lang="en-US" sz="1200" dirty="0">
              <a:latin typeface="Barlow Light" panose="020B0604020202020204" charset="0"/>
              <a:cs typeface="Times New Roman" panose="02020603050405020304" pitchFamily="18" charset="0"/>
            </a:endParaRPr>
          </a:p>
          <a:p>
            <a:pPr marL="0" lvl="0" indent="0" algn="l" rtl="0">
              <a:spcBef>
                <a:spcPts val="0"/>
              </a:spcBef>
              <a:spcAft>
                <a:spcPts val="0"/>
              </a:spcAft>
              <a:buNone/>
            </a:pPr>
            <a:r>
              <a:rPr lang="en-US" sz="1200" dirty="0">
                <a:latin typeface="Barlow Light" panose="020B0604020202020204" charset="0"/>
                <a:cs typeface="Times New Roman" panose="02020603050405020304" pitchFamily="18" charset="0"/>
              </a:rPr>
              <a:t>/*using join */</a:t>
            </a:r>
          </a:p>
          <a:p>
            <a:pPr marL="0" lvl="0" indent="0" algn="l" rtl="0">
              <a:spcBef>
                <a:spcPts val="0"/>
              </a:spcBef>
              <a:spcAft>
                <a:spcPts val="0"/>
              </a:spcAft>
              <a:buNone/>
            </a:pPr>
            <a:r>
              <a:rPr lang="en-US" sz="1200" dirty="0">
                <a:latin typeface="Barlow Light" panose="020B0604020202020204" charset="0"/>
                <a:cs typeface="Times New Roman" panose="02020603050405020304" pitchFamily="18" charset="0"/>
              </a:rPr>
              <a:t>select </a:t>
            </a:r>
            <a:r>
              <a:rPr lang="en-US" sz="1200" dirty="0" err="1">
                <a:latin typeface="Barlow Light" panose="020B0604020202020204" charset="0"/>
                <a:cs typeface="Times New Roman" panose="02020603050405020304" pitchFamily="18" charset="0"/>
              </a:rPr>
              <a:t>req_id</a:t>
            </a:r>
            <a:r>
              <a:rPr lang="en-US" sz="1200" dirty="0">
                <a:latin typeface="Barlow Light" panose="020B0604020202020204" charset="0"/>
                <a:cs typeface="Times New Roman" panose="02020603050405020304" pitchFamily="18" charset="0"/>
              </a:rPr>
              <a:t> from request natural join validity where </a:t>
            </a:r>
            <a:r>
              <a:rPr lang="en-US" sz="1200" dirty="0" err="1">
                <a:latin typeface="Barlow Light" panose="020B0604020202020204" charset="0"/>
                <a:cs typeface="Times New Roman" panose="02020603050405020304" pitchFamily="18" charset="0"/>
              </a:rPr>
              <a:t>staff_eligibility</a:t>
            </a:r>
            <a:r>
              <a:rPr lang="en-US" sz="1200" dirty="0">
                <a:latin typeface="Barlow Light" panose="020B0604020202020204" charset="0"/>
                <a:cs typeface="Times New Roman" panose="02020603050405020304" pitchFamily="18" charset="0"/>
              </a:rPr>
              <a:t>='eligible’;</a:t>
            </a:r>
          </a:p>
          <a:p>
            <a:pPr marL="0" lvl="0" indent="0" algn="l" rtl="0">
              <a:spcBef>
                <a:spcPts val="0"/>
              </a:spcBef>
              <a:spcAft>
                <a:spcPts val="0"/>
              </a:spcAft>
              <a:buNone/>
            </a:pPr>
            <a:r>
              <a:rPr lang="en-US" sz="1200" dirty="0">
                <a:latin typeface="Barlow Light" panose="020B0604020202020204" charset="0"/>
                <a:cs typeface="Times New Roman" panose="02020603050405020304" pitchFamily="18" charset="0"/>
              </a:rPr>
              <a:t>--use case: to display the request given by staff where staff is eligible--</a:t>
            </a:r>
          </a:p>
          <a:p>
            <a:pPr marL="0" lvl="0" indent="0" algn="l" rtl="0">
              <a:spcBef>
                <a:spcPts val="0"/>
              </a:spcBef>
              <a:spcAft>
                <a:spcPts val="0"/>
              </a:spcAft>
              <a:buNone/>
            </a:pPr>
            <a:r>
              <a:rPr lang="en-US" sz="1200" dirty="0">
                <a:latin typeface="Barlow Light" panose="020B0604020202020204" charset="0"/>
                <a:cs typeface="Times New Roman" panose="02020603050405020304" pitchFamily="18" charset="0"/>
              </a:rPr>
              <a:t>-- end--</a:t>
            </a:r>
          </a:p>
        </p:txBody>
      </p:sp>
      <p:sp>
        <p:nvSpPr>
          <p:cNvPr id="300" name="Google Shape;300;p20"/>
          <p:cNvSpPr txBox="1">
            <a:spLocks noGrp="1"/>
          </p:cNvSpPr>
          <p:nvPr>
            <p:ph type="title"/>
          </p:nvPr>
        </p:nvSpPr>
        <p:spPr>
          <a:xfrm>
            <a:off x="450112" y="75315"/>
            <a:ext cx="5138700" cy="57681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USE CASE QUERIES</a:t>
            </a:r>
            <a:endParaRPr dirty="0"/>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457200" y="255181"/>
            <a:ext cx="5138700" cy="65921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USE CASE QUERIES</a:t>
            </a:r>
            <a:endParaRPr dirty="0"/>
          </a:p>
        </p:txBody>
      </p:sp>
      <p:sp>
        <p:nvSpPr>
          <p:cNvPr id="308" name="Google Shape;308;p21"/>
          <p:cNvSpPr txBox="1">
            <a:spLocks noGrp="1"/>
          </p:cNvSpPr>
          <p:nvPr>
            <p:ph type="body" idx="1"/>
          </p:nvPr>
        </p:nvSpPr>
        <p:spPr>
          <a:xfrm>
            <a:off x="276447" y="829340"/>
            <a:ext cx="5741581" cy="42104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arlow Light" panose="020B0604020202020204" charset="0"/>
                <a:cs typeface="Times New Roman" panose="02020603050405020304" pitchFamily="18" charset="0"/>
              </a:rPr>
              <a:t>/* using </a:t>
            </a:r>
            <a:r>
              <a:rPr lang="en-US" dirty="0" err="1">
                <a:latin typeface="Barlow Light" panose="020B0604020202020204" charset="0"/>
                <a:cs typeface="Times New Roman" panose="02020603050405020304" pitchFamily="18" charset="0"/>
              </a:rPr>
              <a:t>boolean</a:t>
            </a:r>
            <a:r>
              <a:rPr lang="en-US" dirty="0">
                <a:latin typeface="Barlow Light" panose="020B0604020202020204" charset="0"/>
                <a:cs typeface="Times New Roman" panose="02020603050405020304" pitchFamily="18" charset="0"/>
              </a:rPr>
              <a:t> */</a:t>
            </a:r>
          </a:p>
          <a:p>
            <a:pPr marL="0" lvl="0" indent="0" algn="l" rtl="0">
              <a:spcBef>
                <a:spcPts val="0"/>
              </a:spcBef>
              <a:spcAft>
                <a:spcPts val="0"/>
              </a:spcAft>
              <a:buNone/>
            </a:pPr>
            <a:r>
              <a:rPr lang="en-US" dirty="0">
                <a:latin typeface="Barlow Light" panose="020B0604020202020204" charset="0"/>
                <a:cs typeface="Times New Roman" panose="02020603050405020304" pitchFamily="18" charset="0"/>
              </a:rPr>
              <a:t>select * from FILE_DETAILS where </a:t>
            </a:r>
            <a:r>
              <a:rPr lang="en-US" dirty="0" err="1">
                <a:latin typeface="Barlow Light" panose="020B0604020202020204" charset="0"/>
                <a:cs typeface="Times New Roman" panose="02020603050405020304" pitchFamily="18" charset="0"/>
              </a:rPr>
              <a:t>paper_type</a:t>
            </a:r>
            <a:r>
              <a:rPr lang="en-US" dirty="0">
                <a:latin typeface="Barlow Light" panose="020B0604020202020204" charset="0"/>
                <a:cs typeface="Times New Roman" panose="02020603050405020304" pitchFamily="18" charset="0"/>
              </a:rPr>
              <a:t>='single' or color='black’;</a:t>
            </a:r>
          </a:p>
          <a:p>
            <a:pPr marL="0" lvl="0" indent="0" algn="l" rtl="0">
              <a:spcBef>
                <a:spcPts val="0"/>
              </a:spcBef>
              <a:spcAft>
                <a:spcPts val="0"/>
              </a:spcAft>
              <a:buNone/>
            </a:pPr>
            <a:r>
              <a:rPr lang="en-US" dirty="0">
                <a:latin typeface="Barlow Light" panose="020B0604020202020204" charset="0"/>
                <a:cs typeface="Times New Roman" panose="02020603050405020304" pitchFamily="18" charset="0"/>
              </a:rPr>
              <a:t>--use case: to retrieve records of file details who's paper type is to be single or color to be black--</a:t>
            </a:r>
          </a:p>
          <a:p>
            <a:pPr marL="0" lvl="0" indent="0" algn="l" rtl="0">
              <a:spcBef>
                <a:spcPts val="0"/>
              </a:spcBef>
              <a:spcAft>
                <a:spcPts val="0"/>
              </a:spcAft>
              <a:buNone/>
            </a:pPr>
            <a:r>
              <a:rPr lang="en-US" dirty="0">
                <a:latin typeface="Barlow Light" panose="020B0604020202020204" charset="0"/>
                <a:cs typeface="Times New Roman" panose="02020603050405020304" pitchFamily="18" charset="0"/>
              </a:rPr>
              <a:t>--end--</a:t>
            </a:r>
          </a:p>
          <a:p>
            <a:pPr marL="0" lvl="0" indent="0" algn="l" rtl="0">
              <a:spcBef>
                <a:spcPts val="0"/>
              </a:spcBef>
              <a:spcAft>
                <a:spcPts val="0"/>
              </a:spcAft>
              <a:buNone/>
            </a:pPr>
            <a:endParaRPr lang="en-US" dirty="0">
              <a:latin typeface="Barlow Light" panose="020B0604020202020204" charset="0"/>
              <a:cs typeface="Times New Roman" panose="02020603050405020304" pitchFamily="18" charset="0"/>
            </a:endParaRPr>
          </a:p>
          <a:p>
            <a:pPr marL="0" lvl="0" indent="0" algn="l" rtl="0">
              <a:spcBef>
                <a:spcPts val="0"/>
              </a:spcBef>
              <a:spcAft>
                <a:spcPts val="0"/>
              </a:spcAft>
              <a:buNone/>
            </a:pPr>
            <a:r>
              <a:rPr lang="en-US" dirty="0">
                <a:latin typeface="Barlow Light" panose="020B0604020202020204" charset="0"/>
                <a:cs typeface="Times New Roman" panose="02020603050405020304" pitchFamily="18" charset="0"/>
              </a:rPr>
              <a:t>/*using arithmetic operations */</a:t>
            </a:r>
          </a:p>
          <a:p>
            <a:pPr marL="0" lvl="0" indent="0" algn="l" rtl="0">
              <a:spcBef>
                <a:spcPts val="0"/>
              </a:spcBef>
              <a:spcAft>
                <a:spcPts val="0"/>
              </a:spcAft>
              <a:buNone/>
            </a:pPr>
            <a:r>
              <a:rPr lang="en-US" dirty="0">
                <a:latin typeface="Barlow Light" panose="020B0604020202020204" charset="0"/>
                <a:cs typeface="Times New Roman" panose="02020603050405020304" pitchFamily="18" charset="0"/>
              </a:rPr>
              <a:t>select </a:t>
            </a:r>
            <a:r>
              <a:rPr lang="en-US" dirty="0" err="1">
                <a:latin typeface="Barlow Light" panose="020B0604020202020204" charset="0"/>
                <a:cs typeface="Times New Roman" panose="02020603050405020304" pitchFamily="18" charset="0"/>
              </a:rPr>
              <a:t>e_name</a:t>
            </a:r>
            <a:r>
              <a:rPr lang="en-US" dirty="0">
                <a:latin typeface="Barlow Light" panose="020B0604020202020204" charset="0"/>
                <a:cs typeface="Times New Roman" panose="02020603050405020304" pitchFamily="18" charset="0"/>
              </a:rPr>
              <a:t> ,salary*0.10 as </a:t>
            </a:r>
            <a:r>
              <a:rPr lang="en-US" dirty="0" err="1">
                <a:latin typeface="Barlow Light" panose="020B0604020202020204" charset="0"/>
                <a:cs typeface="Times New Roman" panose="02020603050405020304" pitchFamily="18" charset="0"/>
              </a:rPr>
              <a:t>updated_salary</a:t>
            </a:r>
            <a:r>
              <a:rPr lang="en-US" dirty="0">
                <a:latin typeface="Barlow Light" panose="020B0604020202020204" charset="0"/>
                <a:cs typeface="Times New Roman" panose="02020603050405020304" pitchFamily="18" charset="0"/>
              </a:rPr>
              <a:t>  from EMPLOYEE ;</a:t>
            </a:r>
          </a:p>
          <a:p>
            <a:pPr marL="0" lvl="0" indent="0" algn="l" rtl="0">
              <a:spcBef>
                <a:spcPts val="0"/>
              </a:spcBef>
              <a:spcAft>
                <a:spcPts val="0"/>
              </a:spcAft>
              <a:buNone/>
            </a:pPr>
            <a:r>
              <a:rPr lang="en-US" dirty="0">
                <a:latin typeface="Barlow Light" panose="020B0604020202020204" charset="0"/>
                <a:cs typeface="Times New Roman" panose="02020603050405020304" pitchFamily="18" charset="0"/>
              </a:rPr>
              <a:t>--use case: to calculate and update the salary to 10%--</a:t>
            </a:r>
          </a:p>
          <a:p>
            <a:pPr marL="0" lvl="0" indent="0" algn="l" rtl="0">
              <a:spcBef>
                <a:spcPts val="0"/>
              </a:spcBef>
              <a:spcAft>
                <a:spcPts val="0"/>
              </a:spcAft>
              <a:buNone/>
            </a:pPr>
            <a:r>
              <a:rPr lang="en-US" dirty="0">
                <a:latin typeface="Barlow Light" panose="020B0604020202020204" charset="0"/>
                <a:cs typeface="Times New Roman" panose="02020603050405020304" pitchFamily="18" charset="0"/>
              </a:rPr>
              <a:t>--end--</a:t>
            </a:r>
          </a:p>
          <a:p>
            <a:pPr marL="0" lvl="0" indent="0" algn="l" rtl="0">
              <a:spcBef>
                <a:spcPts val="0"/>
              </a:spcBef>
              <a:spcAft>
                <a:spcPts val="0"/>
              </a:spcAft>
              <a:buNone/>
            </a:pPr>
            <a:endParaRPr lang="en-US" dirty="0">
              <a:latin typeface="Barlow Light" panose="020B0604020202020204" charset="0"/>
              <a:cs typeface="Times New Roman" panose="02020603050405020304" pitchFamily="18" charset="0"/>
            </a:endParaRPr>
          </a:p>
          <a:p>
            <a:pPr marL="0" lvl="0" indent="0" algn="l" rtl="0">
              <a:spcBef>
                <a:spcPts val="0"/>
              </a:spcBef>
              <a:spcAft>
                <a:spcPts val="0"/>
              </a:spcAft>
              <a:buNone/>
            </a:pPr>
            <a:r>
              <a:rPr lang="en-US" dirty="0">
                <a:latin typeface="Barlow Light" panose="020B0604020202020204" charset="0"/>
                <a:cs typeface="Times New Roman" panose="02020603050405020304" pitchFamily="18" charset="0"/>
              </a:rPr>
              <a:t>/* search query */</a:t>
            </a:r>
          </a:p>
          <a:p>
            <a:pPr marL="0" lvl="0" indent="0" algn="l" rtl="0">
              <a:spcBef>
                <a:spcPts val="0"/>
              </a:spcBef>
              <a:spcAft>
                <a:spcPts val="0"/>
              </a:spcAft>
              <a:buNone/>
            </a:pPr>
            <a:r>
              <a:rPr lang="en-US" dirty="0">
                <a:latin typeface="Barlow Light" panose="020B0604020202020204" charset="0"/>
                <a:cs typeface="Times New Roman" panose="02020603050405020304" pitchFamily="18" charset="0"/>
              </a:rPr>
              <a:t>select </a:t>
            </a:r>
            <a:r>
              <a:rPr lang="en-US" dirty="0" err="1">
                <a:latin typeface="Barlow Light" panose="020B0604020202020204" charset="0"/>
                <a:cs typeface="Times New Roman" panose="02020603050405020304" pitchFamily="18" charset="0"/>
              </a:rPr>
              <a:t>e_id,upper</a:t>
            </a:r>
            <a:r>
              <a:rPr lang="en-US" dirty="0">
                <a:latin typeface="Barlow Light" panose="020B0604020202020204" charset="0"/>
                <a:cs typeface="Times New Roman" panose="02020603050405020304" pitchFamily="18" charset="0"/>
              </a:rPr>
              <a:t>(</a:t>
            </a:r>
            <a:r>
              <a:rPr lang="en-US" dirty="0" err="1">
                <a:latin typeface="Barlow Light" panose="020B0604020202020204" charset="0"/>
                <a:cs typeface="Times New Roman" panose="02020603050405020304" pitchFamily="18" charset="0"/>
              </a:rPr>
              <a:t>e_name</a:t>
            </a:r>
            <a:r>
              <a:rPr lang="en-US" dirty="0">
                <a:latin typeface="Barlow Light" panose="020B0604020202020204" charset="0"/>
                <a:cs typeface="Times New Roman" panose="02020603050405020304" pitchFamily="18" charset="0"/>
              </a:rPr>
              <a:t>),salary from EMPLOYEE where </a:t>
            </a:r>
            <a:r>
              <a:rPr lang="en-US" dirty="0" err="1">
                <a:latin typeface="Barlow Light" panose="020B0604020202020204" charset="0"/>
                <a:cs typeface="Times New Roman" panose="02020603050405020304" pitchFamily="18" charset="0"/>
              </a:rPr>
              <a:t>e_name</a:t>
            </a:r>
            <a:r>
              <a:rPr lang="en-US" dirty="0">
                <a:latin typeface="Barlow Light" panose="020B0604020202020204" charset="0"/>
                <a:cs typeface="Times New Roman" panose="02020603050405020304" pitchFamily="18" charset="0"/>
              </a:rPr>
              <a:t> like '</a:t>
            </a:r>
            <a:r>
              <a:rPr lang="en-US" dirty="0" err="1">
                <a:latin typeface="Barlow Light" panose="020B0604020202020204" charset="0"/>
                <a:cs typeface="Times New Roman" panose="02020603050405020304" pitchFamily="18" charset="0"/>
              </a:rPr>
              <a:t>sh</a:t>
            </a:r>
            <a:r>
              <a:rPr lang="en-US" dirty="0">
                <a:latin typeface="Barlow Light" panose="020B0604020202020204" charset="0"/>
                <a:cs typeface="Times New Roman" panose="02020603050405020304" pitchFamily="18" charset="0"/>
              </a:rPr>
              <a:t>%' or </a:t>
            </a:r>
            <a:r>
              <a:rPr lang="en-US" dirty="0" err="1">
                <a:latin typeface="Barlow Light" panose="020B0604020202020204" charset="0"/>
                <a:cs typeface="Times New Roman" panose="02020603050405020304" pitchFamily="18" charset="0"/>
              </a:rPr>
              <a:t>e_name</a:t>
            </a:r>
            <a:r>
              <a:rPr lang="en-US" dirty="0">
                <a:latin typeface="Barlow Light" panose="020B0604020202020204" charset="0"/>
                <a:cs typeface="Times New Roman" panose="02020603050405020304" pitchFamily="18" charset="0"/>
              </a:rPr>
              <a:t> like '</a:t>
            </a:r>
            <a:r>
              <a:rPr lang="en-US" dirty="0" err="1">
                <a:latin typeface="Barlow Light" panose="020B0604020202020204" charset="0"/>
                <a:cs typeface="Times New Roman" panose="02020603050405020304" pitchFamily="18" charset="0"/>
              </a:rPr>
              <a:t>ch</a:t>
            </a:r>
            <a:r>
              <a:rPr lang="en-US" dirty="0">
                <a:latin typeface="Barlow Light" panose="020B0604020202020204" charset="0"/>
                <a:cs typeface="Times New Roman" panose="02020603050405020304" pitchFamily="18" charset="0"/>
              </a:rPr>
              <a:t>%’;</a:t>
            </a:r>
          </a:p>
          <a:p>
            <a:pPr marL="0" lvl="0" indent="0" algn="l" rtl="0">
              <a:spcBef>
                <a:spcPts val="0"/>
              </a:spcBef>
              <a:spcAft>
                <a:spcPts val="0"/>
              </a:spcAft>
              <a:buNone/>
            </a:pPr>
            <a:r>
              <a:rPr lang="en-US" dirty="0">
                <a:latin typeface="Barlow Light" panose="020B0604020202020204" charset="0"/>
                <a:cs typeface="Times New Roman" panose="02020603050405020304" pitchFamily="18" charset="0"/>
              </a:rPr>
              <a:t>--use case: select employee name in uppercase and also display names which starts with 's' or ‘c’ --</a:t>
            </a:r>
          </a:p>
          <a:p>
            <a:pPr marL="0" lvl="0" indent="0" algn="l" rtl="0">
              <a:spcBef>
                <a:spcPts val="0"/>
              </a:spcBef>
              <a:spcAft>
                <a:spcPts val="0"/>
              </a:spcAft>
              <a:buNone/>
            </a:pPr>
            <a:r>
              <a:rPr lang="en-US" dirty="0">
                <a:latin typeface="Barlow Light" panose="020B0604020202020204" charset="0"/>
                <a:cs typeface="Times New Roman" panose="02020603050405020304" pitchFamily="18" charset="0"/>
              </a:rPr>
              <a:t>--end--</a:t>
            </a:r>
          </a:p>
          <a:p>
            <a:pPr marL="0" lvl="0" indent="0" algn="l" rtl="0">
              <a:spcBef>
                <a:spcPts val="0"/>
              </a:spcBef>
              <a:spcAft>
                <a:spcPts val="0"/>
              </a:spcAft>
              <a:buNone/>
            </a:pPr>
            <a:endParaRPr lang="en-US" dirty="0">
              <a:latin typeface="Barlow Light" panose="020B0604020202020204" charset="0"/>
              <a:cs typeface="Times New Roman" panose="02020603050405020304" pitchFamily="18" charset="0"/>
            </a:endParaRPr>
          </a:p>
          <a:p>
            <a:pPr marL="0" lvl="0" indent="0" algn="l" rtl="0">
              <a:spcBef>
                <a:spcPts val="0"/>
              </a:spcBef>
              <a:spcAft>
                <a:spcPts val="0"/>
              </a:spcAft>
              <a:buNone/>
            </a:pPr>
            <a:r>
              <a:rPr lang="en-US" dirty="0">
                <a:latin typeface="Barlow Light" panose="020B0604020202020204" charset="0"/>
                <a:cs typeface="Times New Roman" panose="02020603050405020304" pitchFamily="18" charset="0"/>
              </a:rPr>
              <a:t>/* set operations */</a:t>
            </a:r>
          </a:p>
          <a:p>
            <a:pPr marL="0" lvl="0" indent="0" algn="l" rtl="0">
              <a:spcBef>
                <a:spcPts val="0"/>
              </a:spcBef>
              <a:spcAft>
                <a:spcPts val="0"/>
              </a:spcAft>
              <a:buNone/>
            </a:pPr>
            <a:r>
              <a:rPr lang="en-US" dirty="0">
                <a:latin typeface="Barlow Light" panose="020B0604020202020204" charset="0"/>
                <a:cs typeface="Times New Roman" panose="02020603050405020304" pitchFamily="18" charset="0"/>
              </a:rPr>
              <a:t>select </a:t>
            </a:r>
            <a:r>
              <a:rPr lang="en-US" dirty="0" err="1">
                <a:latin typeface="Barlow Light" panose="020B0604020202020204" charset="0"/>
                <a:cs typeface="Times New Roman" panose="02020603050405020304" pitchFamily="18" charset="0"/>
              </a:rPr>
              <a:t>s_id</a:t>
            </a:r>
            <a:r>
              <a:rPr lang="en-US" dirty="0">
                <a:latin typeface="Barlow Light" panose="020B0604020202020204" charset="0"/>
                <a:cs typeface="Times New Roman" panose="02020603050405020304" pitchFamily="18" charset="0"/>
              </a:rPr>
              <a:t> from STAFF intersect select </a:t>
            </a:r>
            <a:r>
              <a:rPr lang="en-US" dirty="0" err="1">
                <a:latin typeface="Barlow Light" panose="020B0604020202020204" charset="0"/>
                <a:cs typeface="Times New Roman" panose="02020603050405020304" pitchFamily="18" charset="0"/>
              </a:rPr>
              <a:t>req_id</a:t>
            </a:r>
            <a:r>
              <a:rPr lang="en-US" dirty="0">
                <a:latin typeface="Barlow Light" panose="020B0604020202020204" charset="0"/>
                <a:cs typeface="Times New Roman" panose="02020603050405020304" pitchFamily="18" charset="0"/>
              </a:rPr>
              <a:t> from request ;</a:t>
            </a:r>
          </a:p>
          <a:p>
            <a:pPr marL="0" lvl="0" indent="0" algn="l" rtl="0">
              <a:spcBef>
                <a:spcPts val="0"/>
              </a:spcBef>
              <a:spcAft>
                <a:spcPts val="0"/>
              </a:spcAft>
              <a:buNone/>
            </a:pPr>
            <a:r>
              <a:rPr lang="en-US" dirty="0">
                <a:latin typeface="Barlow Light" panose="020B0604020202020204" charset="0"/>
                <a:cs typeface="Times New Roman" panose="02020603050405020304" pitchFamily="18" charset="0"/>
              </a:rPr>
              <a:t>--use case: list the staff id who has given the request---</a:t>
            </a:r>
          </a:p>
          <a:p>
            <a:pPr marL="0" lvl="0" indent="0" algn="l" rtl="0">
              <a:spcBef>
                <a:spcPts val="0"/>
              </a:spcBef>
              <a:spcAft>
                <a:spcPts val="0"/>
              </a:spcAft>
              <a:buNone/>
            </a:pPr>
            <a:r>
              <a:rPr lang="en-US" dirty="0">
                <a:latin typeface="Barlow Light" panose="020B0604020202020204" charset="0"/>
                <a:cs typeface="Times New Roman" panose="02020603050405020304" pitchFamily="18" charset="0"/>
              </a:rPr>
              <a:t>--end--</a:t>
            </a:r>
          </a:p>
          <a:p>
            <a:pPr marL="0" lvl="0" indent="0" algn="l" rtl="0">
              <a:spcBef>
                <a:spcPts val="0"/>
              </a:spcBef>
              <a:spcAft>
                <a:spcPts val="0"/>
              </a:spcAft>
              <a:buNone/>
            </a:pPr>
            <a:endParaRPr lang="en-US" dirty="0">
              <a:latin typeface="Barlow Light" panose="020B0604020202020204" charset="0"/>
              <a:cs typeface="Times New Roman" panose="02020603050405020304" pitchFamily="18" charset="0"/>
            </a:endParaRPr>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C354-81EB-4EC4-8F15-2CFB22A17AFE}"/>
              </a:ext>
            </a:extLst>
          </p:cNvPr>
          <p:cNvSpPr>
            <a:spLocks noGrp="1"/>
          </p:cNvSpPr>
          <p:nvPr>
            <p:ph type="title"/>
          </p:nvPr>
        </p:nvSpPr>
        <p:spPr>
          <a:xfrm>
            <a:off x="318977" y="226829"/>
            <a:ext cx="5276923" cy="616687"/>
          </a:xfrm>
        </p:spPr>
        <p:txBody>
          <a:bodyPr/>
          <a:lstStyle/>
          <a:p>
            <a:r>
              <a:rPr lang="en-US" dirty="0"/>
              <a:t>USE CASE QUERIES</a:t>
            </a:r>
            <a:endParaRPr lang="en-IN" dirty="0"/>
          </a:p>
        </p:txBody>
      </p:sp>
      <p:sp>
        <p:nvSpPr>
          <p:cNvPr id="3" name="Text Placeholder 2">
            <a:extLst>
              <a:ext uri="{FF2B5EF4-FFF2-40B4-BE49-F238E27FC236}">
                <a16:creationId xmlns:a16="http://schemas.microsoft.com/office/drawing/2014/main" id="{3965E79C-4F82-429F-8F97-BBAAFF6B0DBE}"/>
              </a:ext>
            </a:extLst>
          </p:cNvPr>
          <p:cNvSpPr>
            <a:spLocks noGrp="1"/>
          </p:cNvSpPr>
          <p:nvPr>
            <p:ph type="body" idx="1"/>
          </p:nvPr>
        </p:nvSpPr>
        <p:spPr>
          <a:xfrm>
            <a:off x="318977" y="772633"/>
            <a:ext cx="5528930" cy="4274288"/>
          </a:xfrm>
        </p:spPr>
        <p:txBody>
          <a:bodyPr/>
          <a:lstStyle/>
          <a:p>
            <a:pPr marL="152400" indent="0">
              <a:spcBef>
                <a:spcPts val="0"/>
              </a:spcBef>
              <a:buNone/>
            </a:pPr>
            <a:r>
              <a:rPr lang="en-US" dirty="0"/>
              <a:t>/* between IN , NOT between NOT in */</a:t>
            </a:r>
          </a:p>
          <a:p>
            <a:pPr marL="152400" indent="0">
              <a:spcBef>
                <a:spcPts val="0"/>
              </a:spcBef>
              <a:buNone/>
            </a:pPr>
            <a:r>
              <a:rPr lang="en-US" dirty="0"/>
              <a:t>select * from EMPLOYEE where salary between 15000 and 30000;</a:t>
            </a:r>
          </a:p>
          <a:p>
            <a:pPr marL="152400" indent="0">
              <a:spcBef>
                <a:spcPts val="0"/>
              </a:spcBef>
              <a:buNone/>
            </a:pPr>
            <a:r>
              <a:rPr lang="en-US" dirty="0"/>
              <a:t>--use </a:t>
            </a:r>
            <a:r>
              <a:rPr lang="en-US" dirty="0" err="1"/>
              <a:t>case:to</a:t>
            </a:r>
            <a:r>
              <a:rPr lang="en-US" dirty="0"/>
              <a:t> display the details of employee's who's salary is between 12000 to 30000--</a:t>
            </a:r>
          </a:p>
          <a:p>
            <a:pPr marL="152400" indent="0">
              <a:spcBef>
                <a:spcPts val="0"/>
              </a:spcBef>
              <a:buNone/>
            </a:pPr>
            <a:r>
              <a:rPr lang="en-US" dirty="0"/>
              <a:t>select * from CLERK where </a:t>
            </a:r>
            <a:r>
              <a:rPr lang="en-US" dirty="0" err="1"/>
              <a:t>c_id</a:t>
            </a:r>
            <a:r>
              <a:rPr lang="en-US" dirty="0"/>
              <a:t> in ('e001','e015’);</a:t>
            </a:r>
          </a:p>
          <a:p>
            <a:pPr marL="152400" indent="0">
              <a:spcBef>
                <a:spcPts val="0"/>
              </a:spcBef>
              <a:buNone/>
            </a:pPr>
            <a:r>
              <a:rPr lang="en-US" dirty="0"/>
              <a:t>--use case: to display the details of clerk present in 'e001' to 'e015’--</a:t>
            </a:r>
          </a:p>
          <a:p>
            <a:pPr marL="152400" indent="0">
              <a:spcBef>
                <a:spcPts val="0"/>
              </a:spcBef>
              <a:buNone/>
            </a:pPr>
            <a:r>
              <a:rPr lang="en-US" dirty="0"/>
              <a:t>select * from EMPLOYEE where salary not between 12000 and 3000;</a:t>
            </a:r>
          </a:p>
          <a:p>
            <a:pPr marL="152400" indent="0">
              <a:spcBef>
                <a:spcPts val="0"/>
              </a:spcBef>
              <a:buNone/>
            </a:pPr>
            <a:r>
              <a:rPr lang="en-US" dirty="0"/>
              <a:t>--use case: retrieving data of employee also employee's salary  not in 12000 and 3000--</a:t>
            </a:r>
          </a:p>
          <a:p>
            <a:pPr marL="152400" indent="0">
              <a:spcBef>
                <a:spcPts val="0"/>
              </a:spcBef>
              <a:buNone/>
            </a:pPr>
            <a:r>
              <a:rPr lang="en-US" dirty="0"/>
              <a:t>select * from CLERK where </a:t>
            </a:r>
            <a:r>
              <a:rPr lang="en-US" dirty="0" err="1"/>
              <a:t>c_id</a:t>
            </a:r>
            <a:r>
              <a:rPr lang="en-US" dirty="0"/>
              <a:t> not in ('e001','e221’);</a:t>
            </a:r>
          </a:p>
          <a:p>
            <a:pPr marL="152400" indent="0">
              <a:spcBef>
                <a:spcPts val="0"/>
              </a:spcBef>
              <a:buNone/>
            </a:pPr>
            <a:r>
              <a:rPr lang="en-US" dirty="0"/>
              <a:t>--use case: to fetch data from clerk which is not present between 'e001' to 'e221’--</a:t>
            </a:r>
          </a:p>
          <a:p>
            <a:pPr marL="152400" indent="0">
              <a:spcBef>
                <a:spcPts val="0"/>
              </a:spcBef>
              <a:buNone/>
            </a:pPr>
            <a:r>
              <a:rPr lang="en-US" dirty="0"/>
              <a:t>--end--</a:t>
            </a:r>
          </a:p>
          <a:p>
            <a:pPr marL="152400" indent="0">
              <a:spcBef>
                <a:spcPts val="0"/>
              </a:spcBef>
              <a:buNone/>
            </a:pPr>
            <a:endParaRPr lang="en-US" dirty="0"/>
          </a:p>
          <a:p>
            <a:pPr marL="152400" indent="0">
              <a:spcBef>
                <a:spcPts val="0"/>
              </a:spcBef>
              <a:buNone/>
            </a:pPr>
            <a:r>
              <a:rPr lang="en-US" dirty="0"/>
              <a:t>/* </a:t>
            </a:r>
            <a:r>
              <a:rPr lang="en-US" dirty="0" err="1"/>
              <a:t>to_char</a:t>
            </a:r>
            <a:r>
              <a:rPr lang="en-US" dirty="0"/>
              <a:t> and extract */</a:t>
            </a:r>
          </a:p>
          <a:p>
            <a:pPr marL="152400" indent="0">
              <a:spcBef>
                <a:spcPts val="0"/>
              </a:spcBef>
              <a:buNone/>
            </a:pPr>
            <a:r>
              <a:rPr lang="en-US" dirty="0"/>
              <a:t>select </a:t>
            </a:r>
            <a:r>
              <a:rPr lang="en-US" dirty="0" err="1"/>
              <a:t>delivery_id,print_date,TO_CHAR</a:t>
            </a:r>
            <a:r>
              <a:rPr lang="en-US" dirty="0"/>
              <a:t>(</a:t>
            </a:r>
            <a:r>
              <a:rPr lang="en-US" dirty="0" err="1"/>
              <a:t>print_date,'MON</a:t>
            </a:r>
            <a:r>
              <a:rPr lang="en-US" dirty="0"/>
              <a:t>-DD-YYY HH:MIPM')</a:t>
            </a:r>
            <a:r>
              <a:rPr lang="en-US" dirty="0" err="1"/>
              <a:t>print_time</a:t>
            </a:r>
            <a:r>
              <a:rPr lang="en-US" dirty="0"/>
              <a:t> from delivery order by </a:t>
            </a:r>
            <a:r>
              <a:rPr lang="en-US" dirty="0" err="1"/>
              <a:t>print_date</a:t>
            </a:r>
            <a:r>
              <a:rPr lang="en-US" dirty="0"/>
              <a:t>;</a:t>
            </a:r>
          </a:p>
          <a:p>
            <a:pPr marL="152400" indent="0">
              <a:spcBef>
                <a:spcPts val="0"/>
              </a:spcBef>
              <a:buNone/>
            </a:pPr>
            <a:r>
              <a:rPr lang="en-US" dirty="0"/>
              <a:t>--use case: to display the delivered date and time in 'MON-DD-YYY HH:MIPM' format--</a:t>
            </a:r>
          </a:p>
          <a:p>
            <a:pPr marL="152400" indent="0">
              <a:spcBef>
                <a:spcPts val="0"/>
              </a:spcBef>
              <a:buNone/>
            </a:pPr>
            <a:r>
              <a:rPr lang="en-US" dirty="0"/>
              <a:t>select </a:t>
            </a:r>
            <a:r>
              <a:rPr lang="en-US" dirty="0" err="1"/>
              <a:t>req_id</a:t>
            </a:r>
            <a:r>
              <a:rPr lang="en-US" dirty="0"/>
              <a:t>, extract(month from </a:t>
            </a:r>
            <a:r>
              <a:rPr lang="en-US" dirty="0" err="1"/>
              <a:t>req_date</a:t>
            </a:r>
            <a:r>
              <a:rPr lang="en-US" dirty="0"/>
              <a:t>) as </a:t>
            </a:r>
            <a:r>
              <a:rPr lang="en-US" dirty="0" err="1"/>
              <a:t>date_of_request</a:t>
            </a:r>
            <a:r>
              <a:rPr lang="en-US" dirty="0"/>
              <a:t> from request ;</a:t>
            </a:r>
          </a:p>
          <a:p>
            <a:pPr marL="152400" indent="0">
              <a:spcBef>
                <a:spcPts val="0"/>
              </a:spcBef>
              <a:buNone/>
            </a:pPr>
            <a:r>
              <a:rPr lang="en-US" dirty="0"/>
              <a:t>--use case: to display the month of each staff who has given request--</a:t>
            </a:r>
          </a:p>
          <a:p>
            <a:pPr marL="152400" indent="0">
              <a:spcBef>
                <a:spcPts val="0"/>
              </a:spcBef>
              <a:buNone/>
            </a:pPr>
            <a:r>
              <a:rPr lang="en-US" dirty="0"/>
              <a:t>--END--</a:t>
            </a:r>
          </a:p>
        </p:txBody>
      </p:sp>
      <p:sp>
        <p:nvSpPr>
          <p:cNvPr id="6" name="Slide Number Placeholder 5">
            <a:extLst>
              <a:ext uri="{FF2B5EF4-FFF2-40B4-BE49-F238E27FC236}">
                <a16:creationId xmlns:a16="http://schemas.microsoft.com/office/drawing/2014/main" id="{2E40FD3E-8336-4381-92A2-4A17B806BB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04396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6"/>
          <p:cNvSpPr txBox="1">
            <a:spLocks noGrp="1"/>
          </p:cNvSpPr>
          <p:nvPr>
            <p:ph type="title"/>
          </p:nvPr>
        </p:nvSpPr>
        <p:spPr>
          <a:xfrm>
            <a:off x="457200" y="252524"/>
            <a:ext cx="5138700" cy="6476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NORMALIZED SCHEMA</a:t>
            </a:r>
            <a:endParaRPr dirty="0"/>
          </a:p>
        </p:txBody>
      </p:sp>
      <p:sp>
        <p:nvSpPr>
          <p:cNvPr id="358" name="Google Shape;358;p2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5" name="TextBox 4">
            <a:extLst>
              <a:ext uri="{FF2B5EF4-FFF2-40B4-BE49-F238E27FC236}">
                <a16:creationId xmlns:a16="http://schemas.microsoft.com/office/drawing/2014/main" id="{557C85C7-726E-4EA4-BCEB-5012857FADED}"/>
              </a:ext>
            </a:extLst>
          </p:cNvPr>
          <p:cNvSpPr txBox="1"/>
          <p:nvPr/>
        </p:nvSpPr>
        <p:spPr>
          <a:xfrm>
            <a:off x="595423" y="1382233"/>
            <a:ext cx="4224670" cy="307777"/>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5ABD39E2-010E-4E58-8936-2F125B96EAEE}"/>
              </a:ext>
            </a:extLst>
          </p:cNvPr>
          <p:cNvSpPr txBox="1"/>
          <p:nvPr/>
        </p:nvSpPr>
        <p:spPr>
          <a:xfrm>
            <a:off x="595423" y="2054891"/>
            <a:ext cx="4572000" cy="738664"/>
          </a:xfrm>
          <a:prstGeom prst="rect">
            <a:avLst/>
          </a:prstGeom>
          <a:noFill/>
        </p:spPr>
        <p:txBody>
          <a:bodyPr wrap="square">
            <a:spAutoFit/>
          </a:bodyPr>
          <a:lstStyle/>
          <a:p>
            <a:r>
              <a:rPr lang="en-IN" dirty="0"/>
              <a:t>https://docs.google.com/spreadsheets/d/1GGkGIsXxaVwwJnrZs3j8w-LBOPBfr53YDqQI3AN-cYM/edit?usp=sharing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9"/>
          <p:cNvSpPr txBox="1">
            <a:spLocks noGrp="1"/>
          </p:cNvSpPr>
          <p:nvPr>
            <p:ph type="ctrTitle" idx="4294967295"/>
          </p:nvPr>
        </p:nvSpPr>
        <p:spPr>
          <a:xfrm>
            <a:off x="3552600" y="184298"/>
            <a:ext cx="4905600" cy="73010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solidFill>
                  <a:srgbClr val="FFFFFF"/>
                </a:solidFill>
              </a:rPr>
              <a:t>conclusion</a:t>
            </a:r>
            <a:endParaRPr sz="4800" dirty="0">
              <a:solidFill>
                <a:srgbClr val="FFFFFF"/>
              </a:solidFill>
            </a:endParaRPr>
          </a:p>
        </p:txBody>
      </p:sp>
      <p:sp>
        <p:nvSpPr>
          <p:cNvPr id="388" name="Google Shape;388;p29"/>
          <p:cNvSpPr txBox="1">
            <a:spLocks noGrp="1"/>
          </p:cNvSpPr>
          <p:nvPr>
            <p:ph type="ctrTitle" idx="4294967295"/>
          </p:nvPr>
        </p:nvSpPr>
        <p:spPr>
          <a:xfrm>
            <a:off x="3552600" y="843517"/>
            <a:ext cx="4905600" cy="4115686"/>
          </a:xfrm>
          <a:prstGeom prst="rect">
            <a:avLst/>
          </a:prstGeom>
        </p:spPr>
        <p:txBody>
          <a:bodyPr spcFirstLastPara="1" wrap="square" lIns="91425" tIns="91425" rIns="91425" bIns="91425" anchor="b" anchorCtr="0">
            <a:noAutofit/>
          </a:bodyPr>
          <a:lstStyle/>
          <a:p>
            <a:pPr>
              <a:spcAft>
                <a:spcPts val="1200"/>
              </a:spcAft>
            </a:pPr>
            <a:br>
              <a:rPr lang="en-IN" sz="1400" dirty="0">
                <a:solidFill>
                  <a:srgbClr val="282829"/>
                </a:solidFill>
                <a:effectLst/>
                <a:latin typeface="+mn-lt"/>
                <a:ea typeface="Times New Roman" panose="02020603050405020304" pitchFamily="18" charset="0"/>
              </a:rPr>
            </a:br>
            <a:br>
              <a:rPr lang="en-IN" sz="1400" dirty="0">
                <a:solidFill>
                  <a:srgbClr val="282829"/>
                </a:solidFill>
                <a:effectLst/>
                <a:latin typeface="+mn-lt"/>
                <a:ea typeface="Times New Roman" panose="02020603050405020304" pitchFamily="18" charset="0"/>
              </a:rPr>
            </a:br>
            <a:br>
              <a:rPr lang="en-IN" sz="1400" dirty="0">
                <a:solidFill>
                  <a:srgbClr val="282829"/>
                </a:solidFill>
                <a:effectLst/>
                <a:latin typeface="+mn-lt"/>
                <a:ea typeface="Times New Roman" panose="02020603050405020304" pitchFamily="18" charset="0"/>
              </a:rPr>
            </a:br>
            <a:br>
              <a:rPr lang="en-IN" sz="1400" dirty="0">
                <a:solidFill>
                  <a:srgbClr val="282829"/>
                </a:solidFill>
                <a:effectLst/>
                <a:latin typeface="+mn-lt"/>
                <a:ea typeface="Times New Roman" panose="02020603050405020304" pitchFamily="18" charset="0"/>
              </a:rPr>
            </a:br>
            <a:br>
              <a:rPr lang="en-IN" sz="1400" dirty="0">
                <a:solidFill>
                  <a:srgbClr val="282829"/>
                </a:solidFill>
                <a:effectLst/>
                <a:latin typeface="+mn-lt"/>
                <a:ea typeface="Times New Roman" panose="02020603050405020304" pitchFamily="18" charset="0"/>
              </a:rPr>
            </a:br>
            <a:br>
              <a:rPr lang="en-IN" sz="1400" dirty="0">
                <a:solidFill>
                  <a:srgbClr val="282829"/>
                </a:solidFill>
                <a:effectLst/>
                <a:latin typeface="+mn-lt"/>
                <a:ea typeface="Times New Roman" panose="02020603050405020304" pitchFamily="18" charset="0"/>
              </a:rPr>
            </a:br>
            <a:br>
              <a:rPr lang="en-IN" sz="1400" dirty="0">
                <a:solidFill>
                  <a:srgbClr val="282829"/>
                </a:solidFill>
                <a:effectLst/>
                <a:latin typeface="+mn-lt"/>
                <a:ea typeface="Times New Roman" panose="02020603050405020304" pitchFamily="18" charset="0"/>
              </a:rPr>
            </a:br>
            <a:br>
              <a:rPr lang="en-IN" sz="1400" dirty="0">
                <a:solidFill>
                  <a:srgbClr val="282829"/>
                </a:solidFill>
                <a:effectLst/>
                <a:latin typeface="+mn-lt"/>
                <a:ea typeface="Times New Roman" panose="02020603050405020304" pitchFamily="18" charset="0"/>
              </a:rPr>
            </a:br>
            <a:r>
              <a:rPr lang="en-IN" sz="1400" dirty="0">
                <a:solidFill>
                  <a:srgbClr val="282829"/>
                </a:solidFill>
                <a:effectLst/>
                <a:latin typeface="+mn-lt"/>
                <a:ea typeface="Times New Roman" panose="02020603050405020304" pitchFamily="18" charset="0"/>
              </a:rPr>
              <a:t>ERD, or Entity Relationship Diagram, is, as the name implies, a type of diagram used to show the logical entries (typically tables) and relationships between them in a database. </a:t>
            </a:r>
            <a:r>
              <a:rPr lang="en-IN" sz="1400" dirty="0">
                <a:solidFill>
                  <a:srgbClr val="282829"/>
                </a:solidFill>
                <a:latin typeface="+mn-lt"/>
                <a:ea typeface="Times New Roman" panose="02020603050405020304" pitchFamily="18" charset="0"/>
              </a:rPr>
              <a:t>We</a:t>
            </a:r>
            <a:r>
              <a:rPr lang="en-IN" sz="1400" dirty="0">
                <a:solidFill>
                  <a:srgbClr val="282829"/>
                </a:solidFill>
                <a:effectLst/>
                <a:latin typeface="+mn-lt"/>
                <a:ea typeface="Times New Roman" panose="02020603050405020304" pitchFamily="18" charset="0"/>
              </a:rPr>
              <a:t> can create an ERD for a horrible database design.</a:t>
            </a:r>
            <a:br>
              <a:rPr lang="en-IN" sz="1400" dirty="0">
                <a:solidFill>
                  <a:srgbClr val="282829"/>
                </a:solidFill>
                <a:effectLst/>
                <a:latin typeface="+mn-lt"/>
                <a:ea typeface="Times New Roman" panose="02020603050405020304" pitchFamily="18" charset="0"/>
              </a:rPr>
            </a:br>
            <a:br>
              <a:rPr lang="en-IN" sz="1400" dirty="0">
                <a:effectLst/>
                <a:latin typeface="+mn-lt"/>
                <a:ea typeface="Times New Roman" panose="02020603050405020304" pitchFamily="18" charset="0"/>
              </a:rPr>
            </a:br>
            <a:r>
              <a:rPr lang="en-IN" sz="1400" dirty="0">
                <a:solidFill>
                  <a:srgbClr val="282829"/>
                </a:solidFill>
                <a:effectLst/>
                <a:latin typeface="+mn-lt"/>
                <a:ea typeface="Times New Roman" panose="02020603050405020304" pitchFamily="18" charset="0"/>
              </a:rPr>
              <a:t>Normalization is a process that helps create good database design. The overriding principle is to remove redundancy from the data. This is often summarized as “One Fact, One Place". The idea is that if you store multiple copies of the same piece of information, they can get out of sync. If that happens, getting the correct answer from queries becomes impossible. The goal of normalization is to remove redundancies and so make it easier to get consistent answers from your queries.</a:t>
            </a:r>
            <a:br>
              <a:rPr lang="en-IN" sz="1400" dirty="0">
                <a:solidFill>
                  <a:srgbClr val="282829"/>
                </a:solidFill>
                <a:effectLst/>
                <a:latin typeface="+mn-lt"/>
                <a:ea typeface="Times New Roman" panose="02020603050405020304" pitchFamily="18" charset="0"/>
              </a:rPr>
            </a:br>
            <a:br>
              <a:rPr lang="en-IN" sz="1400" dirty="0">
                <a:solidFill>
                  <a:srgbClr val="282829"/>
                </a:solidFill>
                <a:effectLst/>
                <a:latin typeface="+mn-lt"/>
                <a:ea typeface="Times New Roman" panose="02020603050405020304" pitchFamily="18" charset="0"/>
              </a:rPr>
            </a:br>
            <a:r>
              <a:rPr lang="en-IN" sz="1400" dirty="0">
                <a:solidFill>
                  <a:srgbClr val="282829"/>
                </a:solidFill>
                <a:latin typeface="+mn-lt"/>
                <a:ea typeface="Times New Roman" panose="02020603050405020304" pitchFamily="18" charset="0"/>
              </a:rPr>
              <a:t>To conclude normalization is better than ER.</a:t>
            </a:r>
            <a:br>
              <a:rPr lang="en-IN" sz="1400" dirty="0">
                <a:solidFill>
                  <a:srgbClr val="282829"/>
                </a:solidFill>
                <a:effectLst/>
                <a:latin typeface="Segoe UI" panose="020B0502040204020203" pitchFamily="34" charset="0"/>
                <a:ea typeface="Times New Roman" panose="02020603050405020304" pitchFamily="18" charset="0"/>
              </a:rPr>
            </a:br>
            <a:endParaRPr sz="1400" dirty="0">
              <a:solidFill>
                <a:srgbClr val="FFFFFF"/>
              </a:solidFill>
            </a:endParaRPr>
          </a:p>
        </p:txBody>
      </p:sp>
      <p:sp>
        <p:nvSpPr>
          <p:cNvPr id="390" name="Google Shape;390;p2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grpSp>
        <p:nvGrpSpPr>
          <p:cNvPr id="391" name="Google Shape;391;p29"/>
          <p:cNvGrpSpPr/>
          <p:nvPr/>
        </p:nvGrpSpPr>
        <p:grpSpPr>
          <a:xfrm flipH="1">
            <a:off x="125036" y="2932502"/>
            <a:ext cx="2792552" cy="2221397"/>
            <a:chOff x="9925050" y="4203700"/>
            <a:chExt cx="2267050" cy="1803375"/>
          </a:xfrm>
        </p:grpSpPr>
        <p:sp>
          <p:nvSpPr>
            <p:cNvPr id="392" name="Google Shape;392;p29"/>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29"/>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29"/>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29"/>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29"/>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29"/>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29"/>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29"/>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29"/>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29"/>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29"/>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29"/>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CCCCCC"/>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1746</TotalTime>
  <Words>1029</Words>
  <Application>Microsoft Office PowerPoint</Application>
  <PresentationFormat>On-screen Show (16:9)</PresentationFormat>
  <Paragraphs>82</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Miriam Libre</vt:lpstr>
      <vt:lpstr>Segoe UI</vt:lpstr>
      <vt:lpstr>Barlow Light</vt:lpstr>
      <vt:lpstr>Arial</vt:lpstr>
      <vt:lpstr>Calibri</vt:lpstr>
      <vt:lpstr>Times New Roman</vt:lpstr>
      <vt:lpstr>Barlow</vt:lpstr>
      <vt:lpstr>Roderigo template</vt:lpstr>
      <vt:lpstr>DBMS PROJECT</vt:lpstr>
      <vt:lpstr>PROJECT ABSTRACT</vt:lpstr>
      <vt:lpstr>ER DIAGRAM</vt:lpstr>
      <vt:lpstr>RELATIONAL SCHEMA DIAGRAM</vt:lpstr>
      <vt:lpstr>USE CASE QUERIES</vt:lpstr>
      <vt:lpstr>USE CASE QUERIES</vt:lpstr>
      <vt:lpstr>USE CASE QUERIES</vt:lpstr>
      <vt:lpstr>NORMALIZED SCHEMA</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Nandita Menon</dc:creator>
  <cp:lastModifiedBy>nandita menon</cp:lastModifiedBy>
  <cp:revision>21</cp:revision>
  <dcterms:modified xsi:type="dcterms:W3CDTF">2020-12-16T09:12:19Z</dcterms:modified>
</cp:coreProperties>
</file>