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530" r:id="rId5"/>
    <p:sldId id="533" r:id="rId6"/>
    <p:sldId id="547" r:id="rId7"/>
    <p:sldId id="534" r:id="rId8"/>
    <p:sldId id="535" r:id="rId9"/>
    <p:sldId id="548" r:id="rId10"/>
    <p:sldId id="536" r:id="rId11"/>
    <p:sldId id="537" r:id="rId12"/>
    <p:sldId id="54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857"/>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243584" y="1676400"/>
            <a:ext cx="9921240" cy="1981200"/>
          </a:xfrm>
        </p:spPr>
        <p:txBody>
          <a:bodyPr/>
          <a:lstStyle/>
          <a:p>
            <a:r>
              <a:rPr lang="en-US" dirty="0">
                <a:solidFill>
                  <a:schemeClr val="accent6">
                    <a:lumMod val="90000"/>
                  </a:schemeClr>
                </a:solidFill>
              </a:rPr>
              <a:t>Python</a:t>
            </a:r>
            <a:r>
              <a:rPr lang="en-US" dirty="0"/>
              <a:t> </a:t>
            </a:r>
            <a:br>
              <a:rPr lang="en-US" dirty="0"/>
            </a:br>
            <a:r>
              <a:rPr lang="en-US" dirty="0"/>
              <a:t>Modules &amp; functions</a:t>
            </a:r>
            <a:br>
              <a:rPr lang="en-US" dirty="0"/>
            </a:br>
            <a:r>
              <a:rPr lang="en-US" dirty="0"/>
              <a:t>data manipulation</a:t>
            </a: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8" y="3685031"/>
            <a:ext cx="7735824" cy="1810333"/>
          </a:xfrm>
        </p:spPr>
        <p:txBody>
          <a:bodyPr/>
          <a:lstStyle/>
          <a:p>
            <a:pPr algn="just"/>
            <a:r>
              <a:rPr lang="en-US" b="1" dirty="0"/>
              <a:t>In Python, modules are files containing Python code that can be imported into other programs. They help organize code into reusable units. Functions, on the other hand, are blocks of code within modules that perform specific tasks. They promote code reusability and modularity by encapsulating functionality. You can import modules and call functions to simplify and structure your Python programs effectively.</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353568"/>
            <a:ext cx="9144000" cy="1069848"/>
          </a:xfrm>
        </p:spPr>
        <p:txBody>
          <a:bodyPr/>
          <a:lstStyle/>
          <a:p>
            <a:r>
              <a:rPr lang="en-US" dirty="0"/>
              <a:t>functions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234476" y="1444752"/>
            <a:ext cx="9720000" cy="4320000"/>
          </a:xfrm>
        </p:spPr>
        <p:txBody>
          <a:bodyPr/>
          <a:lstStyle/>
          <a:p>
            <a:pPr marL="342900" indent="-342900" algn="just">
              <a:buFont typeface="Arial" panose="020B0604020202020204" pitchFamily="34" charset="0"/>
              <a:buChar char="•"/>
            </a:pPr>
            <a:r>
              <a:rPr lang="en-US" dirty="0"/>
              <a:t>Function is block of organized and reusable program code that performs a single , specific and well defined task.</a:t>
            </a:r>
          </a:p>
          <a:p>
            <a:pPr marL="342900" indent="-342900" algn="just">
              <a:buFont typeface="Arial" panose="020B0604020202020204" pitchFamily="34" charset="0"/>
              <a:buChar char="•"/>
            </a:pPr>
            <a:r>
              <a:rPr lang="en-US" dirty="0"/>
              <a:t>Types of function</a:t>
            </a:r>
          </a:p>
          <a:p>
            <a:pPr algn="just"/>
            <a:r>
              <a:rPr lang="en-US" dirty="0"/>
              <a:t>-built-in:- built in function are part of language , which are predefined in          </a:t>
            </a:r>
          </a:p>
          <a:p>
            <a:pPr algn="just"/>
            <a:r>
              <a:rPr lang="en-US" dirty="0"/>
              <a:t>               python.</a:t>
            </a:r>
          </a:p>
          <a:p>
            <a:pPr algn="just"/>
            <a:r>
              <a:rPr lang="en-US" dirty="0"/>
              <a:t>-user defined:- these function are created by user in their programs using           </a:t>
            </a:r>
          </a:p>
          <a:p>
            <a:pPr algn="just"/>
            <a:r>
              <a:rPr lang="en-US" dirty="0"/>
              <a:t>                        def keyword.</a:t>
            </a:r>
          </a:p>
        </p:txBody>
      </p:sp>
      <p:cxnSp>
        <p:nvCxnSpPr>
          <p:cNvPr id="5" name="Straight Connector 4">
            <a:extLst>
              <a:ext uri="{FF2B5EF4-FFF2-40B4-BE49-F238E27FC236}">
                <a16:creationId xmlns:a16="http://schemas.microsoft.com/office/drawing/2014/main" id="{B31B2BD9-DF3C-1811-FB45-BE65F83AC89F}"/>
              </a:ext>
            </a:extLst>
          </p:cNvPr>
          <p:cNvCxnSpPr>
            <a:cxnSpLocks/>
          </p:cNvCxnSpPr>
          <p:nvPr/>
        </p:nvCxnSpPr>
        <p:spPr>
          <a:xfrm>
            <a:off x="5013960" y="3429000"/>
            <a:ext cx="2194560" cy="0"/>
          </a:xfrm>
          <a:prstGeom prst="line">
            <a:avLst/>
          </a:prstGeom>
          <a:ln>
            <a:solidFill>
              <a:srgbClr val="1028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14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384048"/>
            <a:ext cx="9144000" cy="1069848"/>
          </a:xfrm>
        </p:spPr>
        <p:txBody>
          <a:bodyPr/>
          <a:lstStyle/>
          <a:p>
            <a:r>
              <a:rPr lang="en-US" dirty="0"/>
              <a:t>Modules</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22476" y="1453896"/>
            <a:ext cx="9720000" cy="4320000"/>
          </a:xfrm>
        </p:spPr>
        <p:txBody>
          <a:bodyPr/>
          <a:lstStyle/>
          <a:p>
            <a:pPr marL="342900" indent="-342900" algn="just">
              <a:buFont typeface="Arial" panose="020B0604020202020204" pitchFamily="34" charset="0"/>
              <a:buChar char="•"/>
            </a:pPr>
            <a:r>
              <a:rPr lang="en-US" dirty="0"/>
              <a:t>Modules are nothing but group of functions variables and class that are saved to file.</a:t>
            </a:r>
          </a:p>
          <a:p>
            <a:pPr marL="342900" indent="-342900" algn="just">
              <a:buFont typeface="Arial" panose="020B0604020202020204" pitchFamily="34" charset="0"/>
              <a:buChar char="•"/>
            </a:pPr>
            <a:r>
              <a:rPr lang="en-US" dirty="0"/>
              <a:t>Module is file with .</a:t>
            </a:r>
            <a:r>
              <a:rPr lang="en-US" dirty="0" err="1"/>
              <a:t>py</a:t>
            </a:r>
            <a:r>
              <a:rPr lang="en-US" dirty="0"/>
              <a:t> extension that has </a:t>
            </a:r>
            <a:r>
              <a:rPr lang="en-US" dirty="0" err="1"/>
              <a:t>definations</a:t>
            </a:r>
            <a:r>
              <a:rPr lang="en-US" dirty="0"/>
              <a:t> of all functions and variables.</a:t>
            </a:r>
          </a:p>
          <a:p>
            <a:pPr marL="342900" indent="-342900" algn="just">
              <a:buFont typeface="Arial" panose="020B0604020202020204" pitchFamily="34" charset="0"/>
              <a:buChar char="•"/>
            </a:pPr>
            <a:r>
              <a:rPr lang="en-US" dirty="0"/>
              <a:t>Syntax to use module</a:t>
            </a:r>
          </a:p>
          <a:p>
            <a:pPr algn="just"/>
            <a:r>
              <a:rPr lang="en-US" dirty="0"/>
              <a:t>      import module </a:t>
            </a:r>
          </a:p>
          <a:p>
            <a:pPr marL="342900" indent="-342900" algn="just">
              <a:buFont typeface="Arial" panose="020B0604020202020204" pitchFamily="34" charset="0"/>
              <a:buChar char="•"/>
            </a:pPr>
            <a:r>
              <a:rPr lang="en-US" dirty="0"/>
              <a:t>Syntax to use functions or variables from module</a:t>
            </a:r>
          </a:p>
          <a:p>
            <a:pPr algn="just"/>
            <a:r>
              <a:rPr lang="en-US" dirty="0"/>
              <a:t>     </a:t>
            </a:r>
            <a:r>
              <a:rPr lang="en-US" dirty="0" err="1"/>
              <a:t>module.function</a:t>
            </a:r>
            <a:r>
              <a:rPr lang="en-US" dirty="0"/>
              <a:t>( )</a:t>
            </a:r>
          </a:p>
          <a:p>
            <a:pPr algn="just"/>
            <a:r>
              <a:rPr lang="en-US" dirty="0"/>
              <a:t>     </a:t>
            </a:r>
            <a:r>
              <a:rPr lang="en-US" dirty="0" err="1"/>
              <a:t>module.variable</a:t>
            </a:r>
            <a:endParaRPr lang="en-US" dirty="0"/>
          </a:p>
        </p:txBody>
      </p:sp>
      <p:cxnSp>
        <p:nvCxnSpPr>
          <p:cNvPr id="5" name="Straight Connector 4">
            <a:extLst>
              <a:ext uri="{FF2B5EF4-FFF2-40B4-BE49-F238E27FC236}">
                <a16:creationId xmlns:a16="http://schemas.microsoft.com/office/drawing/2014/main" id="{BEE77426-517D-E207-6050-8763DE2B8AEF}"/>
              </a:ext>
            </a:extLst>
          </p:cNvPr>
          <p:cNvCxnSpPr/>
          <p:nvPr/>
        </p:nvCxnSpPr>
        <p:spPr>
          <a:xfrm>
            <a:off x="5242560" y="3429000"/>
            <a:ext cx="1798320" cy="0"/>
          </a:xfrm>
          <a:prstGeom prst="line">
            <a:avLst/>
          </a:prstGeom>
          <a:ln>
            <a:solidFill>
              <a:srgbClr val="1028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850392" y="32004"/>
            <a:ext cx="10881360" cy="1069848"/>
          </a:xfrm>
        </p:spPr>
        <p:txBody>
          <a:bodyPr/>
          <a:lstStyle/>
          <a:p>
            <a:r>
              <a:rPr lang="en-US" dirty="0">
                <a:ln w="28575">
                  <a:noFill/>
                  <a:prstDash val="solid"/>
                </a:ln>
                <a:latin typeface="Tw Cen MT" panose="020B0602020104020603" pitchFamily="34" charset="77"/>
              </a:rPr>
              <a:t>Functions</a:t>
            </a:r>
            <a:r>
              <a:rPr lang="en-US" sz="4000" b="1" spc="600" dirty="0">
                <a:ln w="28575">
                  <a:noFill/>
                  <a:prstDash val="solid"/>
                </a:ln>
                <a:solidFill>
                  <a:schemeClr val="bg1"/>
                </a:solidFill>
                <a:latin typeface="Tw Cen MT" panose="020B0602020104020603" pitchFamily="34" charset="77"/>
              </a:rPr>
              <a:t> VS modules</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dirty="0"/>
              <a:t>Function &amp; modules</a:t>
            </a:r>
          </a:p>
        </p:txBody>
      </p:sp>
      <p:pic>
        <p:nvPicPr>
          <p:cNvPr id="10" name="Content Placeholder 9">
            <a:extLst>
              <a:ext uri="{FF2B5EF4-FFF2-40B4-BE49-F238E27FC236}">
                <a16:creationId xmlns:a16="http://schemas.microsoft.com/office/drawing/2014/main" id="{59D09063-19A5-CCB1-6FB5-1F09FC4F49E3}"/>
              </a:ext>
            </a:extLst>
          </p:cNvPr>
          <p:cNvPicPr>
            <a:picLocks noGrp="1" noChangeAspect="1"/>
          </p:cNvPicPr>
          <p:nvPr>
            <p:ph idx="1"/>
          </p:nvPr>
        </p:nvPicPr>
        <p:blipFill>
          <a:blip r:embed="rId2"/>
          <a:stretch>
            <a:fillRect/>
          </a:stretch>
        </p:blipFill>
        <p:spPr>
          <a:xfrm>
            <a:off x="2314937" y="1113716"/>
            <a:ext cx="7465671" cy="5351092"/>
          </a:xfrm>
        </p:spPr>
      </p:pic>
    </p:spTree>
    <p:extLst>
      <p:ext uri="{BB962C8B-B14F-4D97-AF65-F5344CB8AC3E}">
        <p14:creationId xmlns:p14="http://schemas.microsoft.com/office/powerpoint/2010/main" val="13726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2476" y="384048"/>
            <a:ext cx="9144000" cy="1069848"/>
          </a:xfrm>
        </p:spPr>
        <p:txBody>
          <a:bodyPr/>
          <a:lstStyle/>
          <a:p>
            <a:r>
              <a:rPr lang="en-US" dirty="0"/>
              <a:t>Data manipulation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522476" y="1453896"/>
            <a:ext cx="9720000" cy="4320000"/>
          </a:xfrm>
        </p:spPr>
        <p:txBody>
          <a:bodyPr/>
          <a:lstStyle/>
          <a:p>
            <a:pPr marL="342900" indent="-342900" algn="just">
              <a:buFont typeface="Arial" panose="020B0604020202020204" pitchFamily="34" charset="0"/>
              <a:buChar char="•"/>
            </a:pPr>
            <a:r>
              <a:rPr lang="en-US" dirty="0"/>
              <a:t>Data manipulation in Python refers to the process of modifying, extracting, or transforming data to meet specific requirements or analysis needs. This can include tasks like filtering, sorting, modifying values, or aggregating data. Python provides various libraries and tools, such as NumPy, pandas, and built-in functions, to perform data manipulation efficiently, making it a powerful language for data analysis and processing tasks.</a:t>
            </a:r>
          </a:p>
          <a:p>
            <a:pPr algn="just"/>
            <a:endParaRPr lang="en-US" dirty="0"/>
          </a:p>
        </p:txBody>
      </p:sp>
      <p:cxnSp>
        <p:nvCxnSpPr>
          <p:cNvPr id="5" name="Straight Connector 4">
            <a:extLst>
              <a:ext uri="{FF2B5EF4-FFF2-40B4-BE49-F238E27FC236}">
                <a16:creationId xmlns:a16="http://schemas.microsoft.com/office/drawing/2014/main" id="{BEE77426-517D-E207-6050-8763DE2B8AEF}"/>
              </a:ext>
            </a:extLst>
          </p:cNvPr>
          <p:cNvCxnSpPr/>
          <p:nvPr/>
        </p:nvCxnSpPr>
        <p:spPr>
          <a:xfrm>
            <a:off x="5242560" y="3429000"/>
            <a:ext cx="1798320" cy="0"/>
          </a:xfrm>
          <a:prstGeom prst="line">
            <a:avLst/>
          </a:prstGeom>
          <a:ln>
            <a:solidFill>
              <a:srgbClr val="10285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807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dirty="0">
                <a:ln w="28575">
                  <a:noFill/>
                  <a:prstDash val="solid"/>
                </a:ln>
                <a:latin typeface="Tw Cen MT" panose="020B0602020104020603" pitchFamily="34" charset="77"/>
              </a:rPr>
              <a:t>Data manipulation</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a:t>Data manipulation.</a:t>
            </a:r>
          </a:p>
        </p:txBody>
      </p:sp>
      <p:pic>
        <p:nvPicPr>
          <p:cNvPr id="11" name="Content Placeholder 10">
            <a:extLst>
              <a:ext uri="{FF2B5EF4-FFF2-40B4-BE49-F238E27FC236}">
                <a16:creationId xmlns:a16="http://schemas.microsoft.com/office/drawing/2014/main" id="{92445109-394D-3956-2016-E1780CDB594C}"/>
              </a:ext>
            </a:extLst>
          </p:cNvPr>
          <p:cNvPicPr>
            <a:picLocks noGrp="1" noChangeAspect="1"/>
          </p:cNvPicPr>
          <p:nvPr>
            <p:ph idx="1"/>
          </p:nvPr>
        </p:nvPicPr>
        <p:blipFill>
          <a:blip r:embed="rId2"/>
          <a:stretch>
            <a:fillRect/>
          </a:stretch>
        </p:blipFill>
        <p:spPr>
          <a:xfrm>
            <a:off x="2048719" y="1901952"/>
            <a:ext cx="7986532" cy="4288536"/>
          </a:xfrm>
        </p:spPr>
      </p:pic>
    </p:spTree>
    <p:extLst>
      <p:ext uri="{BB962C8B-B14F-4D97-AF65-F5344CB8AC3E}">
        <p14:creationId xmlns:p14="http://schemas.microsoft.com/office/powerpoint/2010/main" val="1208724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sz="3200" dirty="0"/>
              <a:t>“Python:</a:t>
            </a:r>
            <a:br>
              <a:rPr lang="en-US" sz="3200" dirty="0"/>
            </a:br>
            <a:r>
              <a:rPr lang="en-US" sz="3200" dirty="0"/>
              <a:t> Where </a:t>
            </a:r>
            <a:r>
              <a:rPr lang="en-US" sz="3200" dirty="0" err="1"/>
              <a:t>simplicitymeets</a:t>
            </a:r>
            <a:r>
              <a:rPr lang="en-US" sz="3200" dirty="0"/>
              <a:t> limitless possibilities.”</a:t>
            </a:r>
          </a:p>
        </p:txBody>
      </p:sp>
    </p:spTree>
    <p:extLst>
      <p:ext uri="{BB962C8B-B14F-4D97-AF65-F5344CB8AC3E}">
        <p14:creationId xmlns:p14="http://schemas.microsoft.com/office/powerpoint/2010/main" val="121321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A S </a:t>
            </a:r>
            <a:r>
              <a:rPr lang="en-US" dirty="0" err="1">
                <a:latin typeface="Segoe UI Light" panose="020B0502040204020203" pitchFamily="34" charset="0"/>
                <a:cs typeface="Segoe UI Light" panose="020B0502040204020203" pitchFamily="34" charset="0"/>
              </a:rPr>
              <a:t>Kruthik</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ea typeface="Calibri"/>
                <a:cs typeface="Segoe UI Light" panose="020B0502040204020203" pitchFamily="34" charset="0"/>
              </a:rPr>
              <a:t>Kruthik.cse.rymec@gmail.com</a:t>
            </a:r>
          </a:p>
          <a:p>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108</TotalTime>
  <Words>310</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Segoe UI Light</vt:lpstr>
      <vt:lpstr>Tw Cen MT</vt:lpstr>
      <vt:lpstr>Office Theme</vt:lpstr>
      <vt:lpstr>Python  Modules &amp; functions data manipulation</vt:lpstr>
      <vt:lpstr>INTRODUCTION</vt:lpstr>
      <vt:lpstr>functions</vt:lpstr>
      <vt:lpstr>Modules</vt:lpstr>
      <vt:lpstr>Functions VS modules</vt:lpstr>
      <vt:lpstr>Data manipulation</vt:lpstr>
      <vt:lpstr>Data manipulation</vt:lpstr>
      <vt:lpstr>“Python:  Where simplicitymeets limitless possibilities.”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Modules &amp; functions data manipulation</dc:title>
  <dc:creator>KRUTHIK A.S</dc:creator>
  <cp:lastModifiedBy>KRUTHIK A.S</cp:lastModifiedBy>
  <cp:revision>1</cp:revision>
  <dcterms:created xsi:type="dcterms:W3CDTF">2023-10-08T04:34:23Z</dcterms:created>
  <dcterms:modified xsi:type="dcterms:W3CDTF">2023-10-08T06:22:52Z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