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4" r:id="rId2"/>
    <p:sldId id="365" r:id="rId3"/>
    <p:sldId id="381" r:id="rId4"/>
    <p:sldId id="382" r:id="rId5"/>
    <p:sldId id="396" r:id="rId6"/>
    <p:sldId id="383" r:id="rId7"/>
    <p:sldId id="384" r:id="rId8"/>
    <p:sldId id="385" r:id="rId9"/>
    <p:sldId id="386" r:id="rId10"/>
    <p:sldId id="390" r:id="rId11"/>
    <p:sldId id="387" r:id="rId12"/>
    <p:sldId id="388" r:id="rId13"/>
    <p:sldId id="389" r:id="rId14"/>
    <p:sldId id="392" r:id="rId15"/>
    <p:sldId id="393" r:id="rId16"/>
    <p:sldId id="394" r:id="rId17"/>
    <p:sldId id="397" r:id="rId18"/>
    <p:sldId id="3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8" autoAdjust="0"/>
    <p:restoredTop sz="94622" autoAdjust="0"/>
  </p:normalViewPr>
  <p:slideViewPr>
    <p:cSldViewPr>
      <p:cViewPr varScale="1">
        <p:scale>
          <a:sx n="86" d="100"/>
          <a:sy n="86" d="100"/>
        </p:scale>
        <p:origin x="1541" y="67"/>
      </p:cViewPr>
      <p:guideLst>
        <p:guide orient="horz" pos="4338"/>
        <p:guide pos="2880"/>
      </p:guideLst>
    </p:cSldViewPr>
  </p:slideViewPr>
  <p:outlineViewPr>
    <p:cViewPr>
      <p:scale>
        <a:sx n="33" d="100"/>
        <a:sy n="33" d="100"/>
      </p:scale>
      <p:origin x="0" y="78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39EB-645D-4778-AA48-AC57908B9E6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28E23-5630-411A-904F-2778081AC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863E9-9605-4D51-A9A3-510A7D8A188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49BE-5572-4303-8F12-09DED004BA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6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08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6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33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0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6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7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9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2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085B-3D16-435D-BF90-3D22A8DDA86B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C50D-01A8-48F1-9A29-CBE24AA6B639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39FF-EAF0-480B-9900-06D9CA57CC29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C633-B239-4E7A-B77A-4AB3497892C3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1DE-C10F-4F2A-B764-FA5889675029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FDF-767B-4664-9444-537A319A8407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E8C-1201-4102-A572-DBC15346B03D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E6B7-584C-4EA1-B7FA-1BE502CA529B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D65-FE0A-4AE5-ACD9-04B010571D09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896B-0335-43CC-AD2E-2B6FE914F538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9905-C9F7-43E7-820B-CFDDBFCE08C6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6CB8-088C-47E5-9F66-08C3EE312D9F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598" cy="1447799"/>
          </a:xfrm>
        </p:spPr>
        <p:txBody>
          <a:bodyPr>
            <a:noAutofit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ALGORITHMS LABORATORY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 PROJECT [19IS4DLADA ]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 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 SOLVER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5333996" cy="2438401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	 	USN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019800"/>
            <a:ext cx="28956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ISE, DSCE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86400" y="4038600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LAB IN-CHARGE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Bindu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Bhargavi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 M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Shilpa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Shree S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Sreevidya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B 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608806" y="6248400"/>
            <a:ext cx="2133600" cy="365125"/>
          </a:xfrm>
        </p:spPr>
        <p:txBody>
          <a:bodyPr/>
          <a:lstStyle/>
          <a:p>
            <a:fld id="{91633C72-83B3-42C9-A21C-3AA8D54D20E0}" type="slidenum">
              <a:rPr lang="en-US" sz="1400" smtClean="0">
                <a:solidFill>
                  <a:schemeClr val="tx1"/>
                </a:solidFill>
              </a:rPr>
              <a:pPr/>
              <a:t>1</a:t>
            </a:fld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90325" y="34290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" descr="VTU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7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385447" y="944734"/>
            <a:ext cx="8077192" cy="5913266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BACKTRACK ALGO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solve(int prob[][3][3], int block)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i, j, row = 999, col = 999;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(block == 9)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isSolved(prob) ? print(prob) : NULL;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(i = 0; i &lt;= 2; i++)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(j = 0; j &lt;= 2; j++)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 (prob[block][i][j] == 0)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row = i;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col = j;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goto xx;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xx: if (row == 999 &amp;&amp; col == 999)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solve(prob, block + 1);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else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(i = 1; i &lt;= 9; i++)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 (canPut(prob, block, row, col, i))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prob[block][row][col] = i;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solve(prob, block);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prob[block][row][col] = 0;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sz="1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3053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34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887459" y="1140368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77484" y="760494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AA107D-9CFC-4E6C-B7DC-CFFB0D589869}"/>
              </a:ext>
            </a:extLst>
          </p:cNvPr>
          <p:cNvSpPr txBox="1">
            <a:spLocks/>
          </p:cNvSpPr>
          <p:nvPr/>
        </p:nvSpPr>
        <p:spPr>
          <a:xfrm>
            <a:off x="1934593" y="1198933"/>
            <a:ext cx="10515600" cy="53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188D9C68-C14D-4E05-887E-D1199C389481}"/>
              </a:ext>
            </a:extLst>
          </p:cNvPr>
          <p:cNvSpPr/>
          <p:nvPr/>
        </p:nvSpPr>
        <p:spPr>
          <a:xfrm>
            <a:off x="3381653" y="893685"/>
            <a:ext cx="2485747" cy="4705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D679B513-7BFC-4B92-B38E-6853278A2575}"/>
              </a:ext>
            </a:extLst>
          </p:cNvPr>
          <p:cNvSpPr/>
          <p:nvPr/>
        </p:nvSpPr>
        <p:spPr>
          <a:xfrm>
            <a:off x="3381654" y="1704882"/>
            <a:ext cx="2485747" cy="4705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SUDOKU</a:t>
            </a:r>
            <a:endParaRPr lang="en-IN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7C02481F-58F6-41B2-91B0-867971F365B0}"/>
              </a:ext>
            </a:extLst>
          </p:cNvPr>
          <p:cNvSpPr/>
          <p:nvPr/>
        </p:nvSpPr>
        <p:spPr>
          <a:xfrm>
            <a:off x="3381654" y="2627054"/>
            <a:ext cx="2485747" cy="3817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PATTERNS</a:t>
            </a:r>
            <a:endParaRPr lang="en-IN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C1BC4D41-29A5-4649-9F71-EC740160F0E8}"/>
              </a:ext>
            </a:extLst>
          </p:cNvPr>
          <p:cNvSpPr/>
          <p:nvPr/>
        </p:nvSpPr>
        <p:spPr>
          <a:xfrm>
            <a:off x="3381653" y="3327276"/>
            <a:ext cx="2485747" cy="5792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</a:t>
            </a:r>
            <a:endParaRPr lang="en-IN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3B2FAFC9-0764-494B-BE33-BE66617F33B6}"/>
              </a:ext>
            </a:extLst>
          </p:cNvPr>
          <p:cNvSpPr/>
          <p:nvPr/>
        </p:nvSpPr>
        <p:spPr>
          <a:xfrm>
            <a:off x="3443796" y="4163996"/>
            <a:ext cx="2361460" cy="4705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NECESSARY ACTION</a:t>
            </a:r>
            <a:endParaRPr lang="en-IN" dirty="0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71BED751-5044-4C34-9B4C-11E14B8A4FD0}"/>
              </a:ext>
            </a:extLst>
          </p:cNvPr>
          <p:cNvSpPr/>
          <p:nvPr/>
        </p:nvSpPr>
        <p:spPr>
          <a:xfrm>
            <a:off x="3381652" y="4901956"/>
            <a:ext cx="2485747" cy="5792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SOLVED</a:t>
            </a:r>
            <a:endParaRPr lang="en-IN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493E985-1BBE-49F0-BECA-7AF23093B07D}"/>
              </a:ext>
            </a:extLst>
          </p:cNvPr>
          <p:cNvSpPr/>
          <p:nvPr/>
        </p:nvSpPr>
        <p:spPr>
          <a:xfrm>
            <a:off x="3550329" y="5770855"/>
            <a:ext cx="2361460" cy="359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SOLUTION</a:t>
            </a:r>
            <a:endParaRPr lang="en-IN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E94E1ED8-15B5-460C-9696-12528559B175}"/>
              </a:ext>
            </a:extLst>
          </p:cNvPr>
          <p:cNvSpPr/>
          <p:nvPr/>
        </p:nvSpPr>
        <p:spPr>
          <a:xfrm>
            <a:off x="3505939" y="6448885"/>
            <a:ext cx="2361460" cy="3595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4E0EB12-2DF5-4FB9-8422-FB652C351683}"/>
              </a:ext>
            </a:extLst>
          </p:cNvPr>
          <p:cNvSpPr/>
          <p:nvPr/>
        </p:nvSpPr>
        <p:spPr>
          <a:xfrm>
            <a:off x="949172" y="3248485"/>
            <a:ext cx="1970843" cy="7368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 SMART GUESS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AFFF0E-DC36-4D03-A3A3-A0569648C99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624527" y="1364204"/>
            <a:ext cx="0" cy="3406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369751-BE88-4F42-A8AB-B96D30AAFEF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624526" y="2175401"/>
            <a:ext cx="2" cy="451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7B1AD4-6A31-48A8-9899-E87B8BE3456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24526" y="2986601"/>
            <a:ext cx="1" cy="3406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6C7228-D297-4A6E-A6F2-1003E6CC9D13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624526" y="3906542"/>
            <a:ext cx="1" cy="2574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B66A8E-8EB6-44D5-BFBB-93D7330F96EB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624526" y="4634515"/>
            <a:ext cx="0" cy="267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E4954F-035E-4EF4-8605-E68738A6F1D2}"/>
              </a:ext>
            </a:extLst>
          </p:cNvPr>
          <p:cNvCxnSpPr/>
          <p:nvPr/>
        </p:nvCxnSpPr>
        <p:spPr>
          <a:xfrm>
            <a:off x="4624526" y="5481222"/>
            <a:ext cx="0" cy="289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750C60-A34A-4301-A436-6E41D12D90FA}"/>
              </a:ext>
            </a:extLst>
          </p:cNvPr>
          <p:cNvCxnSpPr>
            <a:cxnSpLocks/>
          </p:cNvCxnSpPr>
          <p:nvPr/>
        </p:nvCxnSpPr>
        <p:spPr>
          <a:xfrm>
            <a:off x="4624525" y="6130402"/>
            <a:ext cx="0" cy="3184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ADEE00-6560-4CC0-B80C-6003D5641568}"/>
              </a:ext>
            </a:extLst>
          </p:cNvPr>
          <p:cNvCxnSpPr>
            <a:stCxn id="21" idx="3"/>
          </p:cNvCxnSpPr>
          <p:nvPr/>
        </p:nvCxnSpPr>
        <p:spPr>
          <a:xfrm>
            <a:off x="5867399" y="5191589"/>
            <a:ext cx="18820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588705-4D01-4383-81B2-E3159F1DCA6A}"/>
              </a:ext>
            </a:extLst>
          </p:cNvPr>
          <p:cNvCxnSpPr/>
          <p:nvPr/>
        </p:nvCxnSpPr>
        <p:spPr>
          <a:xfrm flipV="1">
            <a:off x="7758345" y="2401227"/>
            <a:ext cx="0" cy="27903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F259F3-B768-41B6-A834-8E3828C43981}"/>
              </a:ext>
            </a:extLst>
          </p:cNvPr>
          <p:cNvCxnSpPr>
            <a:cxnSpLocks/>
          </p:cNvCxnSpPr>
          <p:nvPr/>
        </p:nvCxnSpPr>
        <p:spPr>
          <a:xfrm flipH="1">
            <a:off x="4624525" y="2401227"/>
            <a:ext cx="31249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62043-C23E-487C-A272-15F2D0A4E2A9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2920015" y="3616908"/>
            <a:ext cx="461638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5F0B3E-C340-4D5E-92A3-BA21E29F8403}"/>
              </a:ext>
            </a:extLst>
          </p:cNvPr>
          <p:cNvCxnSpPr>
            <a:cxnSpLocks/>
          </p:cNvCxnSpPr>
          <p:nvPr/>
        </p:nvCxnSpPr>
        <p:spPr>
          <a:xfrm flipV="1">
            <a:off x="1934593" y="2335196"/>
            <a:ext cx="0" cy="913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9BA242-1551-469F-ACFF-138BB5D8210E}"/>
              </a:ext>
            </a:extLst>
          </p:cNvPr>
          <p:cNvCxnSpPr>
            <a:cxnSpLocks/>
          </p:cNvCxnSpPr>
          <p:nvPr/>
        </p:nvCxnSpPr>
        <p:spPr>
          <a:xfrm flipV="1">
            <a:off x="1934593" y="2308563"/>
            <a:ext cx="2689932" cy="266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C8F2060-C8E6-4108-A7AD-8C8E1EDA6C27}"/>
              </a:ext>
            </a:extLst>
          </p:cNvPr>
          <p:cNvSpPr txBox="1"/>
          <p:nvPr/>
        </p:nvSpPr>
        <p:spPr>
          <a:xfrm>
            <a:off x="2999912" y="3244051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A42D0B-9408-4F04-9201-05C4E9B4E1BA}"/>
              </a:ext>
            </a:extLst>
          </p:cNvPr>
          <p:cNvSpPr txBox="1"/>
          <p:nvPr/>
        </p:nvSpPr>
        <p:spPr>
          <a:xfrm>
            <a:off x="4624525" y="3834514"/>
            <a:ext cx="7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A39295-F7A4-45B9-8EBF-8FB2B2554F75}"/>
              </a:ext>
            </a:extLst>
          </p:cNvPr>
          <p:cNvSpPr txBox="1"/>
          <p:nvPr/>
        </p:nvSpPr>
        <p:spPr>
          <a:xfrm>
            <a:off x="4686669" y="5401523"/>
            <a:ext cx="8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A2A8C-A991-4518-85A7-D3A840EF4C30}"/>
              </a:ext>
            </a:extLst>
          </p:cNvPr>
          <p:cNvSpPr txBox="1"/>
          <p:nvPr/>
        </p:nvSpPr>
        <p:spPr>
          <a:xfrm>
            <a:off x="6167025" y="4894194"/>
            <a:ext cx="4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93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8" grpId="0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75524" y="758569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5CF959-7BCA-4E22-ABFA-7F35731183E7}"/>
              </a:ext>
            </a:extLst>
          </p:cNvPr>
          <p:cNvSpPr txBox="1"/>
          <p:nvPr/>
        </p:nvSpPr>
        <p:spPr>
          <a:xfrm>
            <a:off x="1892862" y="1037414"/>
            <a:ext cx="5510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5D3BF5C-F34E-45F1-B734-0CF6D9F29C4A}"/>
              </a:ext>
            </a:extLst>
          </p:cNvPr>
          <p:cNvSpPr txBox="1">
            <a:spLocks/>
          </p:cNvSpPr>
          <p:nvPr/>
        </p:nvSpPr>
        <p:spPr>
          <a:xfrm>
            <a:off x="392837" y="1752600"/>
            <a:ext cx="8077802" cy="40587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Time Complexity</a:t>
            </a:r>
            <a:r>
              <a:rPr lang="en-US" dirty="0"/>
              <a:t>:</a:t>
            </a:r>
          </a:p>
          <a:p>
            <a:pPr marL="36900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^ m) where n is the number of possibilities for each square (i.e., 9 in classic Sudoku) and m is the number of spaces that are blank. The recurrence equation can be written as</a:t>
            </a:r>
          </a:p>
          <a:p>
            <a:pPr marL="369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T(M) = 9*T(M-1) + O(1)</a:t>
            </a:r>
          </a:p>
          <a:p>
            <a:pPr marL="369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where T(N) is the running time of the solution for a problem size of N. Solving this recurrence will yield, O(9^M).</a:t>
            </a:r>
          </a:p>
          <a:p>
            <a:r>
              <a:rPr lang="en-US" dirty="0">
                <a:solidFill>
                  <a:srgbClr val="FF0000"/>
                </a:solidFill>
              </a:rPr>
              <a:t>Space complexity</a:t>
            </a:r>
            <a:r>
              <a:rPr lang="en-US" dirty="0"/>
              <a:t>: </a:t>
            </a:r>
          </a:p>
          <a:p>
            <a:pPr marL="369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it’s the recursion stack that is used as an auxiliary space which is N*N step deep. Remember we need to fill in 81 cells in a 9*9 sudoku and at each level, only one cell is filled. So, space complexity would be O(M).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7A86360-1191-451B-ADAB-52190C6F0671}"/>
              </a:ext>
            </a:extLst>
          </p:cNvPr>
          <p:cNvSpPr txBox="1">
            <a:spLocks/>
          </p:cNvSpPr>
          <p:nvPr/>
        </p:nvSpPr>
        <p:spPr>
          <a:xfrm>
            <a:off x="-990600" y="823128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A961229-A22D-4B60-9FF5-CFC9AC1326A0}"/>
              </a:ext>
            </a:extLst>
          </p:cNvPr>
          <p:cNvSpPr txBox="1">
            <a:spLocks/>
          </p:cNvSpPr>
          <p:nvPr/>
        </p:nvSpPr>
        <p:spPr>
          <a:xfrm>
            <a:off x="647095" y="1800505"/>
            <a:ext cx="7696805" cy="4439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solution is guaranteed (as long as the puzzle is valid).Solving time is mostly unrelated to degree of difficulty.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(and therefore the program code) is simpler than other algorithms, especially compared to strong algorithms that ensure a solution to the most difficult puzzles.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219200" y="989172"/>
            <a:ext cx="6414117" cy="6961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02895-C9F7-4487-86C7-C57D05C50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87998"/>
            <a:ext cx="7696199" cy="48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0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38AF0A-A8CC-40E9-B405-D746DCBFA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90" y="1318704"/>
            <a:ext cx="7391400" cy="50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4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D95731-E656-4DB5-AD58-67B503B8A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3665"/>
            <a:ext cx="7772401" cy="51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76479-9D4C-47B0-B367-B02307762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249558"/>
            <a:ext cx="79174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9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2971800"/>
          </a:xfrm>
        </p:spPr>
        <p:txBody>
          <a:bodyPr>
            <a:normAutofit fontScale="92500" lnSpcReduction="10000"/>
          </a:bodyPr>
          <a:lstStyle/>
          <a:p>
            <a:endParaRPr lang="en-US" sz="4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 QUESTIONS ?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84984"/>
            <a:ext cx="8153400" cy="4441179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Results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223319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2703"/>
            <a:ext cx="28956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ISE, DSCE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439" y="2171381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571503" y="1143000"/>
            <a:ext cx="8000994" cy="510539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TO SOLVE SUDOKU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the sudoku(9x9) with numbers 1 to 9, keeping in mind that the same number doesn’t repeat in particular column ,row or 3x3 box.</a:t>
            </a:r>
          </a:p>
          <a:p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1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207206" y="1189414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3929109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AA3540-46F6-4D4D-9F2F-B008C97DB253}"/>
              </a:ext>
            </a:extLst>
          </p:cNvPr>
          <p:cNvSpPr txBox="1"/>
          <p:nvPr/>
        </p:nvSpPr>
        <p:spPr>
          <a:xfrm>
            <a:off x="1828800" y="126080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                                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9X9 SUDOKU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Sudoku Solving, Enter the number in each cell">
            <a:extLst>
              <a:ext uri="{FF2B5EF4-FFF2-40B4-BE49-F238E27FC236}">
                <a16:creationId xmlns:a16="http://schemas.microsoft.com/office/drawing/2014/main" id="{53DEDC6E-ED9B-4B55-98A2-B9A090E3C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05" y="2564302"/>
            <a:ext cx="3950563" cy="3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5ABE7-1E14-43DA-ABBA-E50F7F585C8C}"/>
              </a:ext>
            </a:extLst>
          </p:cNvPr>
          <p:cNvCxnSpPr>
            <a:cxnSpLocks/>
          </p:cNvCxnSpPr>
          <p:nvPr/>
        </p:nvCxnSpPr>
        <p:spPr>
          <a:xfrm>
            <a:off x="3048000" y="2209800"/>
            <a:ext cx="0" cy="41369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D0354B-F91A-482F-A21C-C61A18DCD506}"/>
              </a:ext>
            </a:extLst>
          </p:cNvPr>
          <p:cNvCxnSpPr>
            <a:cxnSpLocks/>
          </p:cNvCxnSpPr>
          <p:nvPr/>
        </p:nvCxnSpPr>
        <p:spPr>
          <a:xfrm>
            <a:off x="1985638" y="3247867"/>
            <a:ext cx="45631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57BD6547-E338-4F0B-8A3E-FF6BF615EDEC}"/>
              </a:ext>
            </a:extLst>
          </p:cNvPr>
          <p:cNvSpPr/>
          <p:nvPr/>
        </p:nvSpPr>
        <p:spPr>
          <a:xfrm>
            <a:off x="5410214" y="3997661"/>
            <a:ext cx="1233986" cy="1083058"/>
          </a:xfrm>
          <a:prstGeom prst="bracketPair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B9E832-30BE-4FD4-9BB3-CA30FB58400A}"/>
              </a:ext>
            </a:extLst>
          </p:cNvPr>
          <p:cNvCxnSpPr/>
          <p:nvPr/>
        </p:nvCxnSpPr>
        <p:spPr>
          <a:xfrm flipV="1">
            <a:off x="6591295" y="4546925"/>
            <a:ext cx="807873" cy="558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AB05C3-EEBD-4049-9A40-D4F26237E74C}"/>
              </a:ext>
            </a:extLst>
          </p:cNvPr>
          <p:cNvSpPr txBox="1"/>
          <p:nvPr/>
        </p:nvSpPr>
        <p:spPr>
          <a:xfrm>
            <a:off x="2362200" y="1836891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COLUMN</a:t>
            </a:r>
            <a:endParaRPr lang="en-IN" sz="2400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346DD2-1BFB-4695-8557-16A2BB5F9D3E}"/>
              </a:ext>
            </a:extLst>
          </p:cNvPr>
          <p:cNvSpPr txBox="1"/>
          <p:nvPr/>
        </p:nvSpPr>
        <p:spPr>
          <a:xfrm>
            <a:off x="1315967" y="3047812"/>
            <a:ext cx="82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ROW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0F3BAA-C3D9-4329-A172-98DC0A60CB20}"/>
              </a:ext>
            </a:extLst>
          </p:cNvPr>
          <p:cNvSpPr txBox="1"/>
          <p:nvPr/>
        </p:nvSpPr>
        <p:spPr>
          <a:xfrm>
            <a:off x="7339835" y="4360283"/>
            <a:ext cx="1310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3X3 BLOCK</a:t>
            </a:r>
            <a:endParaRPr lang="en-IN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0" y="2225244"/>
            <a:ext cx="7772400" cy="2670175"/>
          </a:xfrm>
        </p:spPr>
        <p:txBody>
          <a:bodyPr>
            <a:noAutofit/>
          </a:bodyPr>
          <a:lstStyle/>
          <a:p>
            <a:pPr algn="l"/>
            <a:br>
              <a:rPr lang="en-US" sz="2500" dirty="0"/>
            </a:br>
            <a:r>
              <a:rPr lang="en-US" sz="2500" dirty="0"/>
              <a:t>      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        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             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         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4294967295"/>
          </p:nvPr>
        </p:nvSpPr>
        <p:spPr>
          <a:xfrm>
            <a:off x="380999" y="1104915"/>
            <a:ext cx="8686797" cy="5295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0" indent="0" algn="ctr"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roxima Nova"/>
              </a:rPr>
              <a:t>Min RAM Size : 4 MB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roxima Nova"/>
              </a:rPr>
              <a:t>Min Hard Drive Space : 25 MB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roxima Nova"/>
              </a:rPr>
              <a:t>OS Required : Microsoft DOS, Microsoft Windows 3.1 or later, PC DOS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roxima Nova"/>
              </a:rPr>
              <a:t>OS Family : Windows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roxima Nova"/>
              </a:rPr>
              <a:t>Min Processor Type : Intel 386 or higher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947018" y="33147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59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6A643D-8713-4818-AA94-AFEA3C5BFD80}"/>
              </a:ext>
            </a:extLst>
          </p:cNvPr>
          <p:cNvSpPr txBox="1"/>
          <p:nvPr/>
        </p:nvSpPr>
        <p:spPr>
          <a:xfrm>
            <a:off x="2145071" y="996831"/>
            <a:ext cx="6198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98AC9C-4347-4FC1-A9C3-DC83E1C912CA}"/>
              </a:ext>
            </a:extLst>
          </p:cNvPr>
          <p:cNvSpPr txBox="1">
            <a:spLocks/>
          </p:cNvSpPr>
          <p:nvPr/>
        </p:nvSpPr>
        <p:spPr>
          <a:xfrm>
            <a:off x="516328" y="1744662"/>
            <a:ext cx="83228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backtracking algorithm is a problem-solving algorithm that uses a brute force approach for finding the desired output.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(The brute force approach tries out all the possible solutions and chooses the desired solution.)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term backtracking suggests that if the current solution is     not suitable, then backtrack and try other solutions. Thus recursion is used in this approach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5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62903" y="827895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48324C3-1DD8-4D6E-991E-A03DD906635B}"/>
              </a:ext>
            </a:extLst>
          </p:cNvPr>
          <p:cNvSpPr txBox="1">
            <a:spLocks/>
          </p:cNvSpPr>
          <p:nvPr/>
        </p:nvSpPr>
        <p:spPr>
          <a:xfrm>
            <a:off x="-685800" y="914399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93E07-65EC-494C-92EF-B6C7639A5EC9}"/>
              </a:ext>
            </a:extLst>
          </p:cNvPr>
          <p:cNvSpPr txBox="1"/>
          <p:nvPr/>
        </p:nvSpPr>
        <p:spPr>
          <a:xfrm>
            <a:off x="671744" y="2305615"/>
            <a:ext cx="78485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1.Assign numbers one by one to empty cells.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2.Before assigning, we check if it’s safe or not.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3.After checking for safety, we assign the number and recursively check whether this assignment leads to a solution or not.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2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41033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5A3C1E-D1EB-4B96-970B-B11438059AFB}"/>
              </a:ext>
            </a:extLst>
          </p:cNvPr>
          <p:cNvSpPr txBox="1"/>
          <p:nvPr/>
        </p:nvSpPr>
        <p:spPr>
          <a:xfrm>
            <a:off x="2265655" y="1088496"/>
            <a:ext cx="6099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69E5EDE-2705-4BFE-9FCF-B7555380CFC2}"/>
              </a:ext>
            </a:extLst>
          </p:cNvPr>
          <p:cNvSpPr txBox="1">
            <a:spLocks/>
          </p:cNvSpPr>
          <p:nvPr/>
        </p:nvSpPr>
        <p:spPr>
          <a:xfrm>
            <a:off x="381000" y="1779233"/>
            <a:ext cx="83819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*Find the position i.e. row, column of an unassigned cell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*If there is none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true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otherwise For digits from 1-9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*If there is no conflict for digit at row, column and the 3x3 grid, then assign digit to row, column and recursively try to fill in the rest of the grid.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*If recursion is successful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return true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else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remove digit and try another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26D977-7F17-4937-9D5D-A12C76CBCD78}"/>
              </a:ext>
            </a:extLst>
          </p:cNvPr>
          <p:cNvSpPr txBox="1"/>
          <p:nvPr/>
        </p:nvSpPr>
        <p:spPr>
          <a:xfrm>
            <a:off x="3185234" y="964582"/>
            <a:ext cx="4625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24E17C-47BF-4DF0-804C-D2046CEDDCE6}"/>
              </a:ext>
            </a:extLst>
          </p:cNvPr>
          <p:cNvSpPr txBox="1"/>
          <p:nvPr/>
        </p:nvSpPr>
        <p:spPr>
          <a:xfrm>
            <a:off x="373602" y="1748828"/>
            <a:ext cx="80009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CHECKING IF SUDOKU IS SOLVED</a:t>
            </a:r>
          </a:p>
          <a:p>
            <a:r>
              <a:rPr lang="en-IN" dirty="0"/>
              <a:t>int isSolved(int prob[][3][3]) {</a:t>
            </a:r>
          </a:p>
          <a:p>
            <a:r>
              <a:rPr lang="en-IN" dirty="0"/>
              <a:t>	int flag = 1, b1, sum, b, i, j, sudo[3] = { 0, 3, 6 };</a:t>
            </a:r>
          </a:p>
          <a:p>
            <a:r>
              <a:rPr lang="en-IN" dirty="0"/>
              <a:t>	for (b1 = 0; b1 &lt;= 2; b1++)</a:t>
            </a:r>
          </a:p>
          <a:p>
            <a:r>
              <a:rPr lang="en-IN" dirty="0"/>
              <a:t>		for (i = 0; i &lt;= 2; i++) {</a:t>
            </a:r>
          </a:p>
          <a:p>
            <a:r>
              <a:rPr lang="en-IN" dirty="0"/>
              <a:t>			for (sum = 0, b = sudo[b1]; b &lt;= sudo[b1] + 2; b++)</a:t>
            </a:r>
          </a:p>
          <a:p>
            <a:r>
              <a:rPr lang="en-IN" dirty="0"/>
              <a:t>				for (j = 0; j &lt;= 2; sum += prob[b][i][j], j++)</a:t>
            </a:r>
          </a:p>
          <a:p>
            <a:r>
              <a:rPr lang="en-IN" dirty="0"/>
              <a:t>					;</a:t>
            </a:r>
          </a:p>
          <a:p>
            <a:r>
              <a:rPr lang="en-IN" dirty="0"/>
              <a:t>			// IF SUM IS 45</a:t>
            </a:r>
          </a:p>
          <a:p>
            <a:r>
              <a:rPr lang="en-IN" dirty="0"/>
              <a:t>			sum != 45 ? flag = 0 : NULL;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return flag;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36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1443</Words>
  <Application>Microsoft Office PowerPoint</Application>
  <PresentationFormat>On-screen Show (4:3)</PresentationFormat>
  <Paragraphs>256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Proxima Nova</vt:lpstr>
      <vt:lpstr>Times New Roman</vt:lpstr>
      <vt:lpstr>Wingdings</vt:lpstr>
      <vt:lpstr>Office Theme</vt:lpstr>
      <vt:lpstr>                                       DESIGN AND ANALYSIS OF ALGORITHMS LABORATORY  WITH MINI PROJECT [19IS4DLADA ] Presentation  on “    SUDOKU SOLVER    ”                   </vt:lpstr>
      <vt:lpstr>PowerPoint Presentation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PowerPoint Presentation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Fonts: Use only Bookman old style for presentation</dc:title>
  <dc:creator>kiran</dc:creator>
  <cp:lastModifiedBy>Manasa B.Reddy</cp:lastModifiedBy>
  <cp:revision>336</cp:revision>
  <dcterms:created xsi:type="dcterms:W3CDTF">2015-02-09T06:04:00Z</dcterms:created>
  <dcterms:modified xsi:type="dcterms:W3CDTF">2021-07-15T14:10:14Z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2057-11.2.0.9232</vt:lpwstr>
  </property>
</Properties>
</file>