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327" r:id="rId3"/>
    <p:sldId id="341" r:id="rId4"/>
    <p:sldId id="339" r:id="rId5"/>
    <p:sldId id="332" r:id="rId6"/>
    <p:sldId id="329" r:id="rId7"/>
    <p:sldId id="342" r:id="rId8"/>
    <p:sldId id="334" r:id="rId9"/>
    <p:sldId id="336" r:id="rId10"/>
    <p:sldId id="345" r:id="rId11"/>
    <p:sldId id="349" r:id="rId12"/>
    <p:sldId id="338" r:id="rId13"/>
    <p:sldId id="346" r:id="rId14"/>
    <p:sldId id="347" r:id="rId15"/>
    <p:sldId id="348" r:id="rId16"/>
    <p:sldId id="333" r:id="rId17"/>
    <p:sldId id="330" r:id="rId18"/>
    <p:sldId id="344" r:id="rId19"/>
    <p:sldId id="32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963B2F9-5277-48F8-BDF1-4AB9DD922DA9}">
          <p14:sldIdLst>
            <p14:sldId id="256"/>
            <p14:sldId id="327"/>
            <p14:sldId id="341"/>
            <p14:sldId id="339"/>
            <p14:sldId id="332"/>
            <p14:sldId id="329"/>
            <p14:sldId id="342"/>
            <p14:sldId id="334"/>
            <p14:sldId id="336"/>
            <p14:sldId id="345"/>
            <p14:sldId id="349"/>
            <p14:sldId id="338"/>
            <p14:sldId id="346"/>
            <p14:sldId id="347"/>
            <p14:sldId id="348"/>
          </p14:sldIdLst>
        </p14:section>
        <p14:section name="Untitled Section" id="{8E5702EA-8AFD-4A53-B316-72E6A4B78187}">
          <p14:sldIdLst>
            <p14:sldId id="333"/>
            <p14:sldId id="330"/>
            <p14:sldId id="344"/>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196" autoAdjust="0"/>
  </p:normalViewPr>
  <p:slideViewPr>
    <p:cSldViewPr>
      <p:cViewPr varScale="1">
        <p:scale>
          <a:sx n="73" d="100"/>
          <a:sy n="73" d="100"/>
        </p:scale>
        <p:origin x="1766" y="62"/>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hi Aithal" userId="a1f233efa2d4ef9d" providerId="LiveId" clId="{F2BE1C2D-DC44-4FC3-B8DC-7C42AA26303D}"/>
    <pc:docChg chg="modSld">
      <pc:chgData name="Kruthi Aithal" userId="a1f233efa2d4ef9d" providerId="LiveId" clId="{F2BE1C2D-DC44-4FC3-B8DC-7C42AA26303D}" dt="2022-06-22T15:52:38.873" v="0" actId="14100"/>
      <pc:docMkLst>
        <pc:docMk/>
      </pc:docMkLst>
      <pc:sldChg chg="modSp mod">
        <pc:chgData name="Kruthi Aithal" userId="a1f233efa2d4ef9d" providerId="LiveId" clId="{F2BE1C2D-DC44-4FC3-B8DC-7C42AA26303D}" dt="2022-06-22T15:52:38.873" v="0" actId="14100"/>
        <pc:sldMkLst>
          <pc:docMk/>
          <pc:sldMk cId="1628401917" sldId="327"/>
        </pc:sldMkLst>
        <pc:spChg chg="mod">
          <ac:chgData name="Kruthi Aithal" userId="a1f233efa2d4ef9d" providerId="LiveId" clId="{F2BE1C2D-DC44-4FC3-B8DC-7C42AA26303D}" dt="2022-06-22T15:52:38.873" v="0" actId="14100"/>
          <ac:spMkLst>
            <pc:docMk/>
            <pc:sldMk cId="1628401917" sldId="327"/>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pPr/>
              <a:t>6/22/2022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pPr/>
              <a:t>‹#›</a:t>
            </a:fld>
            <a:endParaRPr lang="en-US"/>
          </a:p>
        </p:txBody>
      </p:sp>
    </p:spTree>
    <p:extLst>
      <p:ext uri="{BB962C8B-B14F-4D97-AF65-F5344CB8AC3E}">
        <p14:creationId xmlns:p14="http://schemas.microsoft.com/office/powerpoint/2010/main" val="169053428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pPr/>
              <a:t>6/22/2022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pPr/>
              <a:t>‹#›</a:t>
            </a:fld>
            <a:endParaRPr lang="en-US"/>
          </a:p>
        </p:txBody>
      </p:sp>
    </p:spTree>
    <p:extLst>
      <p:ext uri="{BB962C8B-B14F-4D97-AF65-F5344CB8AC3E}">
        <p14:creationId xmlns:p14="http://schemas.microsoft.com/office/powerpoint/2010/main" val="142252469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64917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085B-3D16-435D-BF90-3D22A8DDA86B}" type="datetime1">
              <a:rPr lang="en-US" smtClean="0"/>
              <a:pPr/>
              <a:t>6/22/2022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0C50D-01A8-48F1-9A29-CBE24AA6B639}" type="datetime1">
              <a:rPr lang="en-US" smtClean="0"/>
              <a:pPr/>
              <a:t>6/22/2022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539FF-EAF0-480B-9900-06D9CA57CC29}" type="datetime1">
              <a:rPr lang="en-US" smtClean="0"/>
              <a:pPr/>
              <a:t>6/22/2022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CC633-B239-4E7A-B77A-4AB3497892C3}" type="datetime1">
              <a:rPr lang="en-US" smtClean="0"/>
              <a:pPr/>
              <a:t>6/22/2022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811DE-C10F-4F2A-B764-FA5889675029}" type="datetime1">
              <a:rPr lang="en-US" smtClean="0"/>
              <a:pPr/>
              <a:t>6/22/2022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0EFDF-767B-4664-9444-537A319A8407}" type="datetime1">
              <a:rPr lang="en-US" smtClean="0"/>
              <a:pPr/>
              <a:t>6/22/2022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F1E8C-1201-4102-A572-DBC15346B03D}" type="datetime1">
              <a:rPr lang="en-US" smtClean="0"/>
              <a:pPr/>
              <a:t>6/22/2022</a:t>
            </a:fld>
            <a:endParaRPr lang="en-US"/>
          </a:p>
        </p:txBody>
      </p:sp>
      <p:sp>
        <p:nvSpPr>
          <p:cNvPr id="8" name="Footer Placeholder 7"/>
          <p:cNvSpPr>
            <a:spLocks noGrp="1"/>
          </p:cNvSpPr>
          <p:nvPr>
            <p:ph type="ftr" sz="quarter" idx="11"/>
          </p:nvPr>
        </p:nvSpPr>
        <p:spPr/>
        <p:txBody>
          <a:bodyPr/>
          <a:lstStyle/>
          <a:p>
            <a:r>
              <a:rPr lang="en-US"/>
              <a:t>Department of ISE, DSCE</a:t>
            </a:r>
          </a:p>
        </p:txBody>
      </p:sp>
      <p:sp>
        <p:nvSpPr>
          <p:cNvPr id="9" name="Slide Number Placeholder 8"/>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8E6B7-584C-4EA1-B7FA-1BE502CA529B}" type="datetime1">
              <a:rPr lang="en-US" smtClean="0"/>
              <a:pPr/>
              <a:t>6/22/2022</a:t>
            </a:fld>
            <a:endParaRPr lang="en-US"/>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pPr/>
              <a:t>6/22/2022</a:t>
            </a:fld>
            <a:endParaRPr lang="en-US"/>
          </a:p>
        </p:txBody>
      </p:sp>
      <p:sp>
        <p:nvSpPr>
          <p:cNvPr id="3" name="Footer Placeholder 2"/>
          <p:cNvSpPr>
            <a:spLocks noGrp="1"/>
          </p:cNvSpPr>
          <p:nvPr>
            <p:ph type="ftr" sz="quarter" idx="11"/>
          </p:nvPr>
        </p:nvSpPr>
        <p:spPr/>
        <p:txBody>
          <a:bodyPr/>
          <a:lstStyle/>
          <a:p>
            <a:r>
              <a:rPr lang="en-US"/>
              <a:t>Department of ISE, DSCE</a:t>
            </a:r>
          </a:p>
        </p:txBody>
      </p:sp>
      <p:sp>
        <p:nvSpPr>
          <p:cNvPr id="4" name="Slide Number Placeholder 3"/>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896B-0335-43CC-AD2E-2B6FE914F538}" type="datetime1">
              <a:rPr lang="en-US" smtClean="0"/>
              <a:pPr/>
              <a:t>6/22/2022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39905-C9F7-43E7-820B-CFDDBFCE08C6}" type="datetime1">
              <a:rPr lang="en-US" smtClean="0"/>
              <a:pPr/>
              <a:t>6/22/2022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pPr/>
              <a:t>6/22/2022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265" y="2028513"/>
            <a:ext cx="8099469" cy="914400"/>
          </a:xfrm>
        </p:spPr>
        <p:txBody>
          <a:bodyPr>
            <a:normAutofit fontScale="90000"/>
          </a:bodyPr>
          <a:lstStyle/>
          <a:p>
            <a:pPr algn="just"/>
            <a:br>
              <a:rPr lang="en-US" dirty="0"/>
            </a:br>
            <a:r>
              <a:rPr lang="en-US" dirty="0"/>
              <a:t>       </a:t>
            </a:r>
            <a:br>
              <a:rPr lang="en-US" dirty="0"/>
            </a:br>
            <a:br>
              <a:rPr lang="en-US" dirty="0"/>
            </a:br>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p>
        </p:txBody>
      </p:sp>
      <p:sp>
        <p:nvSpPr>
          <p:cNvPr id="18" name="Subtitle 17"/>
          <p:cNvSpPr>
            <a:spLocks noGrp="1"/>
          </p:cNvSpPr>
          <p:nvPr>
            <p:ph type="subTitle" idx="1"/>
          </p:nvPr>
        </p:nvSpPr>
        <p:spPr>
          <a:xfrm>
            <a:off x="381000" y="3763961"/>
            <a:ext cx="5333996" cy="2438401"/>
          </a:xfrm>
        </p:spPr>
        <p:txBody>
          <a:bodyPr>
            <a:normAutofit/>
          </a:bodyPr>
          <a:lstStyle/>
          <a:p>
            <a:pPr algn="just"/>
            <a:r>
              <a:rPr lang="en-US" sz="2000" b="1" dirty="0">
                <a:solidFill>
                  <a:schemeClr val="accent3">
                    <a:lumMod val="50000"/>
                  </a:schemeClr>
                </a:solidFill>
                <a:latin typeface="Bookman Old Style" panose="02050604050505020204" pitchFamily="18" charset="0"/>
                <a:cs typeface="Times New Roman" pitchFamily="18" charset="0"/>
              </a:rPr>
              <a:t>Presented By:</a:t>
            </a:r>
          </a:p>
          <a:p>
            <a:pPr algn="just"/>
            <a:endParaRPr lang="en-US" sz="2000" b="1" dirty="0">
              <a:solidFill>
                <a:schemeClr val="accent3">
                  <a:lumMod val="50000"/>
                </a:schemeClr>
              </a:solidFill>
              <a:latin typeface="Bookman Old Style" panose="02050604050505020204" pitchFamily="18" charset="0"/>
              <a:cs typeface="Times New Roman" pitchFamily="18" charset="0"/>
            </a:endParaRPr>
          </a:p>
          <a:p>
            <a:pPr algn="just"/>
            <a:r>
              <a:rPr lang="en-US" sz="1700" b="1" dirty="0">
                <a:solidFill>
                  <a:schemeClr val="accent1">
                    <a:lumMod val="50000"/>
                  </a:schemeClr>
                </a:solidFill>
                <a:latin typeface="Bookman Old Style" panose="02050604050505020204" pitchFamily="18" charset="0"/>
                <a:cs typeface="Times New Roman" panose="02020603050405020304" pitchFamily="18" charset="0"/>
              </a:rPr>
              <a:t>Anitha P              1DS19IS017</a:t>
            </a:r>
          </a:p>
          <a:p>
            <a:pPr algn="just"/>
            <a:r>
              <a:rPr lang="en-US" sz="1700" b="1" dirty="0">
                <a:solidFill>
                  <a:schemeClr val="accent1">
                    <a:lumMod val="50000"/>
                  </a:schemeClr>
                </a:solidFill>
                <a:latin typeface="Bookman Old Style" panose="02050604050505020204" pitchFamily="18" charset="0"/>
                <a:cs typeface="Times New Roman" panose="02020603050405020304" pitchFamily="18" charset="0"/>
              </a:rPr>
              <a:t>Avani K S	  1DS19IS025</a:t>
            </a:r>
            <a:endParaRPr lang="en-US" sz="1700" dirty="0">
              <a:solidFill>
                <a:schemeClr val="accent1">
                  <a:lumMod val="50000"/>
                </a:schemeClr>
              </a:solidFill>
              <a:latin typeface="Bookman Old Style" panose="02050604050505020204" pitchFamily="18" charset="0"/>
              <a:cs typeface="Times New Roman" pitchFamily="18" charset="0"/>
            </a:endParaRPr>
          </a:p>
          <a:p>
            <a:pPr algn="just"/>
            <a:r>
              <a:rPr lang="en-US" sz="1700" b="1" dirty="0">
                <a:solidFill>
                  <a:schemeClr val="accent1">
                    <a:lumMod val="50000"/>
                  </a:schemeClr>
                </a:solidFill>
                <a:latin typeface="Bookman Old Style" panose="02050604050505020204" pitchFamily="18" charset="0"/>
                <a:cs typeface="Times New Roman" panose="02020603050405020304" pitchFamily="18" charset="0"/>
              </a:rPr>
              <a:t>Gowthami Holla  1DS19IS042</a:t>
            </a:r>
            <a:endParaRPr lang="en-US" sz="1700" dirty="0">
              <a:solidFill>
                <a:schemeClr val="accent1">
                  <a:lumMod val="50000"/>
                </a:schemeClr>
              </a:solidFill>
              <a:latin typeface="Bookman Old Style" panose="02050604050505020204" pitchFamily="18" charset="0"/>
              <a:cs typeface="Times New Roman" pitchFamily="18" charset="0"/>
            </a:endParaRPr>
          </a:p>
          <a:p>
            <a:pPr algn="just"/>
            <a:r>
              <a:rPr lang="en-US" sz="1700" b="1" dirty="0">
                <a:solidFill>
                  <a:schemeClr val="accent1">
                    <a:lumMod val="50000"/>
                  </a:schemeClr>
                </a:solidFill>
                <a:latin typeface="Bookman Old Style" panose="02050604050505020204" pitchFamily="18" charset="0"/>
                <a:cs typeface="Times New Roman" panose="02020603050405020304" pitchFamily="18" charset="0"/>
              </a:rPr>
              <a:t>Kruthi R Aithal	  1DS19IS052</a:t>
            </a:r>
            <a:endParaRPr lang="en-US" sz="1700" dirty="0">
              <a:solidFill>
                <a:schemeClr val="accent1">
                  <a:lumMod val="50000"/>
                </a:schemeClr>
              </a:solidFill>
              <a:latin typeface="Bookman Old Style" panose="02050604050505020204" pitchFamily="18" charset="0"/>
              <a:cs typeface="Times New Roman" pitchFamily="18" charset="0"/>
            </a:endParaRPr>
          </a:p>
          <a:p>
            <a:pPr algn="just"/>
            <a:endParaRPr lang="en-US" sz="1700" dirty="0">
              <a:solidFill>
                <a:schemeClr val="accent1">
                  <a:lumMod val="50000"/>
                </a:schemeClr>
              </a:solidFill>
              <a:latin typeface="Bookman Old Style" panose="02050604050505020204" pitchFamily="18" charset="0"/>
              <a:cs typeface="Times New Roman" pitchFamily="18" charset="0"/>
            </a:endParaRPr>
          </a:p>
        </p:txBody>
      </p:sp>
      <p:sp>
        <p:nvSpPr>
          <p:cNvPr id="5" name="Footer Placeholder 4"/>
          <p:cNvSpPr>
            <a:spLocks noGrp="1"/>
          </p:cNvSpPr>
          <p:nvPr>
            <p:ph type="ftr" sz="quarter" idx="11"/>
          </p:nvPr>
        </p:nvSpPr>
        <p:spPr>
          <a:xfrm>
            <a:off x="2895600" y="6019800"/>
            <a:ext cx="2895600" cy="365125"/>
          </a:xfrm>
        </p:spPr>
        <p:txBody>
          <a:bodyPr/>
          <a:lstStyle/>
          <a:p>
            <a:pPr algn="just"/>
            <a:r>
              <a:rPr lang="en-US" dirty="0">
                <a:solidFill>
                  <a:schemeClr val="tx1"/>
                </a:solidFill>
                <a:latin typeface="Bookman Old Style" panose="02050604050505020204" pitchFamily="18" charset="0"/>
                <a:cs typeface="Times New Roman" panose="02020603050405020304" pitchFamily="18" charset="0"/>
              </a:rPr>
              <a:t>Department of ISE, DSCE</a:t>
            </a:r>
          </a:p>
        </p:txBody>
      </p:sp>
      <p:sp>
        <p:nvSpPr>
          <p:cNvPr id="11" name="Rectangle 10"/>
          <p:cNvSpPr/>
          <p:nvPr/>
        </p:nvSpPr>
        <p:spPr>
          <a:xfrm flipV="1">
            <a:off x="2438400" y="990600"/>
            <a:ext cx="4419600" cy="923330"/>
          </a:xfrm>
          <a:prstGeom prst="rect">
            <a:avLst/>
          </a:prstGeom>
        </p:spPr>
        <p:txBody>
          <a:bodyPr wrap="square">
            <a:spAutoFit/>
          </a:bodyPr>
          <a:lstStyle/>
          <a:p>
            <a:pPr algn="just"/>
            <a:endParaRPr lang="en-US" b="1" dirty="0">
              <a:solidFill>
                <a:srgbClr val="C00000"/>
              </a:solidFill>
              <a:latin typeface="Times New Roman" pitchFamily="18" charset="0"/>
              <a:cs typeface="Times New Roman" pitchFamily="18" charset="0"/>
            </a:endParaRPr>
          </a:p>
          <a:p>
            <a:pPr algn="just"/>
            <a:endParaRPr lang="en-US" b="1" dirty="0">
              <a:solidFill>
                <a:srgbClr val="C00000"/>
              </a:solidFill>
              <a:latin typeface="Times New Roman" pitchFamily="18" charset="0"/>
              <a:cs typeface="Times New Roman" pitchFamily="18" charset="0"/>
            </a:endParaRPr>
          </a:p>
          <a:p>
            <a:pPr algn="just"/>
            <a:r>
              <a:rPr lang="en-US" b="1" dirty="0">
                <a:solidFill>
                  <a:srgbClr val="C00000"/>
                </a:solidFill>
                <a:latin typeface="Times New Roman" pitchFamily="18" charset="0"/>
                <a:cs typeface="Times New Roman" pitchFamily="18" charset="0"/>
              </a:rPr>
              <a:t>                     </a:t>
            </a:r>
            <a:endParaRPr lang="en-US" dirty="0"/>
          </a:p>
        </p:txBody>
      </p:sp>
      <p:sp>
        <p:nvSpPr>
          <p:cNvPr id="13" name="Slide Number Placeholder 12"/>
          <p:cNvSpPr>
            <a:spLocks noGrp="1"/>
          </p:cNvSpPr>
          <p:nvPr>
            <p:ph type="sldNum" sz="quarter" idx="12"/>
          </p:nvPr>
        </p:nvSpPr>
        <p:spPr>
          <a:xfrm>
            <a:off x="6608806" y="6248400"/>
            <a:ext cx="2133600" cy="365125"/>
          </a:xfrm>
        </p:spPr>
        <p:txBody>
          <a:bodyPr/>
          <a:lstStyle/>
          <a:p>
            <a:pPr algn="just"/>
            <a:fld id="{91633C72-83B3-42C9-A21C-3AA8D54D20E0}" type="slidenum">
              <a:rPr lang="en-US" sz="1400" smtClean="0">
                <a:solidFill>
                  <a:schemeClr val="tx1"/>
                </a:solidFill>
              </a:rPr>
              <a:pPr algn="just"/>
              <a:t>1</a:t>
            </a:fld>
            <a:endParaRPr lang="en-US" sz="1400" dirty="0">
              <a:solidFill>
                <a:schemeClr val="tx1"/>
              </a:solidFill>
            </a:endParaRPr>
          </a:p>
        </p:txBody>
      </p:sp>
      <p:cxnSp>
        <p:nvCxnSpPr>
          <p:cNvPr id="15" name="Straight Connector 14"/>
          <p:cNvCxnSpPr>
            <a:cxnSpLocks/>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cxnSpLocks/>
          </p:cNvCxnSpPr>
          <p:nvPr/>
        </p:nvCxnSpPr>
        <p:spPr>
          <a:xfrm rot="5400000">
            <a:off x="-2890325"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17" name="image1.png"/>
          <p:cNvPicPr/>
          <p:nvPr/>
        </p:nvPicPr>
        <p:blipFill>
          <a:blip r:embed="rId3" cstate="print"/>
          <a:stretch>
            <a:fillRect/>
          </a:stretch>
        </p:blipFill>
        <p:spPr>
          <a:xfrm>
            <a:off x="685800" y="152400"/>
            <a:ext cx="7431932" cy="762000"/>
          </a:xfrm>
          <a:prstGeom prst="rect">
            <a:avLst/>
          </a:prstGeom>
          <a:noFill/>
        </p:spPr>
      </p:pic>
      <p:sp>
        <p:nvSpPr>
          <p:cNvPr id="20" name="TextBox 19">
            <a:extLst>
              <a:ext uri="{FF2B5EF4-FFF2-40B4-BE49-F238E27FC236}">
                <a16:creationId xmlns:a16="http://schemas.microsoft.com/office/drawing/2014/main" id="{53BF3173-C214-A824-0517-180D8D3EC524}"/>
              </a:ext>
            </a:extLst>
          </p:cNvPr>
          <p:cNvSpPr txBox="1"/>
          <p:nvPr/>
        </p:nvSpPr>
        <p:spPr>
          <a:xfrm>
            <a:off x="5562600" y="3880616"/>
            <a:ext cx="3693159" cy="1754326"/>
          </a:xfrm>
          <a:prstGeom prst="rect">
            <a:avLst/>
          </a:prstGeom>
          <a:noFill/>
        </p:spPr>
        <p:txBody>
          <a:bodyPr wrap="square">
            <a:spAutoFit/>
          </a:bodyPr>
          <a:lstStyle/>
          <a:p>
            <a:pPr algn="just"/>
            <a:r>
              <a:rPr lang="en-US" b="1" dirty="0">
                <a:solidFill>
                  <a:schemeClr val="bg2">
                    <a:lumMod val="25000"/>
                  </a:schemeClr>
                </a:solidFill>
                <a:latin typeface="Bookman Old Style" panose="02050604050505020204" pitchFamily="18" charset="0"/>
                <a:ea typeface="+mj-ea"/>
                <a:cs typeface="Times New Roman" pitchFamily="18" charset="0"/>
              </a:rPr>
              <a:t>Under The Guidance Of</a:t>
            </a:r>
          </a:p>
          <a:p>
            <a:pPr algn="just"/>
            <a:r>
              <a:rPr lang="en-US" dirty="0">
                <a:solidFill>
                  <a:schemeClr val="tx2">
                    <a:lumMod val="75000"/>
                  </a:schemeClr>
                </a:solidFill>
                <a:latin typeface="Bookman Old Style" panose="02050604050505020204" pitchFamily="18" charset="0"/>
              </a:rPr>
              <a:t>Mr. Suresh Kumar M</a:t>
            </a:r>
          </a:p>
          <a:p>
            <a:pPr algn="just"/>
            <a:r>
              <a:rPr lang="en-US" dirty="0">
                <a:solidFill>
                  <a:schemeClr val="tx2">
                    <a:lumMod val="75000"/>
                  </a:schemeClr>
                </a:solidFill>
                <a:latin typeface="Bookman Old Style" panose="02050604050505020204" pitchFamily="18" charset="0"/>
              </a:rPr>
              <a:t>Asst Professor</a:t>
            </a:r>
            <a:endParaRPr lang="en-IN" dirty="0">
              <a:solidFill>
                <a:schemeClr val="tx2">
                  <a:lumMod val="75000"/>
                </a:schemeClr>
              </a:solidFill>
              <a:latin typeface="Bookman Old Style" panose="02050604050505020204" pitchFamily="18" charset="0"/>
            </a:endParaRPr>
          </a:p>
          <a:p>
            <a:pPr algn="just"/>
            <a:r>
              <a:rPr lang="en-US" dirty="0">
                <a:solidFill>
                  <a:schemeClr val="tx2">
                    <a:lumMod val="75000"/>
                  </a:schemeClr>
                </a:solidFill>
                <a:latin typeface="Bookman Old Style" panose="02050604050505020204" pitchFamily="18" charset="0"/>
              </a:rPr>
              <a:t>Dept. of Information Science and Engineering</a:t>
            </a:r>
            <a:endParaRPr lang="en-IN" dirty="0">
              <a:solidFill>
                <a:schemeClr val="tx2">
                  <a:lumMod val="75000"/>
                </a:schemeClr>
              </a:solidFill>
              <a:latin typeface="Bookman Old Style" panose="02050604050505020204" pitchFamily="18" charset="0"/>
            </a:endParaRPr>
          </a:p>
          <a:p>
            <a:pPr algn="just"/>
            <a:r>
              <a:rPr lang="en-US" dirty="0">
                <a:solidFill>
                  <a:schemeClr val="tx2">
                    <a:lumMod val="75000"/>
                  </a:schemeClr>
                </a:solidFill>
                <a:latin typeface="Bookman Old Style" panose="02050604050505020204" pitchFamily="18" charset="0"/>
              </a:rPr>
              <a:t>DSCE, Bangalore</a:t>
            </a:r>
            <a:endParaRPr lang="en-US" dirty="0">
              <a:solidFill>
                <a:srgbClr val="00B050"/>
              </a:solidFill>
              <a:latin typeface="Bookman Old Style" panose="02050604050505020204" pitchFamily="18" charset="0"/>
            </a:endParaRPr>
          </a:p>
        </p:txBody>
      </p:sp>
      <p:sp>
        <p:nvSpPr>
          <p:cNvPr id="23" name="TextBox 22">
            <a:extLst>
              <a:ext uri="{FF2B5EF4-FFF2-40B4-BE49-F238E27FC236}">
                <a16:creationId xmlns:a16="http://schemas.microsoft.com/office/drawing/2014/main" id="{16438806-429F-130E-A066-CD9D05F27410}"/>
              </a:ext>
            </a:extLst>
          </p:cNvPr>
          <p:cNvSpPr txBox="1"/>
          <p:nvPr/>
        </p:nvSpPr>
        <p:spPr>
          <a:xfrm>
            <a:off x="990601" y="1974313"/>
            <a:ext cx="8534396" cy="646331"/>
          </a:xfrm>
          <a:prstGeom prst="rect">
            <a:avLst/>
          </a:prstGeom>
          <a:noFill/>
        </p:spPr>
        <p:txBody>
          <a:bodyPr wrap="square">
            <a:spAutoFit/>
          </a:bodyPr>
          <a:lstStyle/>
          <a:p>
            <a:pPr algn="just"/>
            <a:r>
              <a:rPr lang="en-US" sz="3600" dirty="0"/>
              <a:t>Virtual mouse control using hand gesture</a:t>
            </a:r>
            <a:endParaRPr lang="en-IN" sz="3600" dirty="0"/>
          </a:p>
        </p:txBody>
      </p:sp>
      <p:sp>
        <p:nvSpPr>
          <p:cNvPr id="25" name="TextBox 24">
            <a:extLst>
              <a:ext uri="{FF2B5EF4-FFF2-40B4-BE49-F238E27FC236}">
                <a16:creationId xmlns:a16="http://schemas.microsoft.com/office/drawing/2014/main" id="{17C11AAA-436C-3C1E-6E48-F2B3221220DF}"/>
              </a:ext>
            </a:extLst>
          </p:cNvPr>
          <p:cNvSpPr txBox="1"/>
          <p:nvPr/>
        </p:nvSpPr>
        <p:spPr>
          <a:xfrm>
            <a:off x="1409702" y="1390434"/>
            <a:ext cx="6476996" cy="523220"/>
          </a:xfrm>
          <a:prstGeom prst="rect">
            <a:avLst/>
          </a:prstGeom>
          <a:noFill/>
        </p:spPr>
        <p:txBody>
          <a:bodyPr wrap="square">
            <a:spAutoFit/>
          </a:bodyPr>
          <a:lstStyle/>
          <a:p>
            <a:pPr algn="just"/>
            <a:r>
              <a:rPr lang="en-IN" sz="2800" b="1" dirty="0">
                <a:latin typeface="Bookman Old Style" panose="02050604050505020204" pitchFamily="18" charset="0"/>
              </a:rPr>
              <a:t>   MINI-PROJECT FINAL PHASE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2E2550-85D9-5042-DA05-1371890F30A2}"/>
              </a:ext>
            </a:extLst>
          </p:cNvPr>
          <p:cNvSpPr>
            <a:spLocks noGrp="1"/>
          </p:cNvSpPr>
          <p:nvPr>
            <p:ph type="ftr" sz="quarter" idx="11"/>
          </p:nvPr>
        </p:nvSpPr>
        <p:spPr/>
        <p:txBody>
          <a:bodyPr/>
          <a:lstStyle/>
          <a:p>
            <a:r>
              <a:rPr lang="en-US"/>
              <a:t>Department of ISE, DSCE</a:t>
            </a:r>
          </a:p>
        </p:txBody>
      </p:sp>
      <p:sp>
        <p:nvSpPr>
          <p:cNvPr id="3" name="Slide Number Placeholder 2">
            <a:extLst>
              <a:ext uri="{FF2B5EF4-FFF2-40B4-BE49-F238E27FC236}">
                <a16:creationId xmlns:a16="http://schemas.microsoft.com/office/drawing/2014/main" id="{26B3EA7D-ABEA-1E28-7E09-DB9267842A7F}"/>
              </a:ext>
            </a:extLst>
          </p:cNvPr>
          <p:cNvSpPr>
            <a:spLocks noGrp="1"/>
          </p:cNvSpPr>
          <p:nvPr>
            <p:ph type="sldNum" sz="quarter" idx="12"/>
          </p:nvPr>
        </p:nvSpPr>
        <p:spPr/>
        <p:txBody>
          <a:bodyPr/>
          <a:lstStyle/>
          <a:p>
            <a:fld id="{91633C72-83B3-42C9-A21C-3AA8D54D20E0}" type="slidenum">
              <a:rPr lang="en-US" smtClean="0"/>
              <a:pPr/>
              <a:t>10</a:t>
            </a:fld>
            <a:endParaRPr lang="en-US"/>
          </a:p>
        </p:txBody>
      </p:sp>
      <p:cxnSp>
        <p:nvCxnSpPr>
          <p:cNvPr id="6" name="Straight Connector 5">
            <a:extLst>
              <a:ext uri="{FF2B5EF4-FFF2-40B4-BE49-F238E27FC236}">
                <a16:creationId xmlns:a16="http://schemas.microsoft.com/office/drawing/2014/main" id="{7A1B3AA4-49B3-968F-EECB-CEBD9DD989AF}"/>
              </a:ext>
            </a:extLst>
          </p:cNvPr>
          <p:cNvCxnSpPr/>
          <p:nvPr/>
        </p:nvCxnSpPr>
        <p:spPr>
          <a:xfrm>
            <a:off x="76200" y="11430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40A01A88-F977-F79F-6FFE-EC0EEE715C46}"/>
              </a:ext>
            </a:extLst>
          </p:cNvPr>
          <p:cNvCxnSpPr/>
          <p:nvPr/>
        </p:nvCxnSpPr>
        <p:spPr>
          <a:xfrm rot="5400000">
            <a:off x="-26289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image1.png">
            <a:extLst>
              <a:ext uri="{FF2B5EF4-FFF2-40B4-BE49-F238E27FC236}">
                <a16:creationId xmlns:a16="http://schemas.microsoft.com/office/drawing/2014/main" id="{CC92290A-2937-F67C-D184-DE4600DB1273}"/>
              </a:ext>
            </a:extLst>
          </p:cNvPr>
          <p:cNvPicPr/>
          <p:nvPr/>
        </p:nvPicPr>
        <p:blipFill>
          <a:blip r:embed="rId2" cstate="print"/>
          <a:stretch>
            <a:fillRect/>
          </a:stretch>
        </p:blipFill>
        <p:spPr>
          <a:xfrm>
            <a:off x="1143000" y="136525"/>
            <a:ext cx="7431932" cy="806330"/>
          </a:xfrm>
          <a:prstGeom prst="rect">
            <a:avLst/>
          </a:prstGeom>
          <a:noFill/>
        </p:spPr>
      </p:pic>
      <p:sp>
        <p:nvSpPr>
          <p:cNvPr id="9" name="TextBox 8">
            <a:extLst>
              <a:ext uri="{FF2B5EF4-FFF2-40B4-BE49-F238E27FC236}">
                <a16:creationId xmlns:a16="http://schemas.microsoft.com/office/drawing/2014/main" id="{C113EB70-CEB5-5476-2E87-05005E0B7F7A}"/>
              </a:ext>
            </a:extLst>
          </p:cNvPr>
          <p:cNvSpPr txBox="1"/>
          <p:nvPr/>
        </p:nvSpPr>
        <p:spPr>
          <a:xfrm>
            <a:off x="838201" y="1600200"/>
            <a:ext cx="8000998" cy="5632311"/>
          </a:xfrm>
          <a:prstGeom prst="rect">
            <a:avLst/>
          </a:prstGeom>
          <a:noFill/>
        </p:spPr>
        <p:txBody>
          <a:bodyPr wrap="square" rtlCol="0">
            <a:spAutoFit/>
          </a:bodyPr>
          <a:lstStyle/>
          <a:p>
            <a:pPr marL="0" indent="0" algn="just">
              <a:buNone/>
            </a:pPr>
            <a:r>
              <a:rPr lang="en-US" sz="1800" i="0" dirty="0">
                <a:solidFill>
                  <a:srgbClr val="000000"/>
                </a:solidFill>
                <a:effectLst/>
                <a:latin typeface="Times New Roman" panose="02020603050405020304" pitchFamily="18" charset="0"/>
                <a:cs typeface="Times New Roman" panose="02020603050405020304" pitchFamily="18" charset="0"/>
              </a:rPr>
              <a:t>For the Mouse Cursor Moving around the Computer Window,</a:t>
            </a: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dirty="0">
                <a:solidFill>
                  <a:srgbClr val="0D0D0D"/>
                </a:solidFill>
                <a:effectLst/>
                <a:latin typeface="Times New Roman" panose="02020603050405020304" pitchFamily="18" charset="0"/>
                <a:cs typeface="Times New Roman" panose="02020603050405020304" pitchFamily="18" charset="0"/>
              </a:rPr>
              <a:t>If the index finger is up with tip Id = 1 </a:t>
            </a:r>
            <a:r>
              <a:rPr lang="en-US" sz="1800" dirty="0">
                <a:solidFill>
                  <a:srgbClr val="0D0D0D"/>
                </a:solidFill>
                <a:latin typeface="Times New Roman" panose="02020603050405020304" pitchFamily="18" charset="0"/>
                <a:cs typeface="Times New Roman" panose="02020603050405020304" pitchFamily="18" charset="0"/>
              </a:rPr>
              <a:t>is</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 up, the mouse cursor is made to move around the</a:t>
            </a:r>
            <a:r>
              <a:rPr lang="en-US" sz="1800" b="0" i="1" u="none" strike="noStrike" dirty="0">
                <a:solidFill>
                  <a:srgbClr val="0D0D0D"/>
                </a:solidFill>
                <a:effectLst/>
                <a:latin typeface="Times New Roman" panose="02020603050405020304" pitchFamily="18" charset="0"/>
                <a:cs typeface="Times New Roman" panose="02020603050405020304" pitchFamily="18" charset="0"/>
              </a:rPr>
              <a:t>  </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window of the computer using the </a:t>
            </a:r>
            <a:r>
              <a:rPr lang="en-US" sz="1800" b="0" i="0" u="none" strike="noStrike" dirty="0" err="1">
                <a:solidFill>
                  <a:srgbClr val="0D0D0D"/>
                </a:solidFill>
                <a:effectLst/>
                <a:latin typeface="Times New Roman" panose="02020603050405020304" pitchFamily="18" charset="0"/>
                <a:cs typeface="Times New Roman" panose="02020603050405020304" pitchFamily="18" charset="0"/>
              </a:rPr>
              <a:t>AutoPy</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 package of</a:t>
            </a:r>
            <a:r>
              <a:rPr lang="en-US" sz="1800" b="0" i="1" u="none" strike="noStrike" dirty="0">
                <a:solidFill>
                  <a:srgbClr val="0D0D0D"/>
                </a:solidFill>
                <a:effectLst/>
                <a:latin typeface="Times New Roman" panose="02020603050405020304" pitchFamily="18" charset="0"/>
                <a:cs typeface="Times New Roman" panose="02020603050405020304" pitchFamily="18" charset="0"/>
              </a:rPr>
              <a:t> </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800" b="0" i="0" u="none" strike="noStrike"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rgbClr val="0D0D0D"/>
                </a:solidFill>
                <a:effectLst/>
                <a:latin typeface="Times New Roman" panose="02020603050405020304" pitchFamily="18" charset="0"/>
                <a:cs typeface="Times New Roman" panose="02020603050405020304" pitchFamily="18" charset="0"/>
              </a:rPr>
              <a:t> If the thumb finger with tip Id = 0</a:t>
            </a:r>
            <a:r>
              <a:rPr lang="en-US" sz="1800" b="0" i="1" u="none" strike="noStrike" dirty="0">
                <a:solidFill>
                  <a:srgbClr val="0D0D0D"/>
                </a:solidFill>
                <a:effectLst/>
                <a:latin typeface="Times New Roman" panose="02020603050405020304" pitchFamily="18" charset="0"/>
                <a:cs typeface="Times New Roman" panose="02020603050405020304" pitchFamily="18" charset="0"/>
              </a:rPr>
              <a:t> </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is up, the computer is made to perform the left mouse button click using the </a:t>
            </a:r>
            <a:r>
              <a:rPr lang="en-US" sz="1800" b="0" i="0" u="none" strike="noStrike" dirty="0" err="1">
                <a:solidFill>
                  <a:srgbClr val="0D0D0D"/>
                </a:solidFill>
                <a:effectLst/>
                <a:latin typeface="Times New Roman" panose="02020603050405020304" pitchFamily="18" charset="0"/>
                <a:cs typeface="Times New Roman" panose="02020603050405020304" pitchFamily="18" charset="0"/>
              </a:rPr>
              <a:t>Autopy</a:t>
            </a:r>
            <a:r>
              <a:rPr lang="en-US" sz="1800" b="0" i="0" u="none" strike="noStrike" dirty="0">
                <a:solidFill>
                  <a:srgbClr val="0D0D0D"/>
                </a:solidFill>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both the index finger with tip Id = 1 and the middle finger with tip Id = 2 are up, the mouse performs right click operation using the </a:t>
            </a:r>
            <a:r>
              <a:rPr lang="en-US" dirty="0" err="1">
                <a:latin typeface="Times New Roman" panose="02020603050405020304" pitchFamily="18" charset="0"/>
                <a:cs typeface="Times New Roman" panose="02020603050405020304" pitchFamily="18" charset="0"/>
              </a:rPr>
              <a:t>pyautogui</a:t>
            </a:r>
            <a:r>
              <a:rPr lang="en-US" dirty="0">
                <a:latin typeface="Times New Roman" panose="02020603050405020304" pitchFamily="18" charset="0"/>
                <a:cs typeface="Times New Roman" panose="02020603050405020304" pitchFamily="18" charset="0"/>
              </a:rPr>
              <a:t> library.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both the index finger with tip Id = 1 and the thumb with tip Id = 0are up, the mouse performs upward scrolling operation using the </a:t>
            </a:r>
            <a:r>
              <a:rPr lang="en-US" dirty="0" err="1">
                <a:latin typeface="Times New Roman" panose="02020603050405020304" pitchFamily="18" charset="0"/>
                <a:cs typeface="Times New Roman" panose="02020603050405020304" pitchFamily="18" charset="0"/>
              </a:rPr>
              <a:t>pyautogui</a:t>
            </a:r>
            <a:r>
              <a:rPr lang="en-US" dirty="0">
                <a:latin typeface="Times New Roman" panose="02020603050405020304" pitchFamily="18" charset="0"/>
                <a:cs typeface="Times New Roman" panose="02020603050405020304" pitchFamily="18" charset="0"/>
              </a:rPr>
              <a:t> library.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ring finger with tip Id = 3 is up, the mouse performs downward scrolling operation using the </a:t>
            </a:r>
            <a:r>
              <a:rPr lang="en-US" dirty="0" err="1">
                <a:latin typeface="Times New Roman" panose="02020603050405020304" pitchFamily="18" charset="0"/>
                <a:cs typeface="Times New Roman" panose="02020603050405020304" pitchFamily="18" charset="0"/>
              </a:rPr>
              <a:t>pyautogui</a:t>
            </a:r>
            <a:r>
              <a:rPr lang="en-US" dirty="0">
                <a:latin typeface="Times New Roman" panose="02020603050405020304" pitchFamily="18" charset="0"/>
                <a:cs typeface="Times New Roman" panose="02020603050405020304" pitchFamily="18" charset="0"/>
              </a:rPr>
              <a:t> library.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9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92F6E9-5B47-B3A2-86A8-2FBC446472CB}"/>
              </a:ext>
            </a:extLst>
          </p:cNvPr>
          <p:cNvSpPr>
            <a:spLocks noGrp="1"/>
          </p:cNvSpPr>
          <p:nvPr>
            <p:ph type="ftr" sz="quarter" idx="11"/>
          </p:nvPr>
        </p:nvSpPr>
        <p:spPr/>
        <p:txBody>
          <a:bodyPr/>
          <a:lstStyle/>
          <a:p>
            <a:r>
              <a:rPr lang="en-US" dirty="0"/>
              <a:t>Department of ISE, DSCE</a:t>
            </a:r>
          </a:p>
        </p:txBody>
      </p:sp>
      <p:sp>
        <p:nvSpPr>
          <p:cNvPr id="3" name="Slide Number Placeholder 2">
            <a:extLst>
              <a:ext uri="{FF2B5EF4-FFF2-40B4-BE49-F238E27FC236}">
                <a16:creationId xmlns:a16="http://schemas.microsoft.com/office/drawing/2014/main" id="{601A0D2C-FEF0-5877-4EC9-E70D721A44B1}"/>
              </a:ext>
            </a:extLst>
          </p:cNvPr>
          <p:cNvSpPr>
            <a:spLocks noGrp="1"/>
          </p:cNvSpPr>
          <p:nvPr>
            <p:ph type="sldNum" sz="quarter" idx="12"/>
          </p:nvPr>
        </p:nvSpPr>
        <p:spPr/>
        <p:txBody>
          <a:bodyPr/>
          <a:lstStyle/>
          <a:p>
            <a:fld id="{91633C72-83B3-42C9-A21C-3AA8D54D20E0}" type="slidenum">
              <a:rPr lang="en-US" smtClean="0"/>
              <a:pPr/>
              <a:t>11</a:t>
            </a:fld>
            <a:endParaRPr lang="en-US"/>
          </a:p>
        </p:txBody>
      </p:sp>
      <p:pic>
        <p:nvPicPr>
          <p:cNvPr id="5" name="Picture 4">
            <a:extLst>
              <a:ext uri="{FF2B5EF4-FFF2-40B4-BE49-F238E27FC236}">
                <a16:creationId xmlns:a16="http://schemas.microsoft.com/office/drawing/2014/main" id="{0FCE91F4-46B5-6C5A-8796-CF14D592BEA4}"/>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10001" r="30833" b="9999"/>
          <a:stretch/>
        </p:blipFill>
        <p:spPr>
          <a:xfrm>
            <a:off x="228600" y="136525"/>
            <a:ext cx="8458200" cy="6340475"/>
          </a:xfrm>
          <a:prstGeom prst="rect">
            <a:avLst/>
          </a:prstGeom>
        </p:spPr>
      </p:pic>
    </p:spTree>
    <p:extLst>
      <p:ext uri="{BB962C8B-B14F-4D97-AF65-F5344CB8AC3E}">
        <p14:creationId xmlns:p14="http://schemas.microsoft.com/office/powerpoint/2010/main" val="216935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12</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05219" y="34671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3493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200472"/>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RESULT</a:t>
            </a:r>
          </a:p>
        </p:txBody>
      </p:sp>
      <p:sp>
        <p:nvSpPr>
          <p:cNvPr id="9" name="Content Placeholder 8"/>
          <p:cNvSpPr>
            <a:spLocks noGrp="1"/>
          </p:cNvSpPr>
          <p:nvPr>
            <p:ph idx="1"/>
          </p:nvPr>
        </p:nvSpPr>
        <p:spPr>
          <a:xfrm>
            <a:off x="556848" y="1985937"/>
            <a:ext cx="8229600" cy="3992563"/>
          </a:xfrm>
        </p:spPr>
        <p:txBody>
          <a:bodyPr>
            <a:noAutofit/>
          </a:bodyPr>
          <a:lstStyle/>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The proposed model is so accurate that it can also be used in real-world applications. For example, it can be used to reduce the spread of COVID19 and eliminate the need for wearable devices. </a:t>
            </a:r>
          </a:p>
          <a:p>
            <a:pPr marL="285750" indent="-285750" algn="just">
              <a:buFont typeface="Wingdings" panose="05000000000000000000" pitchFamily="2" charset="2"/>
              <a:buChar char="§"/>
            </a:pPr>
            <a:endParaRPr lang="en-US" sz="175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This system is mainly aimed to reduce the use of hardware components attached with the computer.</a:t>
            </a:r>
          </a:p>
          <a:p>
            <a:pPr marL="0" indent="0" algn="just">
              <a:buNone/>
            </a:pPr>
            <a:r>
              <a:rPr lang="en-US" sz="175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Recognition and the interpretation of sign language is one of the major issues for the communication with dumb and deaf people. This project is pretty much expressive such that the dumb and deaf people could understand it.</a:t>
            </a:r>
            <a:endParaRPr lang="en-IN" sz="175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75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Not only did this project show the different gesture operations that could be done by the users but it also demonstrated the potential in simplifying user interactions with personal computers and hardware systems.</a:t>
            </a:r>
          </a:p>
          <a:p>
            <a:pPr marL="285750" indent="-285750" algn="just">
              <a:buFont typeface="Wingdings" panose="05000000000000000000" pitchFamily="2" charset="2"/>
              <a:buChar char="§"/>
            </a:pPr>
            <a:endParaRPr lang="en-US" sz="1750" dirty="0">
              <a:latin typeface="Times New Roman" panose="02020603050405020304" pitchFamily="18" charset="0"/>
              <a:cs typeface="Times New Roman" panose="02020603050405020304" pitchFamily="18" charset="0"/>
            </a:endParaRPr>
          </a:p>
          <a:p>
            <a:pPr algn="just"/>
            <a:endParaRPr lang="en-US" sz="1750" dirty="0"/>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E450D5B-0D64-E9D3-9FF2-8FAA7998A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3733799" cy="5333999"/>
          </a:xfrm>
        </p:spPr>
      </p:pic>
      <p:sp>
        <p:nvSpPr>
          <p:cNvPr id="4" name="Footer Placeholder 3">
            <a:extLst>
              <a:ext uri="{FF2B5EF4-FFF2-40B4-BE49-F238E27FC236}">
                <a16:creationId xmlns:a16="http://schemas.microsoft.com/office/drawing/2014/main" id="{ECF679FF-114B-4522-207A-DCBA15FAFB23}"/>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E00DD891-32B4-35A1-1225-3506CB7F2F3B}"/>
              </a:ext>
            </a:extLst>
          </p:cNvPr>
          <p:cNvSpPr>
            <a:spLocks noGrp="1"/>
          </p:cNvSpPr>
          <p:nvPr>
            <p:ph type="sldNum" sz="quarter" idx="12"/>
          </p:nvPr>
        </p:nvSpPr>
        <p:spPr/>
        <p:txBody>
          <a:bodyPr/>
          <a:lstStyle/>
          <a:p>
            <a:fld id="{91633C72-83B3-42C9-A21C-3AA8D54D20E0}" type="slidenum">
              <a:rPr lang="en-US" smtClean="0"/>
              <a:pPr/>
              <a:t>13</a:t>
            </a:fld>
            <a:endParaRPr lang="en-US"/>
          </a:p>
        </p:txBody>
      </p:sp>
      <p:sp>
        <p:nvSpPr>
          <p:cNvPr id="8" name="TextBox 7">
            <a:extLst>
              <a:ext uri="{FF2B5EF4-FFF2-40B4-BE49-F238E27FC236}">
                <a16:creationId xmlns:a16="http://schemas.microsoft.com/office/drawing/2014/main" id="{C8D17E41-2893-3B29-3A4F-2766DB54B8BC}"/>
              </a:ext>
            </a:extLst>
          </p:cNvPr>
          <p:cNvSpPr txBox="1"/>
          <p:nvPr/>
        </p:nvSpPr>
        <p:spPr>
          <a:xfrm>
            <a:off x="1600200" y="5924490"/>
            <a:ext cx="228600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Left-click</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8F43F89-B2DD-5788-8A5C-E7F945C48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33399"/>
            <a:ext cx="3581399" cy="5333999"/>
          </a:xfrm>
          <a:prstGeom prst="rect">
            <a:avLst/>
          </a:prstGeom>
        </p:spPr>
      </p:pic>
      <p:sp>
        <p:nvSpPr>
          <p:cNvPr id="11" name="TextBox 10">
            <a:extLst>
              <a:ext uri="{FF2B5EF4-FFF2-40B4-BE49-F238E27FC236}">
                <a16:creationId xmlns:a16="http://schemas.microsoft.com/office/drawing/2014/main" id="{D5120C35-0A48-BACC-665D-7E38E03DEA3E}"/>
              </a:ext>
            </a:extLst>
          </p:cNvPr>
          <p:cNvSpPr txBox="1"/>
          <p:nvPr/>
        </p:nvSpPr>
        <p:spPr>
          <a:xfrm>
            <a:off x="5638800" y="5988020"/>
            <a:ext cx="281547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Movement of cursor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20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C1AC2E-FFFF-2F95-8CE4-EAE7BFC22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53" y="838200"/>
            <a:ext cx="3791145" cy="4953001"/>
          </a:xfrm>
        </p:spPr>
      </p:pic>
      <p:sp>
        <p:nvSpPr>
          <p:cNvPr id="4" name="Footer Placeholder 3">
            <a:extLst>
              <a:ext uri="{FF2B5EF4-FFF2-40B4-BE49-F238E27FC236}">
                <a16:creationId xmlns:a16="http://schemas.microsoft.com/office/drawing/2014/main" id="{C51C311C-7254-F729-B40D-D9D2947AF764}"/>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A6C53A2B-A0AF-B335-EFB3-05F2EE0DD819}"/>
              </a:ext>
            </a:extLst>
          </p:cNvPr>
          <p:cNvSpPr>
            <a:spLocks noGrp="1"/>
          </p:cNvSpPr>
          <p:nvPr>
            <p:ph type="sldNum" sz="quarter" idx="12"/>
          </p:nvPr>
        </p:nvSpPr>
        <p:spPr/>
        <p:txBody>
          <a:bodyPr/>
          <a:lstStyle/>
          <a:p>
            <a:fld id="{91633C72-83B3-42C9-A21C-3AA8D54D20E0}" type="slidenum">
              <a:rPr lang="en-US" smtClean="0"/>
              <a:pPr/>
              <a:t>14</a:t>
            </a:fld>
            <a:endParaRPr lang="en-US"/>
          </a:p>
        </p:txBody>
      </p:sp>
      <p:sp>
        <p:nvSpPr>
          <p:cNvPr id="8" name="TextBox 7">
            <a:extLst>
              <a:ext uri="{FF2B5EF4-FFF2-40B4-BE49-F238E27FC236}">
                <a16:creationId xmlns:a16="http://schemas.microsoft.com/office/drawing/2014/main" id="{8F9263FA-A540-C099-6FC7-EB1C4868FA9D}"/>
              </a:ext>
            </a:extLst>
          </p:cNvPr>
          <p:cNvSpPr txBox="1"/>
          <p:nvPr/>
        </p:nvSpPr>
        <p:spPr>
          <a:xfrm>
            <a:off x="1447800" y="5865298"/>
            <a:ext cx="2286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No movement</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44F61F4-CB42-BC80-3C42-AE06BE8AD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4" y="838200"/>
            <a:ext cx="3886196" cy="4953001"/>
          </a:xfrm>
          <a:prstGeom prst="rect">
            <a:avLst/>
          </a:prstGeom>
        </p:spPr>
      </p:pic>
      <p:sp>
        <p:nvSpPr>
          <p:cNvPr id="11" name="TextBox 10">
            <a:extLst>
              <a:ext uri="{FF2B5EF4-FFF2-40B4-BE49-F238E27FC236}">
                <a16:creationId xmlns:a16="http://schemas.microsoft.com/office/drawing/2014/main" id="{FFCD5473-BE88-C429-8386-9025839BDA3F}"/>
              </a:ext>
            </a:extLst>
          </p:cNvPr>
          <p:cNvSpPr txBox="1"/>
          <p:nvPr/>
        </p:nvSpPr>
        <p:spPr>
          <a:xfrm>
            <a:off x="6248400" y="5865298"/>
            <a:ext cx="2438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Right-click</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3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D7513E-7623-3DCF-C844-7222E3E7D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42207"/>
            <a:ext cx="3809999" cy="4896594"/>
          </a:xfrm>
        </p:spPr>
      </p:pic>
      <p:sp>
        <p:nvSpPr>
          <p:cNvPr id="4" name="Footer Placeholder 3">
            <a:extLst>
              <a:ext uri="{FF2B5EF4-FFF2-40B4-BE49-F238E27FC236}">
                <a16:creationId xmlns:a16="http://schemas.microsoft.com/office/drawing/2014/main" id="{45719748-FE85-D424-8DF0-2D88D59E7CF3}"/>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8347A4F8-59E5-CDF2-9367-793B80FB3070}"/>
              </a:ext>
            </a:extLst>
          </p:cNvPr>
          <p:cNvSpPr>
            <a:spLocks noGrp="1"/>
          </p:cNvSpPr>
          <p:nvPr>
            <p:ph type="sldNum" sz="quarter" idx="12"/>
          </p:nvPr>
        </p:nvSpPr>
        <p:spPr/>
        <p:txBody>
          <a:bodyPr/>
          <a:lstStyle/>
          <a:p>
            <a:fld id="{91633C72-83B3-42C9-A21C-3AA8D54D20E0}" type="slidenum">
              <a:rPr lang="en-US" smtClean="0"/>
              <a:pPr/>
              <a:t>15</a:t>
            </a:fld>
            <a:endParaRPr lang="en-US"/>
          </a:p>
        </p:txBody>
      </p:sp>
      <p:pic>
        <p:nvPicPr>
          <p:cNvPr id="9" name="Picture 8">
            <a:extLst>
              <a:ext uri="{FF2B5EF4-FFF2-40B4-BE49-F238E27FC236}">
                <a16:creationId xmlns:a16="http://schemas.microsoft.com/office/drawing/2014/main" id="{31B03DAC-E4F6-64AB-336C-D340123E9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739434"/>
            <a:ext cx="3809999" cy="4899367"/>
          </a:xfrm>
          <a:prstGeom prst="rect">
            <a:avLst/>
          </a:prstGeom>
        </p:spPr>
      </p:pic>
      <p:sp>
        <p:nvSpPr>
          <p:cNvPr id="10" name="TextBox 9">
            <a:extLst>
              <a:ext uri="{FF2B5EF4-FFF2-40B4-BE49-F238E27FC236}">
                <a16:creationId xmlns:a16="http://schemas.microsoft.com/office/drawing/2014/main" id="{B07E4DAA-0B51-EC7D-6522-FB90659E0049}"/>
              </a:ext>
            </a:extLst>
          </p:cNvPr>
          <p:cNvSpPr txBox="1"/>
          <p:nvPr/>
        </p:nvSpPr>
        <p:spPr>
          <a:xfrm>
            <a:off x="1447800" y="5715156"/>
            <a:ext cx="2667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Scroll down</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FE18893-3728-BCE0-70F4-2597843823CE}"/>
              </a:ext>
            </a:extLst>
          </p:cNvPr>
          <p:cNvSpPr txBox="1"/>
          <p:nvPr/>
        </p:nvSpPr>
        <p:spPr>
          <a:xfrm>
            <a:off x="6172200" y="5718455"/>
            <a:ext cx="24003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Scroll up</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00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16</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85800" y="1307452"/>
            <a:ext cx="78779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CONCLUSION</a:t>
            </a:r>
          </a:p>
        </p:txBody>
      </p:sp>
      <p:sp>
        <p:nvSpPr>
          <p:cNvPr id="9" name="Content Placeholder 8"/>
          <p:cNvSpPr>
            <a:spLocks noGrp="1"/>
          </p:cNvSpPr>
          <p:nvPr>
            <p:ph idx="1"/>
          </p:nvPr>
        </p:nvSpPr>
        <p:spPr>
          <a:xfrm>
            <a:off x="509951" y="1951674"/>
            <a:ext cx="8229600" cy="3611558"/>
          </a:xfrm>
        </p:spPr>
        <p:txBody>
          <a:bodyPr>
            <a:noAutofit/>
          </a:bodyPr>
          <a:lstStyle/>
          <a:p>
            <a:pPr marL="285750" indent="-285750" algn="just">
              <a:buFont typeface="Wingdings" panose="05000000000000000000" pitchFamily="2" charset="2"/>
              <a:buChar char="§"/>
            </a:pPr>
            <a:r>
              <a:rPr lang="en-IN" sz="1750" dirty="0">
                <a:latin typeface="Times New Roman" panose="02020603050405020304" pitchFamily="18" charset="0"/>
                <a:cs typeface="Times New Roman" panose="02020603050405020304" pitchFamily="18" charset="0"/>
              </a:rPr>
              <a:t>The proposed AI virtual mouse system is to develop an alternative to the regular and traditional mouse system to perform and control the mouse functions.</a:t>
            </a: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Main objective pre-processing is to represent</a:t>
            </a:r>
          </a:p>
          <a:p>
            <a:pPr marL="0" indent="0" algn="just">
              <a:buNone/>
            </a:pPr>
            <a:r>
              <a:rPr lang="en-US" sz="1750" dirty="0">
                <a:latin typeface="Times New Roman" panose="02020603050405020304" pitchFamily="18" charset="0"/>
                <a:cs typeface="Times New Roman" panose="02020603050405020304" pitchFamily="18" charset="0"/>
              </a:rPr>
              <a:t>     the data in such a way that it can be easily</a:t>
            </a:r>
          </a:p>
          <a:p>
            <a:pPr marL="0" indent="0" algn="just">
              <a:buNone/>
            </a:pPr>
            <a:r>
              <a:rPr lang="en-US" sz="1750" dirty="0">
                <a:latin typeface="Times New Roman" panose="02020603050405020304" pitchFamily="18" charset="0"/>
                <a:cs typeface="Times New Roman" panose="02020603050405020304" pitchFamily="18" charset="0"/>
              </a:rPr>
              <a:t>     interpreted and processed by the system.</a:t>
            </a: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For most laptop touchpad is not the most</a:t>
            </a:r>
          </a:p>
          <a:p>
            <a:pPr marL="0" indent="0" algn="just">
              <a:buNone/>
            </a:pPr>
            <a:r>
              <a:rPr lang="en-US" sz="1750" dirty="0">
                <a:latin typeface="Times New Roman" panose="02020603050405020304" pitchFamily="18" charset="0"/>
                <a:cs typeface="Times New Roman" panose="02020603050405020304" pitchFamily="18" charset="0"/>
              </a:rPr>
              <a:t>     comfortable  and convenient</a:t>
            </a: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It Reduces cost of hardware</a:t>
            </a:r>
          </a:p>
          <a:p>
            <a:pPr marL="285750" indent="-285750" algn="just">
              <a:buFont typeface="Wingdings" panose="05000000000000000000" pitchFamily="2" charset="2"/>
              <a:buChar char="§"/>
            </a:pPr>
            <a:r>
              <a:rPr lang="en-US" sz="1750" dirty="0">
                <a:latin typeface="Times New Roman" panose="02020603050405020304" pitchFamily="18" charset="0"/>
                <a:cs typeface="Times New Roman" panose="02020603050405020304" pitchFamily="18" charset="0"/>
              </a:rPr>
              <a:t>It focuses on extracting the features over the</a:t>
            </a:r>
          </a:p>
          <a:p>
            <a:pPr marL="0" indent="0" algn="just">
              <a:buNone/>
            </a:pPr>
            <a:r>
              <a:rPr lang="en-US" sz="1750" dirty="0">
                <a:latin typeface="Times New Roman" panose="02020603050405020304" pitchFamily="18" charset="0"/>
                <a:cs typeface="Times New Roman" panose="02020603050405020304" pitchFamily="18" charset="0"/>
              </a:rPr>
              <a:t>     human hands and then matching their features </a:t>
            </a:r>
          </a:p>
          <a:p>
            <a:pPr marL="0" indent="0" algn="just">
              <a:buNone/>
            </a:pPr>
            <a:r>
              <a:rPr lang="en-US" sz="1750" dirty="0">
                <a:latin typeface="Times New Roman" panose="02020603050405020304" pitchFamily="18" charset="0"/>
                <a:cs typeface="Times New Roman" panose="02020603050405020304" pitchFamily="18" charset="0"/>
              </a:rPr>
              <a:t>    to  recognize the movement of the hand. </a:t>
            </a:r>
            <a:endParaRPr lang="en-IN" sz="1750" dirty="0">
              <a:latin typeface="Times New Roman" panose="02020603050405020304" pitchFamily="18" charset="0"/>
              <a:cs typeface="Times New Roman" panose="02020603050405020304" pitchFamily="18" charset="0"/>
            </a:endParaRPr>
          </a:p>
          <a:p>
            <a:pPr algn="just"/>
            <a:endParaRPr lang="en-US" sz="1750" dirty="0">
              <a:latin typeface="Times New Roman" panose="020206030504050203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pic>
        <p:nvPicPr>
          <p:cNvPr id="12" name="Picture 11">
            <a:extLst>
              <a:ext uri="{FF2B5EF4-FFF2-40B4-BE49-F238E27FC236}">
                <a16:creationId xmlns:a16="http://schemas.microsoft.com/office/drawing/2014/main" id="{E3E64C99-476C-3298-820D-9DE280006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251" y="2627893"/>
            <a:ext cx="3810000" cy="3810000"/>
          </a:xfrm>
          <a:prstGeom prst="rect">
            <a:avLst/>
          </a:prstGeom>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17</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0"/>
              </a:spcAft>
              <a:tabLst>
                <a:tab pos="3095625" algn="l"/>
              </a:tabLst>
            </a:pPr>
            <a:r>
              <a:rPr lang="en-US" sz="3200" b="1" dirty="0">
                <a:solidFill>
                  <a:schemeClr val="accent1">
                    <a:lumMod val="75000"/>
                  </a:schemeClr>
                </a:solidFill>
                <a:latin typeface="Bookman Old Style" panose="02050604050505020204" pitchFamily="18" charset="0"/>
                <a:cs typeface="Times New Roman" pitchFamily="18" charset="0"/>
              </a:rPr>
              <a:t>REFERENCES</a:t>
            </a:r>
            <a:endParaRPr lang="en-IN" sz="3200" b="1" dirty="0">
              <a:solidFill>
                <a:schemeClr val="accent1">
                  <a:lumMod val="75000"/>
                </a:schemeClr>
              </a:solidFill>
              <a:latin typeface="Bookman Old Style" panose="02050604050505020204" pitchFamily="18" charset="0"/>
              <a:cs typeface="Times New Roman" pitchFamily="18" charset="0"/>
            </a:endParaRPr>
          </a:p>
        </p:txBody>
      </p:sp>
      <p:sp>
        <p:nvSpPr>
          <p:cNvPr id="9" name="Content Placeholder 8"/>
          <p:cNvSpPr>
            <a:spLocks noGrp="1"/>
          </p:cNvSpPr>
          <p:nvPr>
            <p:ph idx="1"/>
          </p:nvPr>
        </p:nvSpPr>
        <p:spPr>
          <a:xfrm>
            <a:off x="457200" y="1999703"/>
            <a:ext cx="8229600" cy="4126460"/>
          </a:xfrm>
        </p:spPr>
        <p:txBody>
          <a:bodyPr>
            <a:normAutofit/>
          </a:bodyPr>
          <a:lstStyle/>
          <a:p>
            <a:pPr algn="just"/>
            <a:r>
              <a:rPr lang="en-IN" sz="1750" dirty="0">
                <a:latin typeface="Times New Roman" panose="02020603050405020304" pitchFamily="18" charset="0"/>
                <a:cs typeface="Times New Roman" panose="02020603050405020304" pitchFamily="18" charset="0"/>
              </a:rPr>
              <a:t>1] Bharath Kumar Reddy Sandra, Katakam Harsha Vardhan, Ch. Uday, V Sai Surya, Bala Raju, Dr. Vipin Kumar “GESTURE-CONTROL-VIRTUAL-MOUSE” .</a:t>
            </a:r>
          </a:p>
          <a:p>
            <a:pPr algn="just"/>
            <a:r>
              <a:rPr lang="en-IN" sz="1750" dirty="0">
                <a:latin typeface="Times New Roman" panose="02020603050405020304" pitchFamily="18" charset="0"/>
                <a:cs typeface="Times New Roman" panose="02020603050405020304" pitchFamily="18" charset="0"/>
              </a:rPr>
              <a:t>2] Vijay Kumar Sharma, Vimal Kumar, Md. Iqbal, Sachin Tawara, Vishal Jayaswal. “Virtual Mouse Control Using Hand Class Gesture”. Department of Computer Science and Engineering MIET, Meeru</a:t>
            </a:r>
          </a:p>
          <a:p>
            <a:pPr algn="just"/>
            <a:r>
              <a:rPr lang="en-IN" sz="1750" dirty="0">
                <a:latin typeface="Times New Roman" panose="02020603050405020304" pitchFamily="18" charset="0"/>
                <a:cs typeface="Times New Roman" panose="02020603050405020304" pitchFamily="18" charset="0"/>
              </a:rPr>
              <a:t>3] Lira, M., Egito , J.H., Dall’Agnol, P.A., Amodio, D.M., Gonçalves, Ó.F., Boggio , P.S. “ The influence of skin colour on the experience of ownership in the rubber hand illusion” 2017. </a:t>
            </a:r>
          </a:p>
          <a:p>
            <a:pPr algn="just"/>
            <a:r>
              <a:rPr lang="en-IN" sz="1750" dirty="0">
                <a:latin typeface="Times New Roman" panose="02020603050405020304" pitchFamily="18" charset="0"/>
                <a:cs typeface="Times New Roman" panose="02020603050405020304" pitchFamily="18" charset="0"/>
              </a:rPr>
              <a:t>4]</a:t>
            </a:r>
            <a:r>
              <a:rPr lang="en-US" sz="1750" dirty="0">
                <a:latin typeface="Times New Roman" panose="02020603050405020304" pitchFamily="18" charset="0"/>
                <a:cs typeface="Times New Roman" panose="02020603050405020304" pitchFamily="18" charset="0"/>
              </a:rPr>
              <a:t> D. L. Quam, “Gesture recognition with a DataGlove,” IEEE Conference on Aerospace and Electronics, vol. 2, pp. 755–760, 1990. View at: Publisher Site | Google Scholar. </a:t>
            </a:r>
          </a:p>
          <a:p>
            <a:pPr algn="just"/>
            <a:r>
              <a:rPr lang="en-US" sz="1750" dirty="0">
                <a:latin typeface="Times New Roman" panose="02020603050405020304" pitchFamily="18" charset="0"/>
                <a:cs typeface="Times New Roman" panose="02020603050405020304" pitchFamily="18" charset="0"/>
              </a:rPr>
              <a:t>5] Abhilash S , Lisho Thomas, Naveen Wilson, “VIRTUAL MOUSE USING HAND GESTURE” Chaithanya Students Of Dept of computer science and engineering Mar Athanasius College of Engineering</a:t>
            </a:r>
            <a:endParaRPr lang="en-IN" sz="1750" dirty="0">
              <a:latin typeface="Times New Roman" panose="02020603050405020304" pitchFamily="18" charset="0"/>
              <a:cs typeface="Times New Roman" panose="02020603050405020304" pitchFamily="18" charset="0"/>
            </a:endParaRPr>
          </a:p>
          <a:p>
            <a:pPr algn="just"/>
            <a:endParaRPr lang="en-US" sz="1750" dirty="0"/>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2968855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581CF-6BD7-75EA-A44F-94AC018AE110}"/>
              </a:ext>
            </a:extLst>
          </p:cNvPr>
          <p:cNvSpPr>
            <a:spLocks noGrp="1"/>
          </p:cNvSpPr>
          <p:nvPr>
            <p:ph idx="1"/>
          </p:nvPr>
        </p:nvSpPr>
        <p:spPr/>
        <p:txBody>
          <a:bodyPr>
            <a:normAutofit/>
          </a:bodyPr>
          <a:lstStyle/>
          <a:p>
            <a:pPr algn="just"/>
            <a:r>
              <a:rPr lang="en-IN" sz="1750">
                <a:latin typeface="Times New Roman" panose="02020603050405020304" pitchFamily="18" charset="0"/>
                <a:cs typeface="Times New Roman" panose="02020603050405020304" pitchFamily="18" charset="0"/>
              </a:rPr>
              <a:t>6.Abhik </a:t>
            </a:r>
            <a:r>
              <a:rPr lang="en-IN" sz="1750" dirty="0">
                <a:latin typeface="Times New Roman" panose="02020603050405020304" pitchFamily="18" charset="0"/>
                <a:cs typeface="Times New Roman" panose="02020603050405020304" pitchFamily="18" charset="0"/>
              </a:rPr>
              <a:t>Banerjee, Abhirup Ghosh, Koustuvmoni Bharadwaj,” Mouse Control using a Web Camera based on colour Detection”,IJCTT,vol.9, Mar 2014. </a:t>
            </a:r>
          </a:p>
          <a:p>
            <a:pPr algn="just"/>
            <a:r>
              <a:rPr lang="en-IN" sz="1750" dirty="0">
                <a:effectLst/>
                <a:latin typeface="Times New Roman" panose="02020603050405020304" pitchFamily="18" charset="0"/>
                <a:ea typeface="SimSun" panose="02010600030101010101" pitchFamily="2" charset="-122"/>
                <a:cs typeface="Times New Roman" panose="02020603050405020304" pitchFamily="18" charset="0"/>
              </a:rPr>
              <a:t>7</a:t>
            </a:r>
            <a:r>
              <a:rPr lang="en-IN" sz="1750" dirty="0">
                <a:latin typeface="Times New Roman" panose="02020603050405020304" pitchFamily="18" charset="0"/>
                <a:ea typeface="SimSun" panose="02010600030101010101" pitchFamily="2" charset="-122"/>
                <a:cs typeface="Times New Roman" panose="02020603050405020304" pitchFamily="18" charset="0"/>
              </a:rPr>
              <a:t>. </a:t>
            </a:r>
            <a:r>
              <a:rPr lang="en-GB" sz="1750" dirty="0">
                <a:effectLst/>
                <a:latin typeface="Times New Roman" panose="02020603050405020304" pitchFamily="18" charset="0"/>
                <a:ea typeface="Times New Roman" panose="02020603050405020304" pitchFamily="18" charset="0"/>
                <a:cs typeface="Times New Roman" panose="02020603050405020304" pitchFamily="18" charset="0"/>
              </a:rPr>
              <a:t>Ashwini M. Patil</a:t>
            </a:r>
            <a:r>
              <a:rPr lang="en-GB" sz="175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GB" sz="1750" dirty="0">
                <a:effectLst/>
                <a:latin typeface="Times New Roman" panose="02020603050405020304" pitchFamily="18" charset="0"/>
                <a:ea typeface="Times New Roman" panose="02020603050405020304" pitchFamily="18" charset="0"/>
                <a:cs typeface="Times New Roman" panose="02020603050405020304" pitchFamily="18" charset="0"/>
              </a:rPr>
              <a:t>, Sneha U. Dudhane</a:t>
            </a:r>
            <a:r>
              <a:rPr lang="en-GB" sz="175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GB" sz="1750" dirty="0">
                <a:effectLst/>
                <a:latin typeface="Times New Roman" panose="02020603050405020304" pitchFamily="18" charset="0"/>
                <a:ea typeface="Times New Roman" panose="02020603050405020304" pitchFamily="18" charset="0"/>
                <a:cs typeface="Times New Roman" panose="02020603050405020304" pitchFamily="18" charset="0"/>
              </a:rPr>
              <a:t>, Monika B. Gandhi</a:t>
            </a:r>
            <a:r>
              <a:rPr lang="en-GB" sz="175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GB" sz="1750" dirty="0">
                <a:effectLst/>
                <a:latin typeface="Times New Roman" panose="02020603050405020304" pitchFamily="18" charset="0"/>
                <a:ea typeface="Times New Roman" panose="02020603050405020304" pitchFamily="18" charset="0"/>
                <a:cs typeface="Times New Roman" panose="02020603050405020304" pitchFamily="18" charset="0"/>
              </a:rPr>
              <a:t>, Nilesh J. Uke</a:t>
            </a:r>
            <a:r>
              <a:rPr lang="en-GB" sz="1750"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750" i="0" dirty="0">
                <a:effectLst/>
                <a:latin typeface="Times New Roman" panose="02020603050405020304" pitchFamily="18" charset="0"/>
                <a:ea typeface="Times New Roman" panose="02020603050405020304" pitchFamily="18" charset="0"/>
                <a:cs typeface="Times New Roman" panose="02020603050405020304" pitchFamily="18" charset="0"/>
              </a:rPr>
              <a:t>BE (Information Technology), </a:t>
            </a:r>
            <a:r>
              <a:rPr lang="en-IN" sz="1750" dirty="0">
                <a:effectLst/>
                <a:latin typeface="Times New Roman" panose="02020603050405020304" pitchFamily="18" charset="0"/>
                <a:ea typeface="SimSun" panose="02010600030101010101" pitchFamily="2" charset="-122"/>
                <a:cs typeface="Times New Roman" panose="02020603050405020304" pitchFamily="18" charset="0"/>
              </a:rPr>
              <a:t>] “</a:t>
            </a:r>
            <a:r>
              <a:rPr lang="en-AU" sz="1750" dirty="0">
                <a:effectLst/>
                <a:latin typeface="Times New Roman" panose="02020603050405020304" pitchFamily="18" charset="0"/>
                <a:ea typeface="SimSun" panose="02010600030101010101" pitchFamily="2" charset="-122"/>
                <a:cs typeface="Times New Roman" panose="02020603050405020304" pitchFamily="18" charset="0"/>
              </a:rPr>
              <a:t>Cursor Control System Using Hand Gesture Recognition</a:t>
            </a:r>
            <a:r>
              <a:rPr lang="en-IN" sz="175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1750" i="0" dirty="0">
                <a:effectLst/>
                <a:latin typeface="Times New Roman" panose="02020603050405020304" pitchFamily="18" charset="0"/>
                <a:ea typeface="Times New Roman" panose="02020603050405020304" pitchFamily="18" charset="0"/>
                <a:cs typeface="Times New Roman" panose="02020603050405020304" pitchFamily="18" charset="0"/>
              </a:rPr>
              <a:t>Sinhgad College of Engineering, Pune, India.</a:t>
            </a:r>
          </a:p>
          <a:p>
            <a:pPr algn="just"/>
            <a:endParaRPr lang="en-IN" sz="175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750" dirty="0">
              <a:latin typeface="Times New Roman" panose="02020603050405020304" pitchFamily="18" charset="0"/>
              <a:cs typeface="Times New Roman" panose="02020603050405020304" pitchFamily="18" charset="0"/>
            </a:endParaRPr>
          </a:p>
          <a:p>
            <a:pPr algn="just"/>
            <a:endParaRPr lang="en-IN" sz="175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2172570-F0CB-8E26-BDF5-4FDECB29639B}"/>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A3E3A6E4-6089-2404-DEE6-2652E4465156}"/>
              </a:ext>
            </a:extLst>
          </p:cNvPr>
          <p:cNvSpPr>
            <a:spLocks noGrp="1"/>
          </p:cNvSpPr>
          <p:nvPr>
            <p:ph type="sldNum" sz="quarter" idx="12"/>
          </p:nvPr>
        </p:nvSpPr>
        <p:spPr/>
        <p:txBody>
          <a:bodyPr/>
          <a:lstStyle/>
          <a:p>
            <a:fld id="{91633C72-83B3-42C9-A21C-3AA8D54D20E0}" type="slidenum">
              <a:rPr lang="en-US" smtClean="0"/>
              <a:pPr/>
              <a:t>18</a:t>
            </a:fld>
            <a:endParaRPr lang="en-US"/>
          </a:p>
        </p:txBody>
      </p:sp>
      <p:cxnSp>
        <p:nvCxnSpPr>
          <p:cNvPr id="6" name="Straight Connector 5">
            <a:extLst>
              <a:ext uri="{FF2B5EF4-FFF2-40B4-BE49-F238E27FC236}">
                <a16:creationId xmlns:a16="http://schemas.microsoft.com/office/drawing/2014/main" id="{408169CF-698A-244A-4ED9-9282B969DBFE}"/>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9A5586D-2035-DE3C-0812-570A0FAB52EC}"/>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8" name="image1.png">
            <a:extLst>
              <a:ext uri="{FF2B5EF4-FFF2-40B4-BE49-F238E27FC236}">
                <a16:creationId xmlns:a16="http://schemas.microsoft.com/office/drawing/2014/main" id="{F5DBB63B-D2A2-6769-A2C8-95BCEA065D25}"/>
              </a:ext>
            </a:extLst>
          </p:cNvPr>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8082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19</a:t>
            </a:fld>
            <a:endParaRPr lang="en-US"/>
          </a:p>
        </p:txBody>
      </p:sp>
      <p:pic>
        <p:nvPicPr>
          <p:cNvPr id="12" name="Picture 11">
            <a:extLst>
              <a:ext uri="{FF2B5EF4-FFF2-40B4-BE49-F238E27FC236}">
                <a16:creationId xmlns:a16="http://schemas.microsoft.com/office/drawing/2014/main" id="{5753EC02-9528-6F2C-7C9A-C6C44C724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2">
            <a:extLst>
              <a:ext uri="{FF2B5EF4-FFF2-40B4-BE49-F238E27FC236}">
                <a16:creationId xmlns:a16="http://schemas.microsoft.com/office/drawing/2014/main" id="{4893ED04-49FB-8C0B-5C79-F849FB68E431}"/>
              </a:ext>
            </a:extLst>
          </p:cNvPr>
          <p:cNvSpPr txBox="1"/>
          <p:nvPr/>
        </p:nvSpPr>
        <p:spPr>
          <a:xfrm>
            <a:off x="5562600" y="4599920"/>
            <a:ext cx="3276600" cy="1938992"/>
          </a:xfrm>
          <a:prstGeom prst="rect">
            <a:avLst/>
          </a:prstGeom>
          <a:noFill/>
        </p:spPr>
        <p:txBody>
          <a:bodyPr wrap="square" rtlCol="0">
            <a:spAutoFit/>
          </a:bodyPr>
          <a:lstStyle/>
          <a:p>
            <a:r>
              <a:rPr lang="en-IN" sz="6000" dirty="0">
                <a:solidFill>
                  <a:schemeClr val="bg1"/>
                </a:solidFill>
                <a:latin typeface="Times New Roman" panose="02020603050405020304" pitchFamily="18" charset="0"/>
                <a:cs typeface="Times New Roman" panose="02020603050405020304" pitchFamily="18" charset="0"/>
              </a:rPr>
              <a:t>THANK </a:t>
            </a:r>
          </a:p>
          <a:p>
            <a:r>
              <a:rPr lang="en-IN" sz="6000" dirty="0">
                <a:solidFill>
                  <a:schemeClr val="bg1"/>
                </a:solidFill>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344776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pPr algn="just"/>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pPr algn="just"/>
            <a:fld id="{91633C72-83B3-42C9-A21C-3AA8D54D20E0}" type="slidenum">
              <a:rPr lang="en-US" smtClean="0"/>
              <a:pPr algn="just"/>
              <a:t>2</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3124200" y="1380359"/>
            <a:ext cx="8030303" cy="614079"/>
          </a:xfrm>
          <a:prstGeom prst="rect">
            <a:avLst/>
          </a:prstGeom>
        </p:spPr>
        <p:txBody>
          <a:bodyPr wrap="square">
            <a:spAutoFit/>
          </a:bodyPr>
          <a:lstStyle/>
          <a:p>
            <a:pPr algn="just">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ABSTRACT</a:t>
            </a:r>
            <a:endParaRPr lang="en-IN" sz="3200" b="1" dirty="0">
              <a:solidFill>
                <a:schemeClr val="accent1">
                  <a:lumMod val="75000"/>
                </a:schemeClr>
              </a:solidFill>
              <a:latin typeface="Bookman Old Style" panose="02050604050505020204" pitchFamily="18" charset="0"/>
              <a:cs typeface="Times New Roman" pitchFamily="18" charset="0"/>
            </a:endParaRPr>
          </a:p>
        </p:txBody>
      </p:sp>
      <p:sp>
        <p:nvSpPr>
          <p:cNvPr id="11" name="Content Placeholder 10"/>
          <p:cNvSpPr>
            <a:spLocks noGrp="1"/>
          </p:cNvSpPr>
          <p:nvPr>
            <p:ph idx="1"/>
          </p:nvPr>
        </p:nvSpPr>
        <p:spPr>
          <a:xfrm rot="10800000" flipV="1">
            <a:off x="457200" y="2285999"/>
            <a:ext cx="8229600" cy="2819399"/>
          </a:xfrm>
        </p:spPr>
        <p:txBody>
          <a:bodyPr>
            <a:noAutofit/>
          </a:bodyPr>
          <a:lstStyle/>
          <a:p>
            <a:pPr algn="just"/>
            <a:r>
              <a:rPr lang="en-US" sz="1750" dirty="0">
                <a:latin typeface="Times New Roman" panose="02020603050405020304" pitchFamily="18" charset="0"/>
                <a:cs typeface="Times New Roman" panose="02020603050405020304" pitchFamily="18" charset="0"/>
              </a:rPr>
              <a:t>This project proposes a way to control the position of the cursor with the bare hands without using any electronic device. While the operations like clicking and dragging of objects will be performed with different hand gestures. The proposed system will only require a webcam as an input device. The software’s that will be required to implement the proposed system are OpenCV and python. The output of the camera will be displayed on the system’s screen so that it can be further calibrated by the user. The python dependencies that will be used for implementing this system are NumPy, math, </a:t>
            </a:r>
            <a:r>
              <a:rPr lang="en-US" sz="1750" dirty="0" err="1">
                <a:latin typeface="Times New Roman" panose="02020603050405020304" pitchFamily="18" charset="0"/>
                <a:cs typeface="Times New Roman" panose="02020603050405020304" pitchFamily="18" charset="0"/>
              </a:rPr>
              <a:t>wx</a:t>
            </a:r>
            <a:r>
              <a:rPr lang="en-US" sz="1750" dirty="0">
                <a:latin typeface="Times New Roman" panose="02020603050405020304" pitchFamily="18" charset="0"/>
                <a:cs typeface="Times New Roman" panose="02020603050405020304" pitchFamily="18" charset="0"/>
              </a:rPr>
              <a:t> and mouse. </a:t>
            </a:r>
            <a:endParaRPr lang="en-IN" sz="1750" dirty="0">
              <a:latin typeface="Times New Roman" panose="02020603050405020304" pitchFamily="18" charset="0"/>
              <a:cs typeface="Times New Roman" panose="02020603050405020304" pitchFamily="18" charset="0"/>
            </a:endParaRPr>
          </a:p>
          <a:p>
            <a:pPr algn="just"/>
            <a:endParaRPr lang="en-US" sz="1750" dirty="0">
              <a:latin typeface="Times New Roman" panose="02020603050405020304" pitchFamily="18" charset="0"/>
              <a:cs typeface="Times New Roman" panose="02020603050405020304" pitchFamily="18" charset="0"/>
            </a:endParaRPr>
          </a:p>
        </p:txBody>
      </p:sp>
      <p:pic>
        <p:nvPicPr>
          <p:cNvPr id="12"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16284019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3</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CONTENTS</a:t>
            </a:r>
            <a:endParaRPr lang="en-IN" sz="3200" b="1" dirty="0">
              <a:solidFill>
                <a:schemeClr val="accent1">
                  <a:lumMod val="75000"/>
                </a:schemeClr>
              </a:solidFill>
              <a:latin typeface="Bookman Old Style" panose="02050604050505020204" pitchFamily="18" charset="0"/>
              <a:cs typeface="Times New Roman" pitchFamily="18" charset="0"/>
            </a:endParaRPr>
          </a:p>
        </p:txBody>
      </p:sp>
      <p:sp>
        <p:nvSpPr>
          <p:cNvPr id="2" name="TextBox 1"/>
          <p:cNvSpPr txBox="1"/>
          <p:nvPr/>
        </p:nvSpPr>
        <p:spPr>
          <a:xfrm>
            <a:off x="1204548" y="1889619"/>
            <a:ext cx="6934200"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 </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Architecture diagram</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case diagram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Flow chart diagram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12117809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4</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INTRODUCTION</a:t>
            </a:r>
          </a:p>
        </p:txBody>
      </p:sp>
      <p:sp>
        <p:nvSpPr>
          <p:cNvPr id="9" name="Content Placeholder 8"/>
          <p:cNvSpPr>
            <a:spLocks noGrp="1"/>
          </p:cNvSpPr>
          <p:nvPr>
            <p:ph idx="1"/>
          </p:nvPr>
        </p:nvSpPr>
        <p:spPr>
          <a:xfrm>
            <a:off x="457200" y="2057400"/>
            <a:ext cx="8229600" cy="4068763"/>
          </a:xfrm>
        </p:spPr>
        <p:txBody>
          <a:bodyPr>
            <a:normAutofit/>
          </a:bodyPr>
          <a:lstStyle/>
          <a:p>
            <a:pPr algn="just"/>
            <a:r>
              <a:rPr lang="en-US" sz="1750" dirty="0">
                <a:latin typeface="Times New Roman" panose="02020603050405020304" pitchFamily="18" charset="0"/>
                <a:cs typeface="Times New Roman" panose="02020603050405020304" pitchFamily="18" charset="0"/>
              </a:rPr>
              <a:t>This project proposes an AI virtual mouse system that makes use of the hand gestures and hand tip detection for performing mouse functions in the computer using computer vision.</a:t>
            </a:r>
          </a:p>
          <a:p>
            <a:pPr algn="just"/>
            <a:r>
              <a:rPr lang="en-US" sz="1750" dirty="0">
                <a:latin typeface="Times New Roman" panose="02020603050405020304" pitchFamily="18" charset="0"/>
                <a:cs typeface="Times New Roman" panose="02020603050405020304" pitchFamily="18" charset="0"/>
              </a:rPr>
              <a:t>With the use of the AI virtual mouse system, we can track the fingertip of the hand gesture by using a built-in camera or web camera and perform the mouse cursor operations and scrolling function and also move the cursor with it. </a:t>
            </a:r>
          </a:p>
          <a:p>
            <a:pPr algn="just"/>
            <a:r>
              <a:rPr lang="en-US" sz="1750" dirty="0">
                <a:latin typeface="Times New Roman" panose="02020603050405020304" pitchFamily="18" charset="0"/>
                <a:cs typeface="Times New Roman" panose="02020603050405020304" pitchFamily="18" charset="0"/>
              </a:rPr>
              <a:t>The project covers as a hand recognition tool which could </a:t>
            </a:r>
          </a:p>
          <a:p>
            <a:pPr marL="0" indent="0" algn="just">
              <a:buNone/>
            </a:pPr>
            <a:r>
              <a:rPr lang="en-US" sz="1750" dirty="0">
                <a:latin typeface="Times New Roman" panose="02020603050405020304" pitchFamily="18" charset="0"/>
                <a:cs typeface="Times New Roman" panose="02020603050405020304" pitchFamily="18" charset="0"/>
              </a:rPr>
              <a:t>       be used to move the mouse pointer, perform simple </a:t>
            </a:r>
          </a:p>
          <a:p>
            <a:pPr marL="0" indent="0" algn="just">
              <a:buNone/>
            </a:pPr>
            <a:r>
              <a:rPr lang="en-US" sz="1750" dirty="0">
                <a:latin typeface="Times New Roman" panose="02020603050405020304" pitchFamily="18" charset="0"/>
                <a:cs typeface="Times New Roman" panose="02020603050405020304" pitchFamily="18" charset="0"/>
              </a:rPr>
              <a:t>       operations like clicking , moving and selecting files.</a:t>
            </a:r>
          </a:p>
        </p:txBody>
      </p:sp>
      <p:pic>
        <p:nvPicPr>
          <p:cNvPr id="11" name="image1.png"/>
          <p:cNvPicPr/>
          <p:nvPr/>
        </p:nvPicPr>
        <p:blipFill>
          <a:blip r:embed="rId2" cstate="print"/>
          <a:stretch>
            <a:fillRect/>
          </a:stretch>
        </p:blipFill>
        <p:spPr>
          <a:xfrm>
            <a:off x="685800" y="228600"/>
            <a:ext cx="7431932" cy="806330"/>
          </a:xfrm>
          <a:prstGeom prst="rect">
            <a:avLst/>
          </a:prstGeom>
          <a:noFill/>
        </p:spPr>
      </p:pic>
      <p:pic>
        <p:nvPicPr>
          <p:cNvPr id="3" name="Picture 2">
            <a:extLst>
              <a:ext uri="{FF2B5EF4-FFF2-40B4-BE49-F238E27FC236}">
                <a16:creationId xmlns:a16="http://schemas.microsoft.com/office/drawing/2014/main" id="{22562670-CEF0-36C8-A623-49ECD62DE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302" y="4544813"/>
            <a:ext cx="3124198" cy="2140616"/>
          </a:xfrm>
          <a:prstGeom prst="rect">
            <a:avLst/>
          </a:prstGeom>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5</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PROBLEM STATEMENT</a:t>
            </a:r>
          </a:p>
        </p:txBody>
      </p:sp>
      <p:sp>
        <p:nvSpPr>
          <p:cNvPr id="9" name="Content Placeholder 8"/>
          <p:cNvSpPr>
            <a:spLocks noGrp="1"/>
          </p:cNvSpPr>
          <p:nvPr>
            <p:ph idx="1"/>
          </p:nvPr>
        </p:nvSpPr>
        <p:spPr>
          <a:xfrm>
            <a:off x="656497" y="2751137"/>
            <a:ext cx="8229600" cy="3916363"/>
          </a:xfrm>
        </p:spPr>
        <p:txBody>
          <a:bodyPr>
            <a:normAutofit/>
          </a:bodyPr>
          <a:lstStyle/>
          <a:p>
            <a:pPr algn="just"/>
            <a:r>
              <a:rPr lang="en-IN" sz="1750" dirty="0">
                <a:latin typeface="Times New Roman" panose="02020603050405020304" pitchFamily="18" charset="0"/>
                <a:cs typeface="Times New Roman" panose="02020603050405020304" pitchFamily="18" charset="0"/>
              </a:rPr>
              <a:t>The proposed AI virtual mouse system can be used to overcome problems in the real world such as situations where there is no space to use a physical mouse and also for the persons who have problems in their hands and are not able to control a physical mouse. Also, amidst of the COVID-19 situation, it is not safe to use the devices by touching them because it may result in a possible situation of spread of the virus by touching the devices, so the proposed AI virtual mouse can be used to overcome these problems since hand gesture and hand Tip detection is used to control the PC mouse functions by using a webcam or a built-in camera.</a:t>
            </a:r>
          </a:p>
          <a:p>
            <a:pPr algn="just"/>
            <a:endParaRPr lang="en-US" sz="1750" dirty="0">
              <a:latin typeface="Times New Roman" panose="020206030504050203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6</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11" name="image1.png"/>
          <p:cNvPicPr/>
          <p:nvPr/>
        </p:nvPicPr>
        <p:blipFill>
          <a:blip r:embed="rId2" cstate="print"/>
          <a:stretch>
            <a:fillRect/>
          </a:stretch>
        </p:blipFill>
        <p:spPr>
          <a:xfrm>
            <a:off x="762000" y="190500"/>
            <a:ext cx="7431932" cy="806330"/>
          </a:xfrm>
          <a:prstGeom prst="rect">
            <a:avLst/>
          </a:prstGeom>
          <a:noFill/>
        </p:spPr>
      </p:pic>
      <p:sp>
        <p:nvSpPr>
          <p:cNvPr id="3" name="TextBox 2">
            <a:extLst>
              <a:ext uri="{FF2B5EF4-FFF2-40B4-BE49-F238E27FC236}">
                <a16:creationId xmlns:a16="http://schemas.microsoft.com/office/drawing/2014/main" id="{B9020285-E5EE-44B6-BE46-06470F943F18}"/>
              </a:ext>
            </a:extLst>
          </p:cNvPr>
          <p:cNvSpPr txBox="1"/>
          <p:nvPr/>
        </p:nvSpPr>
        <p:spPr>
          <a:xfrm>
            <a:off x="1606924" y="1478830"/>
            <a:ext cx="6441141" cy="584775"/>
          </a:xfrm>
          <a:prstGeom prst="rect">
            <a:avLst/>
          </a:prstGeom>
          <a:noFill/>
        </p:spPr>
        <p:txBody>
          <a:bodyPr wrap="square" rtlCol="0">
            <a:spAutoFit/>
          </a:bodyPr>
          <a:lstStyle/>
          <a:p>
            <a:r>
              <a:rPr lang="en-IN" sz="3200" b="1" dirty="0">
                <a:solidFill>
                  <a:schemeClr val="accent1">
                    <a:lumMod val="75000"/>
                  </a:schemeClr>
                </a:solidFill>
                <a:latin typeface="Bookman Old Style" panose="02050604050505020204" pitchFamily="18" charset="0"/>
              </a:rPr>
              <a:t>ARCHITECTURE DIAGRAM</a:t>
            </a:r>
          </a:p>
        </p:txBody>
      </p:sp>
      <p:pic>
        <p:nvPicPr>
          <p:cNvPr id="16" name="Content Placeholder 15">
            <a:extLst>
              <a:ext uri="{FF2B5EF4-FFF2-40B4-BE49-F238E27FC236}">
                <a16:creationId xmlns:a16="http://schemas.microsoft.com/office/drawing/2014/main" id="{9517966B-C6C0-CD0E-9A67-630E0694EC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5338" y="2224088"/>
            <a:ext cx="8010524" cy="3286125"/>
          </a:xfrm>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EC4D-50BB-0899-3AB3-FD9B965B5867}"/>
              </a:ext>
            </a:extLst>
          </p:cNvPr>
          <p:cNvSpPr>
            <a:spLocks noGrp="1"/>
          </p:cNvSpPr>
          <p:nvPr>
            <p:ph type="title"/>
          </p:nvPr>
        </p:nvSpPr>
        <p:spPr>
          <a:xfrm flipV="1">
            <a:off x="457200" y="-1600200"/>
            <a:ext cx="8229600" cy="457199"/>
          </a:xfrm>
        </p:spPr>
        <p:txBody>
          <a:bodyPr>
            <a:normAutofit fontScale="90000"/>
          </a:bodyPr>
          <a:lstStyle/>
          <a:p>
            <a:endParaRPr lang="en-IN" dirty="0"/>
          </a:p>
        </p:txBody>
      </p:sp>
      <p:pic>
        <p:nvPicPr>
          <p:cNvPr id="13" name="Content Placeholder 12">
            <a:extLst>
              <a:ext uri="{FF2B5EF4-FFF2-40B4-BE49-F238E27FC236}">
                <a16:creationId xmlns:a16="http://schemas.microsoft.com/office/drawing/2014/main" id="{84D50333-CD6A-E728-F00F-E5ACFD430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7" y="1612624"/>
            <a:ext cx="7543796" cy="4743724"/>
          </a:xfrm>
        </p:spPr>
      </p:pic>
      <p:sp>
        <p:nvSpPr>
          <p:cNvPr id="4" name="Footer Placeholder 3">
            <a:extLst>
              <a:ext uri="{FF2B5EF4-FFF2-40B4-BE49-F238E27FC236}">
                <a16:creationId xmlns:a16="http://schemas.microsoft.com/office/drawing/2014/main" id="{36689992-B5EA-998C-DA9B-AEBEE2952B99}"/>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433F59E9-59F2-FF8F-B735-5E8B95B90C9F}"/>
              </a:ext>
            </a:extLst>
          </p:cNvPr>
          <p:cNvSpPr>
            <a:spLocks noGrp="1"/>
          </p:cNvSpPr>
          <p:nvPr>
            <p:ph type="sldNum" sz="quarter" idx="12"/>
          </p:nvPr>
        </p:nvSpPr>
        <p:spPr/>
        <p:txBody>
          <a:bodyPr/>
          <a:lstStyle/>
          <a:p>
            <a:fld id="{91633C72-83B3-42C9-A21C-3AA8D54D20E0}" type="slidenum">
              <a:rPr lang="en-US" smtClean="0"/>
              <a:pPr/>
              <a:t>7</a:t>
            </a:fld>
            <a:endParaRPr lang="en-US" dirty="0"/>
          </a:p>
        </p:txBody>
      </p:sp>
      <p:cxnSp>
        <p:nvCxnSpPr>
          <p:cNvPr id="6" name="Straight Connector 5">
            <a:extLst>
              <a:ext uri="{FF2B5EF4-FFF2-40B4-BE49-F238E27FC236}">
                <a16:creationId xmlns:a16="http://schemas.microsoft.com/office/drawing/2014/main" id="{0E89ED36-5F84-C755-B7FF-3B84F6628DFB}"/>
              </a:ext>
            </a:extLst>
          </p:cNvPr>
          <p:cNvCxnSpPr/>
          <p:nvPr/>
        </p:nvCxnSpPr>
        <p:spPr>
          <a:xfrm>
            <a:off x="7620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7F2EB909-1E18-5E98-0A7E-5719E32779AA}"/>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9" name="image1.png">
            <a:extLst>
              <a:ext uri="{FF2B5EF4-FFF2-40B4-BE49-F238E27FC236}">
                <a16:creationId xmlns:a16="http://schemas.microsoft.com/office/drawing/2014/main" id="{E1552F94-C56E-FC7C-5B1D-859A5AEE9E9E}"/>
              </a:ext>
            </a:extLst>
          </p:cNvPr>
          <p:cNvPicPr/>
          <p:nvPr/>
        </p:nvPicPr>
        <p:blipFill>
          <a:blip r:embed="rId3" cstate="print"/>
          <a:stretch>
            <a:fillRect/>
          </a:stretch>
        </p:blipFill>
        <p:spPr>
          <a:xfrm>
            <a:off x="932234" y="101146"/>
            <a:ext cx="7431932" cy="806330"/>
          </a:xfrm>
          <a:prstGeom prst="rect">
            <a:avLst/>
          </a:prstGeom>
          <a:noFill/>
        </p:spPr>
      </p:pic>
      <p:sp>
        <p:nvSpPr>
          <p:cNvPr id="11" name="TextBox 10">
            <a:extLst>
              <a:ext uri="{FF2B5EF4-FFF2-40B4-BE49-F238E27FC236}">
                <a16:creationId xmlns:a16="http://schemas.microsoft.com/office/drawing/2014/main" id="{1728A2B6-C293-F8FE-1103-2B44B9B064CB}"/>
              </a:ext>
            </a:extLst>
          </p:cNvPr>
          <p:cNvSpPr txBox="1"/>
          <p:nvPr/>
        </p:nvSpPr>
        <p:spPr>
          <a:xfrm>
            <a:off x="2743200" y="1027849"/>
            <a:ext cx="4643716" cy="584775"/>
          </a:xfrm>
          <a:prstGeom prst="rect">
            <a:avLst/>
          </a:prstGeom>
          <a:noFill/>
        </p:spPr>
        <p:txBody>
          <a:bodyPr wrap="square">
            <a:spAutoFit/>
          </a:bodyPr>
          <a:lstStyle/>
          <a:p>
            <a:r>
              <a:rPr lang="en-IN" sz="3200" b="1" dirty="0">
                <a:solidFill>
                  <a:schemeClr val="accent1">
                    <a:lumMod val="75000"/>
                  </a:schemeClr>
                </a:solidFill>
                <a:latin typeface="Bookman Old Style" panose="02050604050505020204" pitchFamily="18" charset="0"/>
              </a:rPr>
              <a:t>USE CASE DIAGRAM</a:t>
            </a:r>
          </a:p>
        </p:txBody>
      </p:sp>
    </p:spTree>
    <p:extLst>
      <p:ext uri="{BB962C8B-B14F-4D97-AF65-F5344CB8AC3E}">
        <p14:creationId xmlns:p14="http://schemas.microsoft.com/office/powerpoint/2010/main" val="16331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8</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94717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20638" y="911319"/>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FLOW CHART DIAGRAM</a:t>
            </a:r>
          </a:p>
        </p:txBody>
      </p:sp>
      <p:pic>
        <p:nvPicPr>
          <p:cNvPr id="3" name="Content Placeholder 2">
            <a:extLst>
              <a:ext uri="{FF2B5EF4-FFF2-40B4-BE49-F238E27FC236}">
                <a16:creationId xmlns:a16="http://schemas.microsoft.com/office/drawing/2014/main" id="{CF9288CF-00EC-A9E9-615D-4514CB2140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3203" y="1525397"/>
            <a:ext cx="3809995" cy="5227613"/>
          </a:xfrm>
        </p:spPr>
      </p:pic>
      <p:pic>
        <p:nvPicPr>
          <p:cNvPr id="11" name="image1.png"/>
          <p:cNvPicPr/>
          <p:nvPr/>
        </p:nvPicPr>
        <p:blipFill>
          <a:blip r:embed="rId3" cstate="print"/>
          <a:stretch>
            <a:fillRect/>
          </a:stretch>
        </p:blipFill>
        <p:spPr>
          <a:xfrm>
            <a:off x="856034" y="104989"/>
            <a:ext cx="7431932" cy="806330"/>
          </a:xfrm>
          <a:prstGeom prst="rect">
            <a:avLst/>
          </a:prstGeom>
          <a:noFill/>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9</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IMPLEMENTATION</a:t>
            </a:r>
          </a:p>
        </p:txBody>
      </p:sp>
      <p:sp>
        <p:nvSpPr>
          <p:cNvPr id="9" name="Content Placeholder 8"/>
          <p:cNvSpPr>
            <a:spLocks noGrp="1"/>
          </p:cNvSpPr>
          <p:nvPr>
            <p:ph idx="1"/>
          </p:nvPr>
        </p:nvSpPr>
        <p:spPr>
          <a:xfrm>
            <a:off x="457200" y="2451300"/>
            <a:ext cx="8229600" cy="3453453"/>
          </a:xfrm>
        </p:spPr>
        <p:txBody>
          <a:bodyPr>
            <a:normAutofit/>
          </a:bodyPr>
          <a:lstStyle/>
          <a:p>
            <a:pPr marL="285750" indent="-285750" algn="just">
              <a:buFont typeface="Wingdings" panose="05000000000000000000" pitchFamily="2" charset="2"/>
              <a:buChar char="§"/>
            </a:pPr>
            <a:r>
              <a:rPr lang="en-US" sz="1750" b="0" u="none" strike="noStrike" dirty="0">
                <a:solidFill>
                  <a:srgbClr val="0D0D0D"/>
                </a:solidFill>
                <a:effectLst/>
                <a:latin typeface="Times New Roman" panose="02020603050405020304" pitchFamily="18" charset="0"/>
                <a:cs typeface="Times New Roman" panose="02020603050405020304" pitchFamily="18" charset="0"/>
              </a:rPr>
              <a:t>Capturing the Video and Processing</a:t>
            </a:r>
            <a:r>
              <a:rPr lang="en-US" sz="1750" b="0" i="1" u="none" strike="noStrike" dirty="0">
                <a:solidFill>
                  <a:srgbClr val="0D0D0D"/>
                </a:solidFill>
                <a:effectLst/>
                <a:latin typeface="Times New Roman" panose="02020603050405020304" pitchFamily="18" charset="0"/>
                <a:cs typeface="Times New Roman" panose="02020603050405020304" pitchFamily="18" charset="0"/>
              </a:rPr>
              <a:t>. </a:t>
            </a:r>
            <a:r>
              <a:rPr lang="en-US" sz="1750" dirty="0">
                <a:solidFill>
                  <a:srgbClr val="000000"/>
                </a:solidFill>
                <a:latin typeface="Times New Roman" panose="02020603050405020304" pitchFamily="18" charset="0"/>
                <a:cs typeface="Times New Roman" panose="02020603050405020304" pitchFamily="18" charset="0"/>
              </a:rPr>
              <a:t>Th</a:t>
            </a:r>
            <a:r>
              <a:rPr lang="en-US" sz="1750" b="0" i="0" dirty="0">
                <a:solidFill>
                  <a:srgbClr val="000000"/>
                </a:solidFill>
                <a:effectLst/>
                <a:latin typeface="Times New Roman" panose="02020603050405020304" pitchFamily="18" charset="0"/>
                <a:cs typeface="Times New Roman" panose="02020603050405020304" pitchFamily="18" charset="0"/>
              </a:rPr>
              <a:t>e proposed AI virtual mouse system is based on the frames that have been captured by the webcam in a laptop or PC.</a:t>
            </a:r>
          </a:p>
          <a:p>
            <a:pPr marL="0" indent="0" algn="just">
              <a:buNone/>
            </a:pPr>
            <a:endParaRPr lang="en-US" sz="1750" b="0" i="1" u="none" strike="noStrike"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750" dirty="0">
                <a:solidFill>
                  <a:srgbClr val="0D0D0D"/>
                </a:solidFill>
                <a:latin typeface="Times New Roman" panose="02020603050405020304" pitchFamily="18" charset="0"/>
                <a:cs typeface="Times New Roman" panose="02020603050405020304" pitchFamily="18" charset="0"/>
              </a:rPr>
              <a:t>Rectangular Region for Moving through the Window.</a:t>
            </a:r>
          </a:p>
          <a:p>
            <a:pPr marL="0" indent="0" algn="just">
              <a:buNone/>
            </a:pPr>
            <a:endParaRPr lang="en-US" sz="175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750" dirty="0">
                <a:solidFill>
                  <a:srgbClr val="0D0D0D"/>
                </a:solidFill>
                <a:latin typeface="Times New Roman" panose="02020603050405020304" pitchFamily="18" charset="0"/>
                <a:cs typeface="Times New Roman" panose="02020603050405020304" pitchFamily="18" charset="0"/>
              </a:rPr>
              <a:t>Detecting Which Finger Is Up and Performing the Particular Mouse Function.</a:t>
            </a:r>
          </a:p>
          <a:p>
            <a:pPr marL="0" indent="0" algn="just">
              <a:buNone/>
            </a:pPr>
            <a:endParaRPr lang="en-US" sz="175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750" dirty="0">
                <a:solidFill>
                  <a:srgbClr val="0D0D0D"/>
                </a:solidFill>
                <a:latin typeface="Times New Roman" panose="02020603050405020304" pitchFamily="18" charset="0"/>
                <a:cs typeface="Times New Roman" panose="02020603050405020304" pitchFamily="18" charset="0"/>
              </a:rPr>
              <a:t>Mouse Functions Depending on the Hand Gestures and Hand Tip Detection Using Computer Vision For the Mouse Cursor Moving around the Computer Window.</a:t>
            </a:r>
          </a:p>
          <a:p>
            <a:pPr marL="285750" indent="-285750" algn="just">
              <a:buFont typeface="Wingdings" panose="05000000000000000000" pitchFamily="2" charset="2"/>
              <a:buChar char="§"/>
            </a:pPr>
            <a:endParaRPr lang="en-US" sz="1750" dirty="0">
              <a:solidFill>
                <a:srgbClr val="0D0D0D"/>
              </a:solidFill>
              <a:latin typeface="Times New Roman" panose="020206030504050203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01706"/>
            <a:ext cx="7431932" cy="806330"/>
          </a:xfrm>
          <a:prstGeom prst="rect">
            <a:avLst/>
          </a:prstGeom>
          <a:noFill/>
        </p:spPr>
      </p:pic>
    </p:spTree>
    <p:extLst>
      <p:ext uri="{BB962C8B-B14F-4D97-AF65-F5344CB8AC3E}">
        <p14:creationId xmlns:p14="http://schemas.microsoft.com/office/powerpoint/2010/main" val="416990921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2203</TotalTime>
  <Words>1298</Words>
  <Application>Microsoft Office PowerPoint</Application>
  <PresentationFormat>On-screen Show (4:3)</PresentationFormat>
  <Paragraphs>135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Times New Roman</vt:lpstr>
      <vt:lpstr>Wingdings</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Kruthi Aithal</cp:lastModifiedBy>
  <cp:revision>311</cp:revision>
  <dcterms:created xsi:type="dcterms:W3CDTF">2015-02-09T06:04:43Z</dcterms:created>
  <dcterms:modified xsi:type="dcterms:W3CDTF">2022-06-22T16:21:24Z</dcterms:modified>
</cp:coreProperties>
</file>