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337"/>
    <a:srgbClr val="1D4165"/>
    <a:srgbClr val="040407"/>
    <a:srgbClr val="1B4C87"/>
    <a:srgbClr val="530834"/>
    <a:srgbClr val="0D7B81"/>
    <a:srgbClr val="0E173C"/>
    <a:srgbClr val="020C1C"/>
    <a:srgbClr val="652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A175-6C6A-B8B2-D638-27ACD4B8F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E71EB-45C3-7A4A-CB72-9E7839511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55C8-FCC2-31A7-63F6-2F46C9BD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F4AB-296C-4C95-934E-68E06B43C49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0C1E3-C09C-38A0-765F-6BE70BC0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0D7D-B199-49A5-2786-925E2491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8D3C-F3E8-4E30-8C36-0167A86E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1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6A07-501F-D3D0-CC6A-F3EDD1EE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753DF-4AEE-9079-1DF7-C7B4371F6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7241F-00B0-8D9F-E2F7-0B2E68CB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F4AB-296C-4C95-934E-68E06B43C49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CD266-D4A1-5812-6120-0A0ACF2E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B481-3AAA-4F4F-D84E-A001F394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8D3C-F3E8-4E30-8C36-0167A86E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71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B8D19-0F6A-E8E6-3A54-112E3A32C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44B2C-38E4-E641-96E0-736D00745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EF10-FA63-89A9-8D3E-48626BB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F4AB-296C-4C95-934E-68E06B43C49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90F02-FA57-C087-96E4-527A769A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97EB-2510-EF13-B40B-78429090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8D3C-F3E8-4E30-8C36-0167A86E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23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3B0B-419C-F511-C929-C02F29FD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B767-511E-CBFD-1A4C-A400AD1C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067B-C6D6-3A2C-F1E9-952E5400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F4AB-296C-4C95-934E-68E06B43C49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79915-5519-4EC4-C8D4-6A6933E8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D50D3-1F5D-4842-34EE-F7357F06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8D3C-F3E8-4E30-8C36-0167A86E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60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D674-A21C-4AF2-7BC7-5E50411D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3E58B-FB2F-F2B9-FDB1-D762A98E2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3CF0-C78B-0FD5-B7F7-0C05DB57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F4AB-296C-4C95-934E-68E06B43C49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2E79-09B4-C8EC-E08E-20DF2287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A889-F3D7-78E5-91FF-C9CC7C69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8D3C-F3E8-4E30-8C36-0167A86E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75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D120-4223-0F12-1A91-4B2FE499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4BFB-370B-C97E-E580-51DDA930F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A1AA4-39AF-424F-6EA1-2E15E4651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0B2D3-F425-5D88-45F0-B5261AF7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F4AB-296C-4C95-934E-68E06B43C49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B2B1D-F597-3331-12D7-7D60B2EE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A252-C717-4133-6986-5F3B8C82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8D3C-F3E8-4E30-8C36-0167A86E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02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F14F-AF3F-6F95-DE8C-6A61B389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F951-FA07-2B0C-05CE-66E25A20A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97F76-02B3-7592-0BC7-67BE80B3D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1EDF5-523B-E837-0FC8-1F9CEF961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10E9-7692-E30E-556B-F332D741A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FA8B4-0C90-3885-D96D-169B9D65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F4AB-296C-4C95-934E-68E06B43C49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E62D5-A56E-2C57-999C-53C12CF7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D44F4-5D17-3F06-062E-6B1E252F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8D3C-F3E8-4E30-8C36-0167A86E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6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CB20-363B-D87A-59A1-19195465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6C2F4-2136-CC20-17F7-50F24811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F4AB-296C-4C95-934E-68E06B43C49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61B5F-8E4A-9685-5BE0-94A43603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6EB35-759A-7FEF-F2F3-3339373B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8D3C-F3E8-4E30-8C36-0167A86E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98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9EC83-A256-D117-397E-3881A536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F4AB-296C-4C95-934E-68E06B43C49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7648C-1B28-F374-3DD8-3E68D6C4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6F516-60E4-2523-78D0-ED5B9E4F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8D3C-F3E8-4E30-8C36-0167A86E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4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45D4-0974-C3B6-C17A-31E2D910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836E-73DC-3C93-F61C-570AEAD39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F341-6D56-E233-241E-4F5E13BB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44AB8-4228-BC12-9612-DAADDAB8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F4AB-296C-4C95-934E-68E06B43C49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00D34-638D-B1AA-1230-28041299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35D75-08B6-7CE3-1F8C-AD1E0AF8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8D3C-F3E8-4E30-8C36-0167A86E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0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8778-8743-BB71-B4C9-777F66D0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DA4F5-724B-1278-A1D5-1B9B7E61A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DC376-C25C-26F6-272B-91DF29EE8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99A4C-3560-E706-F06B-28B9E465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F4AB-296C-4C95-934E-68E06B43C49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CD3D4-B974-5233-F6DC-59E066C6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AF5D0-839F-8B4F-9243-6332BDAD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08D3C-F3E8-4E30-8C36-0167A86E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0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9779C-627D-7EFE-A389-35AE24F3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2D6EE-9961-D058-99B2-13963BBE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3D281-76F9-BF4E-0A93-FA73A9F54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9F4AB-296C-4C95-934E-68E06B43C49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398F-6AD0-07A6-3B75-FD9189E2C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54215-8785-3916-2975-EEFAE6779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08D3C-F3E8-4E30-8C36-0167A86E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4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4000"/>
                    </a14:imgEffect>
                    <a14:imgEffect>
                      <a14:brightnessContrast bright="-23000" contrast="1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D97C-A755-1FFF-D1AF-13612F8DC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2278702"/>
            <a:ext cx="9144000" cy="1848311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</a:t>
            </a:r>
            <a:r>
              <a:rPr lang="en-US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concepts in python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E831C-2F96-65DF-EEF9-EBC451AE3ACC}"/>
              </a:ext>
            </a:extLst>
          </p:cNvPr>
          <p:cNvSpPr txBox="1"/>
          <p:nvPr/>
        </p:nvSpPr>
        <p:spPr>
          <a:xfrm>
            <a:off x="550606" y="5702709"/>
            <a:ext cx="30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Patil Kruti</a:t>
            </a:r>
          </a:p>
        </p:txBody>
      </p:sp>
    </p:spTree>
    <p:extLst>
      <p:ext uri="{BB962C8B-B14F-4D97-AF65-F5344CB8AC3E}">
        <p14:creationId xmlns:p14="http://schemas.microsoft.com/office/powerpoint/2010/main" val="219492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C0C711-DC00-F10B-CF8A-41A3B63FF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D672-7D13-730F-6A99-2B39C57FA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9" y="366958"/>
            <a:ext cx="6150063" cy="63091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Multilevel Inheritance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Grandparent: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house(self):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print("Grandparent has a house")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Parent(Grandparent):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car(self):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print("Parent has a car")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Child(Parent):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bike(self):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print("Child has a bike")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Child()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c.house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# from Grandparent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c.car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 # from Parent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c.bike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# from Child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847E03-6147-BF2E-67B2-3794583BAFC4}"/>
              </a:ext>
            </a:extLst>
          </p:cNvPr>
          <p:cNvSpPr/>
          <p:nvPr/>
        </p:nvSpPr>
        <p:spPr>
          <a:xfrm>
            <a:off x="7787143" y="711783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349A30-4D62-1826-6EA7-911F3F9AAD9F}"/>
              </a:ext>
            </a:extLst>
          </p:cNvPr>
          <p:cNvCxnSpPr/>
          <p:nvPr/>
        </p:nvCxnSpPr>
        <p:spPr>
          <a:xfrm>
            <a:off x="9261983" y="1596686"/>
            <a:ext cx="0" cy="8455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8BFF844-87A8-AFFE-233D-C6519FF99836}"/>
              </a:ext>
            </a:extLst>
          </p:cNvPr>
          <p:cNvSpPr/>
          <p:nvPr/>
        </p:nvSpPr>
        <p:spPr>
          <a:xfrm>
            <a:off x="7811724" y="2455952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6B5C9-7F9B-DEBC-F94D-8132EED21394}"/>
              </a:ext>
            </a:extLst>
          </p:cNvPr>
          <p:cNvSpPr txBox="1"/>
          <p:nvPr/>
        </p:nvSpPr>
        <p:spPr>
          <a:xfrm>
            <a:off x="7978875" y="892624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Grandparent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A31E2-FD45-398C-C16C-2DFDBAE191BB}"/>
              </a:ext>
            </a:extLst>
          </p:cNvPr>
          <p:cNvSpPr txBox="1"/>
          <p:nvPr/>
        </p:nvSpPr>
        <p:spPr>
          <a:xfrm>
            <a:off x="7944459" y="2596770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E0C8E-71AB-AA9A-73DC-602B4B778809}"/>
              </a:ext>
            </a:extLst>
          </p:cNvPr>
          <p:cNvSpPr/>
          <p:nvPr/>
        </p:nvSpPr>
        <p:spPr>
          <a:xfrm>
            <a:off x="7787143" y="4232786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6E4CD4-EFFA-50DE-5DEF-00B8624535A6}"/>
              </a:ext>
            </a:extLst>
          </p:cNvPr>
          <p:cNvCxnSpPr/>
          <p:nvPr/>
        </p:nvCxnSpPr>
        <p:spPr>
          <a:xfrm>
            <a:off x="9237400" y="3387212"/>
            <a:ext cx="0" cy="8455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0DE9B1-9605-9F78-7432-B27426613D96}"/>
              </a:ext>
            </a:extLst>
          </p:cNvPr>
          <p:cNvSpPr txBox="1"/>
          <p:nvPr/>
        </p:nvSpPr>
        <p:spPr>
          <a:xfrm>
            <a:off x="7944458" y="4413627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47711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DD9DC-46F0-DD9A-1E37-568174EE2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4421-AC1F-8897-8F2B-0C82E386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42" y="245807"/>
            <a:ext cx="9910910" cy="65089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3.Multiple Inheritance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One child inherits from multiple parents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Mother: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skills_mother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print("Cooking skills")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Father: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skills_father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print("Driving skills")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Child(Mother, Father):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skills_child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print("Programming skills")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Child()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c.skills_mother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c.skills_father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c.skills_child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D7CD64-E792-AAAD-D819-EA890F8F9A26}"/>
              </a:ext>
            </a:extLst>
          </p:cNvPr>
          <p:cNvSpPr/>
          <p:nvPr/>
        </p:nvSpPr>
        <p:spPr>
          <a:xfrm>
            <a:off x="5348748" y="2658975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4A6593-00F2-38DD-1C87-6827049B4434}"/>
              </a:ext>
            </a:extLst>
          </p:cNvPr>
          <p:cNvSpPr/>
          <p:nvPr/>
        </p:nvSpPr>
        <p:spPr>
          <a:xfrm>
            <a:off x="8745783" y="2622632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6BD00-7FD2-4A65-8747-183F90914730}"/>
              </a:ext>
            </a:extLst>
          </p:cNvPr>
          <p:cNvSpPr txBox="1"/>
          <p:nvPr/>
        </p:nvSpPr>
        <p:spPr>
          <a:xfrm>
            <a:off x="5439694" y="2839816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Mother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793A0-27B8-9B0E-AE0F-3356EA939308}"/>
              </a:ext>
            </a:extLst>
          </p:cNvPr>
          <p:cNvSpPr txBox="1"/>
          <p:nvPr/>
        </p:nvSpPr>
        <p:spPr>
          <a:xfrm>
            <a:off x="8903099" y="2785302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A7AB1A-B5ED-7E94-047E-7845FE2625CF}"/>
              </a:ext>
            </a:extLst>
          </p:cNvPr>
          <p:cNvSpPr/>
          <p:nvPr/>
        </p:nvSpPr>
        <p:spPr>
          <a:xfrm>
            <a:off x="7177543" y="4501468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4656B-100C-5190-3F5E-68F2954EB70C}"/>
              </a:ext>
            </a:extLst>
          </p:cNvPr>
          <p:cNvSpPr txBox="1"/>
          <p:nvPr/>
        </p:nvSpPr>
        <p:spPr>
          <a:xfrm>
            <a:off x="7334859" y="4682309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E19C1F-A896-C200-E432-F25D66195468}"/>
              </a:ext>
            </a:extLst>
          </p:cNvPr>
          <p:cNvCxnSpPr/>
          <p:nvPr/>
        </p:nvCxnSpPr>
        <p:spPr>
          <a:xfrm>
            <a:off x="7288171" y="3543878"/>
            <a:ext cx="951266" cy="957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483696-080A-027C-9027-19FEAB13AC11}"/>
              </a:ext>
            </a:extLst>
          </p:cNvPr>
          <p:cNvCxnSpPr>
            <a:cxnSpLocks/>
          </p:cNvCxnSpPr>
          <p:nvPr/>
        </p:nvCxnSpPr>
        <p:spPr>
          <a:xfrm flipH="1">
            <a:off x="8785118" y="3543878"/>
            <a:ext cx="1002886" cy="9575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7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9409A-4647-3A8A-B685-2F35AD7A2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8356-42D0-46C3-3520-CEA899BF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25" y="226142"/>
            <a:ext cx="10535252" cy="653845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Hierarchical Inheritance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Multiple children inherit from the same parent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Parent: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family_name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print("Family: Patel")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Child1(Parent):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hobby(self):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print("Hobby: Traveling")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Child2(Parent):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hobby(self):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print("Hobby: Cricket")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 = Child1()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 = Child2()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c1.family_name()  # Inherited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c2.family_name()  # Inherited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37C3D7-6B1B-AC1E-A1AC-798BA3B6C7B6}"/>
              </a:ext>
            </a:extLst>
          </p:cNvPr>
          <p:cNvSpPr/>
          <p:nvPr/>
        </p:nvSpPr>
        <p:spPr>
          <a:xfrm>
            <a:off x="5453209" y="4019814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198FD-F37C-48F2-354D-3FBD9F94F6B3}"/>
              </a:ext>
            </a:extLst>
          </p:cNvPr>
          <p:cNvSpPr/>
          <p:nvPr/>
        </p:nvSpPr>
        <p:spPr>
          <a:xfrm>
            <a:off x="8834277" y="4019813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9F6DA-2109-7CF7-7DD8-8C36EED785BC}"/>
              </a:ext>
            </a:extLst>
          </p:cNvPr>
          <p:cNvSpPr txBox="1"/>
          <p:nvPr/>
        </p:nvSpPr>
        <p:spPr>
          <a:xfrm>
            <a:off x="5453209" y="4215577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7EB2B-870B-3DB2-2235-F2074205AA04}"/>
              </a:ext>
            </a:extLst>
          </p:cNvPr>
          <p:cNvSpPr txBox="1"/>
          <p:nvPr/>
        </p:nvSpPr>
        <p:spPr>
          <a:xfrm>
            <a:off x="8991593" y="4179287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15406-E24A-1B7A-D214-7C7E8C575BF6}"/>
              </a:ext>
            </a:extLst>
          </p:cNvPr>
          <p:cNvSpPr/>
          <p:nvPr/>
        </p:nvSpPr>
        <p:spPr>
          <a:xfrm>
            <a:off x="7177547" y="2066529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E2F4B-69AA-049B-0811-43F518652D60}"/>
              </a:ext>
            </a:extLst>
          </p:cNvPr>
          <p:cNvSpPr txBox="1"/>
          <p:nvPr/>
        </p:nvSpPr>
        <p:spPr>
          <a:xfrm>
            <a:off x="7261123" y="2247371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E544C4-FC15-8B33-34FD-B2855CC4096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020224" y="2951432"/>
            <a:ext cx="1607582" cy="10414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C6524E-90CF-A0D3-2155-21E04FFC3118}"/>
              </a:ext>
            </a:extLst>
          </p:cNvPr>
          <p:cNvCxnSpPr>
            <a:cxnSpLocks/>
          </p:cNvCxnSpPr>
          <p:nvPr/>
        </p:nvCxnSpPr>
        <p:spPr>
          <a:xfrm>
            <a:off x="8627805" y="2958167"/>
            <a:ext cx="1538750" cy="10616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3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01135-8E22-EEF8-880F-9B3CBFDD1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5C1C-A8E4-BB75-4A20-A340683B5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120445"/>
            <a:ext cx="7462683" cy="661711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Hybrid Inheritance</a:t>
            </a: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Combination of above 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method_a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print("Method A")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B(A):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method_b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print("Method B")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C(A):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method_c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print("Method C")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D(B, C):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method_d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print("Method D")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D()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d.method_a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# From 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d.method_b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# From B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d.method_c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# From C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d.method_d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# From D</a:t>
            </a:r>
            <a:endParaRPr lang="en-IN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51ADD7-BF06-EEC7-85E5-1EF771AB1E68}"/>
              </a:ext>
            </a:extLst>
          </p:cNvPr>
          <p:cNvSpPr/>
          <p:nvPr/>
        </p:nvSpPr>
        <p:spPr>
          <a:xfrm>
            <a:off x="5692879" y="2774543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6EBE7-50B6-F82E-8EF3-C62CB4A47A03}"/>
              </a:ext>
            </a:extLst>
          </p:cNvPr>
          <p:cNvSpPr/>
          <p:nvPr/>
        </p:nvSpPr>
        <p:spPr>
          <a:xfrm>
            <a:off x="8927683" y="2798693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86712-2D7C-28F1-3173-8296AD19BE90}"/>
              </a:ext>
            </a:extLst>
          </p:cNvPr>
          <p:cNvSpPr txBox="1"/>
          <p:nvPr/>
        </p:nvSpPr>
        <p:spPr>
          <a:xfrm>
            <a:off x="5766624" y="2927018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669A7-C5F8-5228-4228-CBB0D14DAA02}"/>
              </a:ext>
            </a:extLst>
          </p:cNvPr>
          <p:cNvSpPr txBox="1"/>
          <p:nvPr/>
        </p:nvSpPr>
        <p:spPr>
          <a:xfrm>
            <a:off x="9148909" y="2979534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F806F-DE48-5413-95FD-A20BF61ED745}"/>
              </a:ext>
            </a:extLst>
          </p:cNvPr>
          <p:cNvSpPr/>
          <p:nvPr/>
        </p:nvSpPr>
        <p:spPr>
          <a:xfrm>
            <a:off x="7541334" y="823980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5FDD8-0398-0DAC-3AFD-00B371BBA2A1}"/>
              </a:ext>
            </a:extLst>
          </p:cNvPr>
          <p:cNvSpPr txBox="1"/>
          <p:nvPr/>
        </p:nvSpPr>
        <p:spPr>
          <a:xfrm>
            <a:off x="7634742" y="977819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58FC09-95ED-52F9-CE9D-065AE0D911B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384011" y="1708883"/>
            <a:ext cx="1607582" cy="10414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E699DB-9F24-8F50-00B5-35B96A6E6740}"/>
              </a:ext>
            </a:extLst>
          </p:cNvPr>
          <p:cNvCxnSpPr>
            <a:cxnSpLocks/>
          </p:cNvCxnSpPr>
          <p:nvPr/>
        </p:nvCxnSpPr>
        <p:spPr>
          <a:xfrm>
            <a:off x="9045683" y="1722965"/>
            <a:ext cx="1538750" cy="10616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87C2FB8-000B-BD6D-296D-3A3D71C23E3C}"/>
              </a:ext>
            </a:extLst>
          </p:cNvPr>
          <p:cNvSpPr/>
          <p:nvPr/>
        </p:nvSpPr>
        <p:spPr>
          <a:xfrm>
            <a:off x="7541333" y="4706665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4AFC4F-1AD6-917C-856A-BD87E65220D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143138" y="3659446"/>
            <a:ext cx="1450258" cy="10472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7DD4F1-0E89-C6AE-236A-89F77C03946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8991592" y="3683596"/>
            <a:ext cx="1386350" cy="10230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005C20-D774-EBA1-F140-F4910FB5D381}"/>
              </a:ext>
            </a:extLst>
          </p:cNvPr>
          <p:cNvSpPr txBox="1"/>
          <p:nvPr/>
        </p:nvSpPr>
        <p:spPr>
          <a:xfrm>
            <a:off x="7634741" y="4936890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4054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C2E57B-203E-190C-45DC-CCCEE3619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C913-6323-88EC-FF33-E0195377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4" y="1289287"/>
            <a:ext cx="11228439" cy="50439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means “many forms”. It allows the same method name to be used for different types (classes), with different behaviors.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Polymorphism: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BF7F0-A65C-37AA-41B0-8E08E67D3379}"/>
              </a:ext>
            </a:extLst>
          </p:cNvPr>
          <p:cNvSpPr txBox="1"/>
          <p:nvPr/>
        </p:nvSpPr>
        <p:spPr>
          <a:xfrm>
            <a:off x="1445342" y="297360"/>
            <a:ext cx="6253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in Python</a:t>
            </a:r>
          </a:p>
        </p:txBody>
      </p:sp>
      <p:pic>
        <p:nvPicPr>
          <p:cNvPr id="7" name="Graphic 6" descr="Open book with solid fill">
            <a:extLst>
              <a:ext uri="{FF2B5EF4-FFF2-40B4-BE49-F238E27FC236}">
                <a16:creationId xmlns:a16="http://schemas.microsoft.com/office/drawing/2014/main" id="{30A94964-9FD2-FDD3-F72D-077EFCFB2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954" y="269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58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772A1-663A-AE14-938B-C6E8A4388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452D-11DB-4E30-639B-BDA993DC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943897"/>
            <a:ext cx="11228439" cy="55945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Creating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classclass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Multiplication: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(self, x, y=1):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x * 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Method overloading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 = Multiplication()print(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Multiply.mul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(4))     # Outputs: 4 (defaults to 1 for the second argument)print(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Multiply.mul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(4, 5))  # Outputs: 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8F032-D779-348A-4D54-E4997DD27836}"/>
              </a:ext>
            </a:extLst>
          </p:cNvPr>
          <p:cNvSpPr txBox="1"/>
          <p:nvPr/>
        </p:nvSpPr>
        <p:spPr>
          <a:xfrm>
            <a:off x="294968" y="0"/>
            <a:ext cx="5801032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291502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F06631-BB7D-767C-8967-2E11EDB1D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020E-5403-6FB2-2A93-CA7B4129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5" y="1032388"/>
            <a:ext cx="7541342" cy="550606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Animal: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speak(self):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print("Animal speaks")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Dog(Animal):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speak(self):   # Overriding parent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print("Dog barks")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Animal()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Dog()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a.speak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# Animal speaks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d.speak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# Dog barks (overridden)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C478A-F79C-1916-9973-A2018562545F}"/>
              </a:ext>
            </a:extLst>
          </p:cNvPr>
          <p:cNvSpPr txBox="1"/>
          <p:nvPr/>
        </p:nvSpPr>
        <p:spPr>
          <a:xfrm>
            <a:off x="294968" y="0"/>
            <a:ext cx="5801032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</a:p>
        </p:txBody>
      </p:sp>
    </p:spTree>
    <p:extLst>
      <p:ext uri="{BB962C8B-B14F-4D97-AF65-F5344CB8AC3E}">
        <p14:creationId xmlns:p14="http://schemas.microsoft.com/office/powerpoint/2010/main" val="355228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96797-27CB-DDB0-1B8E-16DCB529F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F539C1C-3225-BD5E-C283-47136B4DE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616571"/>
              </p:ext>
            </p:extLst>
          </p:nvPr>
        </p:nvGraphicFramePr>
        <p:xfrm>
          <a:off x="373626" y="1376515"/>
          <a:ext cx="11248101" cy="361827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749367">
                  <a:extLst>
                    <a:ext uri="{9D8B030D-6E8A-4147-A177-3AD203B41FA5}">
                      <a16:colId xmlns:a16="http://schemas.microsoft.com/office/drawing/2014/main" val="825652847"/>
                    </a:ext>
                  </a:extLst>
                </a:gridCol>
                <a:gridCol w="3749367">
                  <a:extLst>
                    <a:ext uri="{9D8B030D-6E8A-4147-A177-3AD203B41FA5}">
                      <a16:colId xmlns:a16="http://schemas.microsoft.com/office/drawing/2014/main" val="474269906"/>
                    </a:ext>
                  </a:extLst>
                </a:gridCol>
                <a:gridCol w="3749367">
                  <a:extLst>
                    <a:ext uri="{9D8B030D-6E8A-4147-A177-3AD203B41FA5}">
                      <a16:colId xmlns:a16="http://schemas.microsoft.com/office/drawing/2014/main" val="3996279866"/>
                    </a:ext>
                  </a:extLst>
                </a:gridCol>
              </a:tblGrid>
              <a:tr h="5566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solidFill>
                      <a:srgbClr val="1D41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Overloading</a:t>
                      </a:r>
                    </a:p>
                  </a:txBody>
                  <a:tcPr anchor="ctr">
                    <a:solidFill>
                      <a:srgbClr val="1D41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Overriding</a:t>
                      </a:r>
                    </a:p>
                  </a:txBody>
                  <a:tcPr anchor="ctr">
                    <a:solidFill>
                      <a:srgbClr val="1D41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94512"/>
                  </a:ext>
                </a:extLst>
              </a:tr>
              <a:tr h="974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 method name, different 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 method name, same parameters, different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608967"/>
                  </a:ext>
                </a:extLst>
              </a:tr>
              <a:tr h="5566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Within the same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Across parent &amp; child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224825"/>
                  </a:ext>
                </a:extLst>
              </a:tr>
              <a:tr h="974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Support</a:t>
                      </a:r>
                      <a:endParaRPr lang="en-I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Simulated (using default args / *args)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supported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566748"/>
                  </a:ext>
                </a:extLst>
              </a:tr>
              <a:tr h="5566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add(2,3) vs add(2,3,4)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Animal.speak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vs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Dog.speak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520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224EDA-8339-D903-4607-1DE9D8455DFA}"/>
              </a:ext>
            </a:extLst>
          </p:cNvPr>
          <p:cNvSpPr txBox="1"/>
          <p:nvPr/>
        </p:nvSpPr>
        <p:spPr>
          <a:xfrm>
            <a:off x="294968" y="157316"/>
            <a:ext cx="5801032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</a:t>
            </a:r>
          </a:p>
        </p:txBody>
      </p:sp>
    </p:spTree>
    <p:extLst>
      <p:ext uri="{BB962C8B-B14F-4D97-AF65-F5344CB8AC3E}">
        <p14:creationId xmlns:p14="http://schemas.microsoft.com/office/powerpoint/2010/main" val="106658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684BA1-7A35-8552-D303-86ADCEF64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0AA6-56AC-B6C2-7BAE-5217544B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1101213"/>
            <a:ext cx="11228439" cy="50439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implementation details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showing only the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features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an object.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simplify complex systems.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in Python using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cannot be instantiated; they serve as a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other classes.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“from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ABC,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abstractmethod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A502-E4B8-8A91-3267-6D6C46EB972E}"/>
              </a:ext>
            </a:extLst>
          </p:cNvPr>
          <p:cNvSpPr txBox="1"/>
          <p:nvPr/>
        </p:nvSpPr>
        <p:spPr>
          <a:xfrm>
            <a:off x="1504334" y="387865"/>
            <a:ext cx="530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pic>
        <p:nvPicPr>
          <p:cNvPr id="2" name="Graphic 1" descr="Open book with solid fill">
            <a:extLst>
              <a:ext uri="{FF2B5EF4-FFF2-40B4-BE49-F238E27FC236}">
                <a16:creationId xmlns:a16="http://schemas.microsoft.com/office/drawing/2014/main" id="{BD630C69-B78D-55F7-3C6C-B28BD4AC2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792" y="3208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4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1DAB4-6DAB-E6F7-5B49-DC88C049C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5F70-B091-F8AC-4E89-0CBA19AA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1" y="176981"/>
            <a:ext cx="9950246" cy="658761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ABC, </a:t>
            </a:r>
            <a:r>
              <a:rPr lang="en-IN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abstractmethod</a:t>
            </a:r>
            <a:endParaRPr lang="en-IN" sz="2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Shape(ABC):        # Abstract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@abstractmethod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area(self):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Circle(Shape):     # Concrete Class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IN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__(self, radius):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self.radius</a:t>
            </a: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radius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area(self):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3.14 * </a:t>
            </a:r>
            <a:r>
              <a:rPr lang="en-IN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self.radius</a:t>
            </a: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self.radius</a:t>
            </a:r>
            <a:endParaRPr lang="en-IN" sz="2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Circle(5)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c.area</a:t>
            </a: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  # 78.5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62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  <a14:imgEffect>
                      <a14:brightnessContrast bright="-44000" contrast="-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66CA-9E22-653F-8183-F0339550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F980-CEF2-2E10-E6A7-B9B45F9EF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1455174"/>
            <a:ext cx="10763865" cy="47217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OOP? Why do we use it?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OOP Concepts: 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and Methods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(briefly)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OOP</a:t>
            </a:r>
          </a:p>
          <a:p>
            <a:endParaRPr lang="en-IN" dirty="0">
              <a:solidFill>
                <a:schemeClr val="bg2"/>
              </a:solidFill>
            </a:endParaRPr>
          </a:p>
          <a:p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1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4000"/>
                    </a14:imgEffect>
                    <a14:imgEffect>
                      <a14:brightnessContrast bright="-4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748946-B2E3-4493-4A91-E8F4FC498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7D95-9337-D8B5-5E53-2FC07A4B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93" y="374956"/>
            <a:ext cx="7509387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OOP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7C34FE-1E68-A273-0672-D12A28C0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0" y="1700519"/>
            <a:ext cx="10515600" cy="4896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Code is divided into classes/objects, making it easier to organize.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Inheritance allows reuse of existing code without rewriting.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Changes in one part of the program are easier to manage.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Hides unnecessary details and shows only what is needed.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Protects data by controlling access through methods.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Same method name can work differently for different objects.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Makes it easier to build and expand large applications.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 descr="Open book with solid fill">
            <a:extLst>
              <a:ext uri="{FF2B5EF4-FFF2-40B4-BE49-F238E27FC236}">
                <a16:creationId xmlns:a16="http://schemas.microsoft.com/office/drawing/2014/main" id="{181E2B8E-623B-1165-054E-3D9069C85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057" y="5805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4866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4000"/>
                    </a14:imgEffect>
                    <a14:imgEffect>
                      <a14:brightnessContrast bright="-23000" contrast="1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377771-D328-8F82-7E0C-617780A8F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1053-375B-5C81-833F-020AABEA3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26" y="3323303"/>
            <a:ext cx="12123174" cy="1150374"/>
          </a:xfrm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459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5000"/>
                    </a14:imgEffect>
                    <a14:imgEffect>
                      <a14:brightnessContrast bright="-2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9CB4-CF2E-8C50-ED5A-C6BFE220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" y="1256490"/>
            <a:ext cx="11491450" cy="493783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IN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OOP(</a:t>
            </a:r>
            <a:r>
              <a:rPr lang="en-IN" sz="24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 </a:t>
            </a:r>
            <a:r>
              <a:rPr lang="en-IN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paradigm based on the concept of "objects.“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can contain data (attributes) and code (methods).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on modularity, reusability, and maintainability.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Analogy: Think of real-world objects – a car has properties (color, make) and actions (accelerate, brake).</a:t>
            </a:r>
            <a:endParaRPr lang="en-IN" sz="20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use it?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Modularity: Break down complex problems into smaller, manageable units.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Reusability: Write code once and reuse it in different parts of your application or across projects.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 Easier to debug, update, and extend code.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Well-designed OOP systems can grow and adapt to new requirements.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 Easier for multiple developers to work on different parts of a project simultaneously.</a:t>
            </a:r>
            <a:endParaRPr lang="en-IN" sz="20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99E2DF-4137-795E-E835-1D588C8F7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2561" y="56160"/>
            <a:ext cx="90727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OOP? Why do we use it?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32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5000"/>
                    </a14:imgEffect>
                    <a14:imgEffect>
                      <a14:brightnessContrast bright="-2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B12510-306C-598B-D62D-CC1DB8B8B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0DBDD0-92D0-F499-D349-06CB8591F6E9}"/>
              </a:ext>
            </a:extLst>
          </p:cNvPr>
          <p:cNvGrpSpPr/>
          <p:nvPr/>
        </p:nvGrpSpPr>
        <p:grpSpPr>
          <a:xfrm>
            <a:off x="5446155" y="896043"/>
            <a:ext cx="6591717" cy="5801827"/>
            <a:chOff x="756000" y="-2114494"/>
            <a:chExt cx="10515600" cy="79256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03D3D0F-2ABD-0C97-3032-CE26A10AADA7}"/>
                </a:ext>
              </a:extLst>
            </p:cNvPr>
            <p:cNvSpPr/>
            <p:nvPr/>
          </p:nvSpPr>
          <p:spPr>
            <a:xfrm>
              <a:off x="756000" y="1459809"/>
              <a:ext cx="10515600" cy="4351338"/>
            </a:xfrm>
            <a:prstGeom prst="rect">
              <a:avLst/>
            </a:prstGeom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>
              <a:softEdge rad="342900"/>
            </a:effectLst>
          </p:spPr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D7C5093-5E36-665A-D77F-2B7790A27FA2}"/>
                </a:ext>
              </a:extLst>
            </p:cNvPr>
            <p:cNvSpPr/>
            <p:nvPr/>
          </p:nvSpPr>
          <p:spPr>
            <a:xfrm>
              <a:off x="4253929" y="-2114494"/>
              <a:ext cx="3789350" cy="1227254"/>
            </a:xfrm>
            <a:custGeom>
              <a:avLst/>
              <a:gdLst>
                <a:gd name="connsiteX0" fmla="*/ 0 w 3199183"/>
                <a:gd name="connsiteY0" fmla="*/ 0 h 1227254"/>
                <a:gd name="connsiteX1" fmla="*/ 3199183 w 3199183"/>
                <a:gd name="connsiteY1" fmla="*/ 0 h 1227254"/>
                <a:gd name="connsiteX2" fmla="*/ 3199183 w 3199183"/>
                <a:gd name="connsiteY2" fmla="*/ 1227254 h 1227254"/>
                <a:gd name="connsiteX3" fmla="*/ 0 w 3199183"/>
                <a:gd name="connsiteY3" fmla="*/ 1227254 h 1227254"/>
                <a:gd name="connsiteX4" fmla="*/ 0 w 3199183"/>
                <a:gd name="connsiteY4" fmla="*/ 0 h 122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183" h="1227254">
                  <a:moveTo>
                    <a:pt x="0" y="0"/>
                  </a:moveTo>
                  <a:lnTo>
                    <a:pt x="3199183" y="0"/>
                  </a:lnTo>
                  <a:lnTo>
                    <a:pt x="3199183" y="1227254"/>
                  </a:lnTo>
                  <a:lnTo>
                    <a:pt x="0" y="1227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4C87"/>
            </a:solidFill>
            <a:ln>
              <a:solidFill>
                <a:schemeClr val="bg1"/>
              </a:solidFill>
            </a:ln>
            <a:effectLst>
              <a:reflection blurRad="38100" endPos="0" dir="5400000" sy="-100000" algn="bl" rotWithShape="0"/>
            </a:effectLst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 (Base Class)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283ACA-1253-C56D-CA8F-140FA0C6ABA8}"/>
                </a:ext>
              </a:extLst>
            </p:cNvPr>
            <p:cNvSpPr/>
            <p:nvPr/>
          </p:nvSpPr>
          <p:spPr>
            <a:xfrm>
              <a:off x="2332194" y="683510"/>
              <a:ext cx="2437669" cy="1182036"/>
            </a:xfrm>
            <a:custGeom>
              <a:avLst/>
              <a:gdLst>
                <a:gd name="connsiteX0" fmla="*/ 0 w 2437669"/>
                <a:gd name="connsiteY0" fmla="*/ 0 h 1182036"/>
                <a:gd name="connsiteX1" fmla="*/ 2437669 w 2437669"/>
                <a:gd name="connsiteY1" fmla="*/ 0 h 1182036"/>
                <a:gd name="connsiteX2" fmla="*/ 2437669 w 2437669"/>
                <a:gd name="connsiteY2" fmla="*/ 1182036 h 1182036"/>
                <a:gd name="connsiteX3" fmla="*/ 0 w 2437669"/>
                <a:gd name="connsiteY3" fmla="*/ 1182036 h 1182036"/>
                <a:gd name="connsiteX4" fmla="*/ 0 w 2437669"/>
                <a:gd name="connsiteY4" fmla="*/ 0 h 11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7669" h="1182036">
                  <a:moveTo>
                    <a:pt x="0" y="0"/>
                  </a:moveTo>
                  <a:lnTo>
                    <a:pt x="2437669" y="0"/>
                  </a:lnTo>
                  <a:lnTo>
                    <a:pt x="2437669" y="1182036"/>
                  </a:lnTo>
                  <a:lnTo>
                    <a:pt x="0" y="118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4C87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</a:t>
              </a:r>
              <a:endParaRPr lang="en-IN" sz="2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66A52C-CEBB-36B2-B709-04E533B09CB4}"/>
                </a:ext>
              </a:extLst>
            </p:cNvPr>
            <p:cNvSpPr/>
            <p:nvPr/>
          </p:nvSpPr>
          <p:spPr>
            <a:xfrm>
              <a:off x="5193235" y="695261"/>
              <a:ext cx="2379679" cy="1182036"/>
            </a:xfrm>
            <a:custGeom>
              <a:avLst/>
              <a:gdLst>
                <a:gd name="connsiteX0" fmla="*/ 0 w 2379680"/>
                <a:gd name="connsiteY0" fmla="*/ 0 h 1182036"/>
                <a:gd name="connsiteX1" fmla="*/ 2379680 w 2379680"/>
                <a:gd name="connsiteY1" fmla="*/ 0 h 1182036"/>
                <a:gd name="connsiteX2" fmla="*/ 2379680 w 2379680"/>
                <a:gd name="connsiteY2" fmla="*/ 1182036 h 1182036"/>
                <a:gd name="connsiteX3" fmla="*/ 0 w 2379680"/>
                <a:gd name="connsiteY3" fmla="*/ 1182036 h 1182036"/>
                <a:gd name="connsiteX4" fmla="*/ 0 w 2379680"/>
                <a:gd name="connsiteY4" fmla="*/ 0 h 11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9680" h="1182036">
                  <a:moveTo>
                    <a:pt x="0" y="0"/>
                  </a:moveTo>
                  <a:lnTo>
                    <a:pt x="2379680" y="0"/>
                  </a:lnTo>
                  <a:lnTo>
                    <a:pt x="2379680" y="1182036"/>
                  </a:lnTo>
                  <a:lnTo>
                    <a:pt x="0" y="118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4C87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Truck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650FDC-2244-D225-0C20-7D0C41C9201A}"/>
                </a:ext>
              </a:extLst>
            </p:cNvPr>
            <p:cNvSpPr/>
            <p:nvPr/>
          </p:nvSpPr>
          <p:spPr>
            <a:xfrm>
              <a:off x="8043279" y="683509"/>
              <a:ext cx="2757956" cy="1182036"/>
            </a:xfrm>
            <a:custGeom>
              <a:avLst/>
              <a:gdLst>
                <a:gd name="connsiteX0" fmla="*/ 0 w 2379680"/>
                <a:gd name="connsiteY0" fmla="*/ 0 h 1182036"/>
                <a:gd name="connsiteX1" fmla="*/ 2379680 w 2379680"/>
                <a:gd name="connsiteY1" fmla="*/ 0 h 1182036"/>
                <a:gd name="connsiteX2" fmla="*/ 2379680 w 2379680"/>
                <a:gd name="connsiteY2" fmla="*/ 1182036 h 1182036"/>
                <a:gd name="connsiteX3" fmla="*/ 0 w 2379680"/>
                <a:gd name="connsiteY3" fmla="*/ 1182036 h 1182036"/>
                <a:gd name="connsiteX4" fmla="*/ 0 w 2379680"/>
                <a:gd name="connsiteY4" fmla="*/ 0 h 11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9680" h="1182036">
                  <a:moveTo>
                    <a:pt x="0" y="0"/>
                  </a:moveTo>
                  <a:lnTo>
                    <a:pt x="2379680" y="0"/>
                  </a:lnTo>
                  <a:lnTo>
                    <a:pt x="2379680" y="1182036"/>
                  </a:lnTo>
                  <a:lnTo>
                    <a:pt x="0" y="1182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4C87"/>
            </a:solidFill>
            <a:ln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Motorcycle</a:t>
              </a:r>
              <a:endParaRPr lang="en-IN" sz="28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39E5C208-19CF-EC5D-63D4-2045ABBB6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2561" y="394714"/>
            <a:ext cx="4785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OOP Example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2D5FC5-080D-F5C6-BD30-C2642E952D92}"/>
              </a:ext>
            </a:extLst>
          </p:cNvPr>
          <p:cNvCxnSpPr>
            <a:cxnSpLocks/>
          </p:cNvCxnSpPr>
          <p:nvPr/>
        </p:nvCxnSpPr>
        <p:spPr>
          <a:xfrm flipV="1">
            <a:off x="6679541" y="2247686"/>
            <a:ext cx="4298874" cy="166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3A83C9-12D8-1F41-9AB6-6DC72D21B957}"/>
              </a:ext>
            </a:extLst>
          </p:cNvPr>
          <p:cNvCxnSpPr>
            <a:cxnSpLocks/>
          </p:cNvCxnSpPr>
          <p:nvPr/>
        </p:nvCxnSpPr>
        <p:spPr>
          <a:xfrm>
            <a:off x="6667990" y="2264385"/>
            <a:ext cx="11551" cy="6798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AFF02-4D98-B2D3-BB9A-9F60F16257D2}"/>
              </a:ext>
            </a:extLst>
          </p:cNvPr>
          <p:cNvCxnSpPr>
            <a:cxnSpLocks/>
          </p:cNvCxnSpPr>
          <p:nvPr/>
        </p:nvCxnSpPr>
        <p:spPr>
          <a:xfrm>
            <a:off x="8892112" y="1794433"/>
            <a:ext cx="0" cy="11498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2080E6-059F-C33D-26F1-3364C3676CB1}"/>
              </a:ext>
            </a:extLst>
          </p:cNvPr>
          <p:cNvCxnSpPr>
            <a:cxnSpLocks/>
          </p:cNvCxnSpPr>
          <p:nvPr/>
        </p:nvCxnSpPr>
        <p:spPr>
          <a:xfrm>
            <a:off x="10978415" y="2255782"/>
            <a:ext cx="0" cy="68849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C7119DFF-C290-1D9C-75D2-5537F4890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0145"/>
              </p:ext>
            </p:extLst>
          </p:nvPr>
        </p:nvGraphicFramePr>
        <p:xfrm>
          <a:off x="417987" y="1237133"/>
          <a:ext cx="5028168" cy="334350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76056">
                  <a:extLst>
                    <a:ext uri="{9D8B030D-6E8A-4147-A177-3AD203B41FA5}">
                      <a16:colId xmlns:a16="http://schemas.microsoft.com/office/drawing/2014/main" val="765040086"/>
                    </a:ext>
                  </a:extLst>
                </a:gridCol>
                <a:gridCol w="1676056">
                  <a:extLst>
                    <a:ext uri="{9D8B030D-6E8A-4147-A177-3AD203B41FA5}">
                      <a16:colId xmlns:a16="http://schemas.microsoft.com/office/drawing/2014/main" val="855838358"/>
                    </a:ext>
                  </a:extLst>
                </a:gridCol>
                <a:gridCol w="1676056">
                  <a:extLst>
                    <a:ext uri="{9D8B030D-6E8A-4147-A177-3AD203B41FA5}">
                      <a16:colId xmlns:a16="http://schemas.microsoft.com/office/drawing/2014/main" val="125612186"/>
                    </a:ext>
                  </a:extLst>
                </a:gridCol>
              </a:tblGrid>
              <a:tr h="68035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Class</a:t>
                      </a:r>
                      <a:endParaRPr lang="en-IN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Attributes</a:t>
                      </a:r>
                      <a:endParaRPr lang="en-IN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Inherits From</a:t>
                      </a:r>
                      <a:endParaRPr lang="en-IN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494988"/>
                  </a:ext>
                </a:extLst>
              </a:tr>
              <a:tr h="66578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Vehicle</a:t>
                      </a:r>
                      <a:endParaRPr lang="en-IN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make, model, year</a:t>
                      </a:r>
                      <a:endParaRPr lang="en-IN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-</a:t>
                      </a:r>
                      <a:endParaRPr lang="en-IN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918407"/>
                  </a:ext>
                </a:extLst>
              </a:tr>
              <a:tr h="665787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Car</a:t>
                      </a:r>
                      <a:endParaRPr lang="en-IN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num_doors</a:t>
                      </a:r>
                      <a:endParaRPr lang="en-IN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Vehicle</a:t>
                      </a:r>
                      <a:endParaRPr lang="en-IN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767103"/>
                  </a:ext>
                </a:extLst>
              </a:tr>
              <a:tr h="665787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Truck</a:t>
                      </a:r>
                      <a:endParaRPr lang="en-IN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payload_capacity</a:t>
                      </a:r>
                      <a:endParaRPr lang="en-IN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Vehicle</a:t>
                      </a:r>
                      <a:endParaRPr lang="en-IN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399863"/>
                  </a:ext>
                </a:extLst>
              </a:tr>
              <a:tr h="665787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Motorcycle</a:t>
                      </a:r>
                      <a:endParaRPr lang="en-IN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has_sidecar</a:t>
                      </a:r>
                      <a:endParaRPr lang="en-IN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</a:rPr>
                        <a:t>Vehicle</a:t>
                      </a:r>
                      <a:endParaRPr lang="en-IN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83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59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4000"/>
                    </a14:imgEffect>
                    <a14:imgEffect>
                      <a14:brightnessContrast bright="-47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AAF06-A720-5DC8-D09B-CCB28DFDF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DEC8-C4DC-1827-1E66-08C89799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93" y="374956"/>
            <a:ext cx="7509387" cy="1325563"/>
          </a:xfrm>
        </p:spPr>
        <p:txBody>
          <a:bodyPr/>
          <a:lstStyle/>
          <a:p>
            <a:r>
              <a:rPr lang="en-I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OOP Concepts: </a:t>
            </a:r>
            <a:endParaRPr lang="en-IN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DFC25C-099F-682F-424E-88F19507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0" y="1700519"/>
            <a:ext cx="10515600" cy="3582117"/>
          </a:xfrm>
        </p:spPr>
        <p:txBody>
          <a:bodyPr/>
          <a:lstStyle/>
          <a:p>
            <a:r>
              <a:rPr lang="en-I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blueprint for creating objects. It defines a set of attributes and behaviors (methods).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 instance of a class. It represents a specific entity with state and behavior.</a:t>
            </a:r>
            <a:endParaRPr lang="en-IN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 descr="Open book with solid fill">
            <a:extLst>
              <a:ext uri="{FF2B5EF4-FFF2-40B4-BE49-F238E27FC236}">
                <a16:creationId xmlns:a16="http://schemas.microsoft.com/office/drawing/2014/main" id="{91780786-4F02-E878-7CD1-CD5D601D6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057" y="580538"/>
            <a:ext cx="914400" cy="914400"/>
          </a:xfrm>
          <a:prstGeom prst="rect">
            <a:avLst/>
          </a:prstGeom>
        </p:spPr>
      </p:pic>
      <p:pic>
        <p:nvPicPr>
          <p:cNvPr id="4" name="Picture 11">
            <a:extLst>
              <a:ext uri="{FF2B5EF4-FFF2-40B4-BE49-F238E27FC236}">
                <a16:creationId xmlns:a16="http://schemas.microsoft.com/office/drawing/2014/main" id="{2493D11E-56CE-867F-5B4C-3951BE63F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31" y="4147356"/>
            <a:ext cx="3509557" cy="268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07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BF2A64-4ED7-90C1-136F-902A06163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981AE9-61AB-157F-1B86-C39AFC08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349045"/>
            <a:ext cx="9429135" cy="61599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and Methods</a:t>
            </a:r>
            <a:endParaRPr lang="en-IN" sz="3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IN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 defined within a class.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 on the object's data.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parameter is always self, referring to the instance.</a:t>
            </a:r>
            <a:endParaRPr lang="en-IN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ctr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</a:pPr>
            <a:r>
              <a:rPr lang="en-US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 font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that store data associated with an object.</a:t>
            </a:r>
          </a:p>
          <a:p>
            <a:pPr lvl="3">
              <a:lnSpc>
                <a:spcPct val="150000"/>
              </a:lnSpc>
              <a:spcBef>
                <a:spcPts val="600"/>
              </a:spcBef>
              <a:spcAft>
                <a:spcPts val="150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instance variables (unique to each object) or class variables (shared among all objects).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28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5" name="Picture 17">
            <a:extLst>
              <a:ext uri="{FF2B5EF4-FFF2-40B4-BE49-F238E27FC236}">
                <a16:creationId xmlns:a16="http://schemas.microsoft.com/office/drawing/2014/main" id="{A8422DD6-325C-C67D-D591-6A4BF53A7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91" y="938979"/>
            <a:ext cx="6132896" cy="199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337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554A4-B3BD-711F-E33D-1B8C744FB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FEB51-EB69-8CBE-E788-5742F1FA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38" y="1310148"/>
            <a:ext cx="11228439" cy="42377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is one of the fundamental concepts in object-oriented programming (OOP). Encapsulation in Python is the process of wrapping up variables and methods into a single entity. In programming, a class is an example that wraps all the variables and methods defined inside a single unit. </a:t>
            </a:r>
            <a:endParaRPr lang="en-IN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Bundling data and methods that operate on that data within a class.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Hides internal implementation details, exposing only necessary interfaces.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doesn’t allow direct access to cash storage, only through controlled methods.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9CD2D-0467-447F-0598-07D92A3B50B8}"/>
              </a:ext>
            </a:extLst>
          </p:cNvPr>
          <p:cNvSpPr txBox="1"/>
          <p:nvPr/>
        </p:nvSpPr>
        <p:spPr>
          <a:xfrm>
            <a:off x="1644444" y="331772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endParaRPr lang="en-IN" sz="36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Open book with solid fill">
            <a:extLst>
              <a:ext uri="{FF2B5EF4-FFF2-40B4-BE49-F238E27FC236}">
                <a16:creationId xmlns:a16="http://schemas.microsoft.com/office/drawing/2014/main" id="{6AC63DF9-6C58-ED9A-C4CD-0A6BECB6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109" y="3208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43D857-8C4D-DCA2-101D-5AC7E3BD0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E410-DF18-C2BF-19A4-0F8DD709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1109745"/>
            <a:ext cx="11228439" cy="54274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a feature of OOP that allows a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(child/derived class)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reuse the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and methods of another class (parent/base class)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promotes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creates a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relationship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classes.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 Inheritance: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One parent, one child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Chain of classes (Grandparent → Parent → Child)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One child inherits from multiple parents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Multiple children inherit from the same parent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Combination of above types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7D9BB-2221-86FE-3910-E9077CCFB421}"/>
              </a:ext>
            </a:extLst>
          </p:cNvPr>
          <p:cNvSpPr txBox="1"/>
          <p:nvPr/>
        </p:nvSpPr>
        <p:spPr>
          <a:xfrm>
            <a:off x="1533832" y="195345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raphic 1" descr="Open book with solid fill">
            <a:extLst>
              <a:ext uri="{FF2B5EF4-FFF2-40B4-BE49-F238E27FC236}">
                <a16:creationId xmlns:a16="http://schemas.microsoft.com/office/drawing/2014/main" id="{4B1551B7-29C0-9D3D-8127-41412783C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619" y="1953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9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4459C-F085-784A-3213-01591617C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EFD3-2250-BC3E-9E36-D335DFEA0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0" y="1007807"/>
            <a:ext cx="11228439" cy="566829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One parent, one child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Animal:        # Parent Class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speak(self):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print("Animal speaks")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Dog(Animal):   # Child Class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def bark(self):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print("Dog barks")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Dog()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d.speak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# Inherited from Animal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d.bark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 # Defined in Dog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02031-CE80-38C6-F38A-29F6F2B33368}"/>
              </a:ext>
            </a:extLst>
          </p:cNvPr>
          <p:cNvSpPr txBox="1"/>
          <p:nvPr/>
        </p:nvSpPr>
        <p:spPr>
          <a:xfrm>
            <a:off x="294968" y="0"/>
            <a:ext cx="5801032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of  Inheritance: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931F08-C3D3-622C-060A-E3D7E32C338C}"/>
              </a:ext>
            </a:extLst>
          </p:cNvPr>
          <p:cNvSpPr/>
          <p:nvPr/>
        </p:nvSpPr>
        <p:spPr>
          <a:xfrm>
            <a:off x="7826477" y="1838632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48E03C-CB76-080F-8B1E-22E14F12CF21}"/>
              </a:ext>
            </a:extLst>
          </p:cNvPr>
          <p:cNvCxnSpPr/>
          <p:nvPr/>
        </p:nvCxnSpPr>
        <p:spPr>
          <a:xfrm>
            <a:off x="9271819" y="2802194"/>
            <a:ext cx="0" cy="84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A97C82-7C72-9D66-3353-825463F1AAAC}"/>
              </a:ext>
            </a:extLst>
          </p:cNvPr>
          <p:cNvSpPr/>
          <p:nvPr/>
        </p:nvSpPr>
        <p:spPr>
          <a:xfrm>
            <a:off x="7821559" y="3647768"/>
            <a:ext cx="2900517" cy="884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18445-3D38-B18C-BD9D-0DCCEC1B643D}"/>
              </a:ext>
            </a:extLst>
          </p:cNvPr>
          <p:cNvSpPr txBox="1"/>
          <p:nvPr/>
        </p:nvSpPr>
        <p:spPr>
          <a:xfrm>
            <a:off x="7978877" y="2019473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1C233-19F9-876B-8805-33770495A653}"/>
              </a:ext>
            </a:extLst>
          </p:cNvPr>
          <p:cNvSpPr txBox="1"/>
          <p:nvPr/>
        </p:nvSpPr>
        <p:spPr>
          <a:xfrm>
            <a:off x="7978875" y="3814917"/>
            <a:ext cx="258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147763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502</TotalTime>
  <Words>1476</Words>
  <Application>Microsoft Office PowerPoint</Application>
  <PresentationFormat>Widescreen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Object-oriented programming (oop) concepts in python</vt:lpstr>
      <vt:lpstr>Agenda</vt:lpstr>
      <vt:lpstr> What is OOP? Why do we use it?  </vt:lpstr>
      <vt:lpstr>Real-World OOP Example</vt:lpstr>
      <vt:lpstr>Core OOP Concepts: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of OOP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Kruti Patil</dc:creator>
  <cp:lastModifiedBy>Kruti Patil</cp:lastModifiedBy>
  <cp:revision>14</cp:revision>
  <dcterms:created xsi:type="dcterms:W3CDTF">2025-05-28T15:17:03Z</dcterms:created>
  <dcterms:modified xsi:type="dcterms:W3CDTF">2025-09-16T02:17:29Z</dcterms:modified>
</cp:coreProperties>
</file>