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92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74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97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7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30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82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35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30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40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83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19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8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34EEE-FF0C-65EC-183B-0DED6139B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8" y="1065975"/>
            <a:ext cx="631507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Unsupervised - 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28E2E-7DC3-B2A6-CBAF-AEFBAA1BC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</a:t>
            </a:r>
            <a:r>
              <a:rPr lang="en-US" dirty="0" err="1"/>
              <a:t>Kruti</a:t>
            </a:r>
            <a:r>
              <a:rPr lang="en-US" dirty="0"/>
              <a:t> </a:t>
            </a:r>
            <a:r>
              <a:rPr lang="en-US" dirty="0" err="1"/>
              <a:t>Kikani</a:t>
            </a:r>
            <a:endParaRPr lang="en-US" dirty="0"/>
          </a:p>
        </p:txBody>
      </p:sp>
      <p:pic>
        <p:nvPicPr>
          <p:cNvPr id="21" name="Picture 3" descr="Network Technology Background">
            <a:extLst>
              <a:ext uri="{FF2B5EF4-FFF2-40B4-BE49-F238E27FC236}">
                <a16:creationId xmlns:a16="http://schemas.microsoft.com/office/drawing/2014/main" id="{55171481-DBA1-2E34-3085-DEAB4E3A2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33" r="5412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2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4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A3F9DB-B144-47A4-9DB2-706C3908B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3D9A74CD-249A-437B-A289-413676038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of a city&#10;&#10;Description automatically generated">
            <a:extLst>
              <a:ext uri="{FF2B5EF4-FFF2-40B4-BE49-F238E27FC236}">
                <a16:creationId xmlns:a16="http://schemas.microsoft.com/office/drawing/2014/main" id="{7F99728B-8279-BB78-EEEF-B93FE42DF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29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F1F5B-446E-C6CC-4310-6D0ECA53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CA" b="1" dirty="0">
                <a:latin typeface="-apple-system"/>
              </a:rPr>
              <a:t>Dendrogram</a:t>
            </a:r>
            <a:br>
              <a:rPr lang="en-CA" sz="2800" b="1" i="0" dirty="0">
                <a:effectLst/>
                <a:latin typeface="-apple-system"/>
              </a:rPr>
            </a:br>
            <a:r>
              <a:rPr lang="en-CA" sz="1800" i="0" dirty="0">
                <a:effectLst/>
                <a:latin typeface="-apple-system"/>
              </a:rPr>
              <a:t> </a:t>
            </a:r>
            <a:r>
              <a:rPr lang="en-CA" sz="1800" dirty="0">
                <a:latin typeface="-apple-system"/>
              </a:rPr>
              <a:t>N</a:t>
            </a:r>
            <a:r>
              <a:rPr lang="en-CA" sz="1800" i="0" dirty="0">
                <a:effectLst/>
                <a:latin typeface="-apple-system"/>
              </a:rPr>
              <a:t>o of clusters = 4</a:t>
            </a:r>
            <a:endParaRPr lang="en-US" sz="1800" dirty="0"/>
          </a:p>
        </p:txBody>
      </p:sp>
      <p:pic>
        <p:nvPicPr>
          <p:cNvPr id="7" name="Content Placeholder 6" descr="A graph of a city&#10;&#10;Description automatically generated">
            <a:extLst>
              <a:ext uri="{FF2B5EF4-FFF2-40B4-BE49-F238E27FC236}">
                <a16:creationId xmlns:a16="http://schemas.microsoft.com/office/drawing/2014/main" id="{C4885010-449E-EBFA-4B3F-2BE58ED81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1321" y="1803557"/>
            <a:ext cx="5389605" cy="3935412"/>
          </a:xfr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3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60AB7-6051-1DB1-ED81-AB6FC935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2322864"/>
            <a:ext cx="549109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PCA</a:t>
            </a:r>
          </a:p>
        </p:txBody>
      </p:sp>
      <p:pic>
        <p:nvPicPr>
          <p:cNvPr id="5" name="Content Placeholder 4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B10E8A82-8596-C4E3-670B-E55897FF4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7733" y="654567"/>
            <a:ext cx="5169282" cy="3993271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77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6504-7C0E-B816-F6ED-BC508C8A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2915-1719-912C-DC3B-156783453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Cluster Analysis:</a:t>
            </a:r>
          </a:p>
          <a:p>
            <a:r>
              <a:rPr lang="en-US" dirty="0"/>
              <a:t>The K-means clustering algorithm identified four distinct clusters within the dataset</a:t>
            </a:r>
          </a:p>
          <a:p>
            <a:pPr marL="0" indent="0">
              <a:buNone/>
            </a:pPr>
            <a:r>
              <a:rPr lang="en-US" dirty="0"/>
              <a:t>    Each cluster represents a different group of customers with distinct purchasing behaviors.</a:t>
            </a:r>
          </a:p>
          <a:p>
            <a:pPr marL="0" indent="0">
              <a:buNone/>
            </a:pPr>
            <a:r>
              <a:rPr lang="en-US" dirty="0"/>
              <a:t> Cluster 0 (about 40% of the data) customers with lower spending on most product categories,</a:t>
            </a:r>
          </a:p>
          <a:p>
            <a:pPr marL="0" indent="0">
              <a:buNone/>
            </a:pPr>
            <a:r>
              <a:rPr lang="en-US" dirty="0"/>
              <a:t>Cluster 1 (about 26% of the data) high-spenders on Fresh, Milk, and Grocery.</a:t>
            </a:r>
          </a:p>
          <a:p>
            <a:pPr marL="0" indent="0">
              <a:buNone/>
            </a:pPr>
            <a:r>
              <a:rPr lang="en-US" dirty="0"/>
              <a:t>Cluster 2 (about 25% of the data) customers with moderate spending across various product categories</a:t>
            </a:r>
          </a:p>
          <a:p>
            <a:pPr marL="0" indent="0">
              <a:buNone/>
            </a:pPr>
            <a:r>
              <a:rPr lang="en-US" dirty="0"/>
              <a:t>Cluster 3 (about 9% of the data) customers with high spending on Milk, Grocery, and </a:t>
            </a:r>
            <a:r>
              <a:rPr lang="en-US" dirty="0" err="1"/>
              <a:t>Detergents_Paper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978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9E86-3B72-1CC3-CE5D-45F3F01B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D79E-2BFD-152F-10F8-C4B05B79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Dimensionality Reduction: </a:t>
            </a:r>
          </a:p>
          <a:p>
            <a:pPr marL="0" indent="0">
              <a:buNone/>
            </a:pPr>
            <a:r>
              <a:rPr lang="en-US" dirty="0"/>
              <a:t>The Principal Component Analysis (PCA) was applied to reduce the dimensionality of the dataset while preserving the most important information. The first two principal components explained around 93% of the total variance in the data. </a:t>
            </a:r>
          </a:p>
        </p:txBody>
      </p:sp>
    </p:spTree>
    <p:extLst>
      <p:ext uri="{BB962C8B-B14F-4D97-AF65-F5344CB8AC3E}">
        <p14:creationId xmlns:p14="http://schemas.microsoft.com/office/powerpoint/2010/main" val="145651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4BB4D-50A6-303F-9AB6-3168D8DD2351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6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3818-FCFC-4884-6B32-B0886986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CD85-93EE-9512-2B3C-985352DA4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  <a:p>
            <a:r>
              <a:rPr lang="en-US" dirty="0"/>
              <a:t>EDA – Exploratory Data Analysis</a:t>
            </a:r>
          </a:p>
          <a:p>
            <a:r>
              <a:rPr lang="en-US" dirty="0"/>
              <a:t>K-mean Cluster</a:t>
            </a:r>
          </a:p>
          <a:p>
            <a:r>
              <a:rPr lang="en-US" dirty="0"/>
              <a:t>Hierarchical Cluster</a:t>
            </a:r>
          </a:p>
          <a:p>
            <a:r>
              <a:rPr lang="en-US" dirty="0"/>
              <a:t>PCA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3007-98BD-2DC4-A875-944459F8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03F6-B92F-002C-59BA-8AD76F16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212529"/>
                </a:solidFill>
                <a:effectLst/>
                <a:latin typeface="-apple-system"/>
              </a:rPr>
              <a:t>The ultimate goal of the project is to gain insights from the data sets and communicate these insights</a:t>
            </a:r>
          </a:p>
          <a:p>
            <a:r>
              <a:rPr lang="en-CA" b="0" i="0" dirty="0">
                <a:solidFill>
                  <a:srgbClr val="212529"/>
                </a:solidFill>
                <a:effectLst/>
                <a:latin typeface="-apple-system"/>
              </a:rPr>
              <a:t>using appropriate visualizations and metrics to make informed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7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FF487-425D-D0C5-F875-2C78726C4C7A}"/>
              </a:ext>
            </a:extLst>
          </p:cNvPr>
          <p:cNvSpPr txBox="1"/>
          <p:nvPr/>
        </p:nvSpPr>
        <p:spPr>
          <a:xfrm>
            <a:off x="6417732" y="957715"/>
            <a:ext cx="5130798" cy="2750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6" name="Graphic 5" descr="Magnifying glass">
            <a:extLst>
              <a:ext uri="{FF2B5EF4-FFF2-40B4-BE49-F238E27FC236}">
                <a16:creationId xmlns:a16="http://schemas.microsoft.com/office/drawing/2014/main" id="{1E954EDF-9F3E-A39F-F4ED-36DC52C9C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64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C3842-76B6-35CE-E3C3-715B993F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Relationship Between Grocery VS Detergents paper</a:t>
            </a:r>
          </a:p>
        </p:txBody>
      </p:sp>
      <p:pic>
        <p:nvPicPr>
          <p:cNvPr id="5" name="Content Placeholder 4" descr="A diagram of a scatter plot&#10;&#10;Description automatically generated">
            <a:extLst>
              <a:ext uri="{FF2B5EF4-FFF2-40B4-BE49-F238E27FC236}">
                <a16:creationId xmlns:a16="http://schemas.microsoft.com/office/drawing/2014/main" id="{855F958D-862B-761D-CC97-5535A951D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70" y="1248049"/>
            <a:ext cx="5850384" cy="4373162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92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A3F9DB-B144-47A4-9DB2-706C3908B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3D9A74CD-249A-437B-A289-413676038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of different sizes and numbers&#10;&#10;Description automatically generated with medium confidence">
            <a:extLst>
              <a:ext uri="{FF2B5EF4-FFF2-40B4-BE49-F238E27FC236}">
                <a16:creationId xmlns:a16="http://schemas.microsoft.com/office/drawing/2014/main" id="{A5AEF6F7-FC56-1587-98BC-02985DB384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687" b="42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7DB71-00E5-7A4C-8A90-DE80899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/>
              <a:t>Distribution Of Each Variable</a:t>
            </a:r>
          </a:p>
        </p:txBody>
      </p:sp>
      <p:pic>
        <p:nvPicPr>
          <p:cNvPr id="7" name="Content Placeholder 6" descr="A graph of different sizes and numbers&#10;&#10;Description automatically generated with medium confidence">
            <a:extLst>
              <a:ext uri="{FF2B5EF4-FFF2-40B4-BE49-F238E27FC236}">
                <a16:creationId xmlns:a16="http://schemas.microsoft.com/office/drawing/2014/main" id="{910B5169-BB1B-2086-1A8E-ABE64533F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2656" y="1525588"/>
            <a:ext cx="5311326" cy="3935412"/>
          </a:xfr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25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D2A8E-3F6E-E890-505F-40969872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Heatmap</a:t>
            </a:r>
          </a:p>
        </p:txBody>
      </p:sp>
      <p:pic>
        <p:nvPicPr>
          <p:cNvPr id="5" name="Content Placeholder 4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294CB82A-628C-C240-585F-A8590AED7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863" y="1279266"/>
            <a:ext cx="5850384" cy="5221467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74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05F298E1-53C9-7341-CDBA-C96078F5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4008" b="2099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6DB6F-300C-CE1E-E64D-A50EAEBA533D}"/>
              </a:ext>
            </a:extLst>
          </p:cNvPr>
          <p:cNvSpPr txBox="1"/>
          <p:nvPr/>
        </p:nvSpPr>
        <p:spPr>
          <a:xfrm>
            <a:off x="3577192" y="1032483"/>
            <a:ext cx="5037616" cy="2982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 Means Clustering</a:t>
            </a:r>
          </a:p>
        </p:txBody>
      </p:sp>
      <p:sp>
        <p:nvSpPr>
          <p:cNvPr id="33" name="Arc 26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28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63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B1D8-1AD8-C9EE-9EFD-64EED6B3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3DFA-4BB4-C586-0EC2-80E3C4644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0" i="0" dirty="0">
                <a:effectLst/>
                <a:latin typeface="-apple-system"/>
              </a:rPr>
              <a:t>grouped similar products together into clusters based on their attributes such as fresh, milk, grocery, frozen, </a:t>
            </a:r>
            <a:r>
              <a:rPr lang="en-CA" b="0" i="0" dirty="0" err="1">
                <a:effectLst/>
                <a:latin typeface="-apple-system"/>
              </a:rPr>
              <a:t>detergents_paper</a:t>
            </a:r>
            <a:r>
              <a:rPr lang="en-CA" b="0" i="0" dirty="0">
                <a:effectLst/>
                <a:latin typeface="-apple-system"/>
              </a:rPr>
              <a:t>, and delicatessen</a:t>
            </a:r>
          </a:p>
          <a:p>
            <a:r>
              <a:rPr lang="en-CA" dirty="0">
                <a:latin typeface="-apple-system"/>
              </a:rPr>
              <a:t>Used Elbow Method to determine K value</a:t>
            </a:r>
          </a:p>
          <a:p>
            <a:r>
              <a:rPr lang="en-CA" dirty="0">
                <a:latin typeface="-apple-system"/>
              </a:rPr>
              <a:t>Used k mean clustering </a:t>
            </a:r>
          </a:p>
          <a:p>
            <a:r>
              <a:rPr lang="en-CA" b="0" i="0" dirty="0">
                <a:effectLst/>
                <a:latin typeface="Inter"/>
              </a:rPr>
              <a:t>As K-Means is a distance-based algorithm, the scale of the variables matters. Any variables on a large scale will have a much larger effect on the distance between the observations. So, scaling your data to have the same range is generally a good idea</a:t>
            </a:r>
          </a:p>
        </p:txBody>
      </p:sp>
    </p:spTree>
    <p:extLst>
      <p:ext uri="{BB962C8B-B14F-4D97-AF65-F5344CB8AC3E}">
        <p14:creationId xmlns:p14="http://schemas.microsoft.com/office/powerpoint/2010/main" val="152260696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323</Words>
  <Application>Microsoft Macintosh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Aharoni</vt:lpstr>
      <vt:lpstr>Arial</vt:lpstr>
      <vt:lpstr>Avenir Next LT Pro</vt:lpstr>
      <vt:lpstr>Calibri</vt:lpstr>
      <vt:lpstr>Inter</vt:lpstr>
      <vt:lpstr>ShapesVTI</vt:lpstr>
      <vt:lpstr>Unsupervised - Machine Learning Project</vt:lpstr>
      <vt:lpstr>Process of Project</vt:lpstr>
      <vt:lpstr>Project Goal</vt:lpstr>
      <vt:lpstr>PowerPoint Presentation</vt:lpstr>
      <vt:lpstr>Relationship Between Grocery VS Detergents paper</vt:lpstr>
      <vt:lpstr>Distribution Of Each Variable</vt:lpstr>
      <vt:lpstr>Correlation Heatmap</vt:lpstr>
      <vt:lpstr>PowerPoint Presentation</vt:lpstr>
      <vt:lpstr>PowerPoint Presentation</vt:lpstr>
      <vt:lpstr>Dendrogram  No of clusters = 4</vt:lpstr>
      <vt:lpstr>PCA</vt:lpstr>
      <vt:lpstr>Conclusion</vt:lpstr>
      <vt:lpstr>Continue…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- Machine Learning Project</dc:title>
  <dc:creator>krutikikani30@gmail.com</dc:creator>
  <cp:lastModifiedBy>krutikikani30@gmail.com</cp:lastModifiedBy>
  <cp:revision>1</cp:revision>
  <dcterms:created xsi:type="dcterms:W3CDTF">2023-08-01T10:16:45Z</dcterms:created>
  <dcterms:modified xsi:type="dcterms:W3CDTF">2023-08-01T11:04:34Z</dcterms:modified>
</cp:coreProperties>
</file>