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70" r:id="rId10"/>
    <p:sldId id="263" r:id="rId11"/>
    <p:sldId id="268" r:id="rId12"/>
    <p:sldId id="265" r:id="rId13"/>
    <p:sldId id="269" r:id="rId14"/>
    <p:sldId id="26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D24071-4B4D-E6AE-0246-33FAF6F4A348}" v="95" dt="2024-11-18T16:32:07.272"/>
    <p1510:client id="{D6D4C1BF-92C4-4691-ABA1-4F407274E157}" v="464" dt="2024-11-18T20:30:13.6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18211-6C41-4EE1-B381-F0CDE6DCB0A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C311C-ED03-420C-90A3-AD25A2363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683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C311C-ED03-420C-90A3-AD25A2363C9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292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4D2846A-7C37-4C3D-A420-0C1C3117C1B6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93AA-EDEF-4FCF-9467-4EBAF5C52C2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42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846A-7C37-4C3D-A420-0C1C3117C1B6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93AA-EDEF-4FCF-9467-4EBAF5C52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10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846A-7C37-4C3D-A420-0C1C3117C1B6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93AA-EDEF-4FCF-9467-4EBAF5C52C2C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71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846A-7C37-4C3D-A420-0C1C3117C1B6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93AA-EDEF-4FCF-9467-4EBAF5C52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72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846A-7C37-4C3D-A420-0C1C3117C1B6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93AA-EDEF-4FCF-9467-4EBAF5C52C2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20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846A-7C37-4C3D-A420-0C1C3117C1B6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93AA-EDEF-4FCF-9467-4EBAF5C52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87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846A-7C37-4C3D-A420-0C1C3117C1B6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93AA-EDEF-4FCF-9467-4EBAF5C52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85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846A-7C37-4C3D-A420-0C1C3117C1B6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93AA-EDEF-4FCF-9467-4EBAF5C52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96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846A-7C37-4C3D-A420-0C1C3117C1B6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93AA-EDEF-4FCF-9467-4EBAF5C52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84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846A-7C37-4C3D-A420-0C1C3117C1B6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93AA-EDEF-4FCF-9467-4EBAF5C52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70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846A-7C37-4C3D-A420-0C1C3117C1B6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93AA-EDEF-4FCF-9467-4EBAF5C52C2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05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4D2846A-7C37-4C3D-A420-0C1C3117C1B6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0E993AA-EDEF-4FCF-9467-4EBAF5C52C2C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51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33B223-13F5-8EF2-8A99-A3F546A12115}"/>
              </a:ext>
            </a:extLst>
          </p:cNvPr>
          <p:cNvSpPr txBox="1"/>
          <p:nvPr/>
        </p:nvSpPr>
        <p:spPr>
          <a:xfrm>
            <a:off x="1761819" y="821423"/>
            <a:ext cx="10508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MOODLAKATTE INSTITUTE OF TECHNOLOGY</a:t>
            </a:r>
          </a:p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Computer Science And Engineering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5BE746-0980-C14C-6FF2-9878DA7E9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6" y="256561"/>
            <a:ext cx="1714500" cy="1714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5726FC-09BB-61D2-7433-8141508A1120}"/>
              </a:ext>
            </a:extLst>
          </p:cNvPr>
          <p:cNvSpPr txBox="1"/>
          <p:nvPr/>
        </p:nvSpPr>
        <p:spPr>
          <a:xfrm>
            <a:off x="796413" y="2133600"/>
            <a:ext cx="107761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: -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Learning-Based Voting Classifier   				     					  Model for Optimal Crop Recommendations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D6BACC-9FD3-5ED8-57F5-768CCD79127E}"/>
              </a:ext>
            </a:extLst>
          </p:cNvPr>
          <p:cNvSpPr txBox="1"/>
          <p:nvPr/>
        </p:nvSpPr>
        <p:spPr>
          <a:xfrm>
            <a:off x="796412" y="3755923"/>
            <a:ext cx="498495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  :- 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KRUTIK K M       4MK21CS020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PRAJWAL K B     4MK21CS034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PRAMOD R 	4MK21CS035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VINOD R 	4MK21CS062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60FCE4-5DE3-80B0-7A5F-8EE49CABE9AB}"/>
              </a:ext>
            </a:extLst>
          </p:cNvPr>
          <p:cNvSpPr txBox="1"/>
          <p:nvPr/>
        </p:nvSpPr>
        <p:spPr>
          <a:xfrm>
            <a:off x="7089058" y="3755923"/>
            <a:ext cx="3962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GUIDENCE  :-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Mr. MURALIDHARA B K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Head of  Department, CSE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906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C60015-E083-9A88-0051-162197401CB5}"/>
              </a:ext>
            </a:extLst>
          </p:cNvPr>
          <p:cNvSpPr txBox="1"/>
          <p:nvPr/>
        </p:nvSpPr>
        <p:spPr>
          <a:xfrm>
            <a:off x="432619" y="1351508"/>
            <a:ext cx="5584723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and Validation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Performance Metrics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Evaluate using accuracy, precision, recall, F1-score, and ROC-AUC with cross validation.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Application Design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Create a user-friendly web interface for farmers to input local conditions.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40CBE4-E2DD-4BDA-E10D-6AD1E0AB8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1" t="11040" r="5666" b="1935"/>
          <a:stretch/>
        </p:blipFill>
        <p:spPr>
          <a:xfrm>
            <a:off x="6548282" y="176358"/>
            <a:ext cx="5083277" cy="59681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3B3E9D-6614-928A-0957-DBA497F11F39}"/>
              </a:ext>
            </a:extLst>
          </p:cNvPr>
          <p:cNvSpPr txBox="1"/>
          <p:nvPr/>
        </p:nvSpPr>
        <p:spPr>
          <a:xfrm>
            <a:off x="7157884" y="6312310"/>
            <a:ext cx="417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Fig :-Process Flow and Algorithms</a:t>
            </a:r>
          </a:p>
        </p:txBody>
      </p:sp>
    </p:spTree>
    <p:extLst>
      <p:ext uri="{BB962C8B-B14F-4D97-AF65-F5344CB8AC3E}">
        <p14:creationId xmlns:p14="http://schemas.microsoft.com/office/powerpoint/2010/main" val="1476677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08B6B-F920-D85F-F012-F09927C88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AA979-7608-1C89-F102-95A67AD1024E}"/>
              </a:ext>
            </a:extLst>
          </p:cNvPr>
          <p:cNvSpPr txBox="1">
            <a:spLocks/>
          </p:cNvSpPr>
          <p:nvPr/>
        </p:nvSpPr>
        <p:spPr>
          <a:xfrm>
            <a:off x="838200" y="576072"/>
            <a:ext cx="10515600" cy="676656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SOFTWARE/HARDWARE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52D68-9EC9-C8B0-9141-7BF66E8BE3E0}"/>
              </a:ext>
            </a:extLst>
          </p:cNvPr>
          <p:cNvSpPr txBox="1">
            <a:spLocks/>
          </p:cNvSpPr>
          <p:nvPr/>
        </p:nvSpPr>
        <p:spPr>
          <a:xfrm>
            <a:off x="920496" y="1706753"/>
            <a:ext cx="5175504" cy="4328287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 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I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and </a:t>
            </a:r>
            <a:r>
              <a:rPr lang="en-US" sz="3800" b="1">
                <a:latin typeface="Times New Roman" panose="02020603050405020304" pitchFamily="18" charset="0"/>
                <a:cs typeface="Times New Roman" panose="02020603050405020304" pitchFamily="18" charset="0"/>
              </a:rPr>
              <a:t>Frameworks</a:t>
            </a:r>
            <a:r>
              <a:rPr 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: Flask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HTML/CSS/JavaScript 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I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Jupiter Notebook for model development and testing ,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Pycharm,Vs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Code,  Git for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Deployement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IN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Technologies: </a:t>
            </a:r>
            <a:r>
              <a:rPr lang="en-IN" sz="3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MangoDb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I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Libraries: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Scikit-learn, Naïve Bayes,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Pandas, NumPy </a:t>
            </a:r>
            <a:endParaRPr lang="en-I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2F8D8D-FFC8-A972-C399-5835DAFC4D24}"/>
              </a:ext>
            </a:extLst>
          </p:cNvPr>
          <p:cNvSpPr txBox="1"/>
          <p:nvPr/>
        </p:nvSpPr>
        <p:spPr>
          <a:xfrm>
            <a:off x="6434328" y="1755913"/>
            <a:ext cx="5288280" cy="3072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 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Graphics Processing Unit (GPU)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Central Processing Unit (CPU)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RAM (Random Access Memory)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8 GB for basic development.</a:t>
            </a:r>
          </a:p>
          <a:p>
            <a:pPr algn="just"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369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98413A-B86E-A4D6-6D28-2505C26D771C}"/>
              </a:ext>
            </a:extLst>
          </p:cNvPr>
          <p:cNvSpPr txBox="1"/>
          <p:nvPr/>
        </p:nvSpPr>
        <p:spPr>
          <a:xfrm>
            <a:off x="2694039" y="39543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2DEB79-C67C-B823-A605-8E13D24136D5}"/>
              </a:ext>
            </a:extLst>
          </p:cNvPr>
          <p:cNvSpPr txBox="1"/>
          <p:nvPr/>
        </p:nvSpPr>
        <p:spPr>
          <a:xfrm>
            <a:off x="1002891" y="1173009"/>
            <a:ext cx="6096000" cy="501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Optimized Crop Selection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Increased Crop Yield</a:t>
            </a:r>
            <a:endParaRPr kumimoji="0" lang="en-IN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Soil Health Management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Economic Improvement</a:t>
            </a:r>
            <a:r>
              <a:rPr lang="en-IN" sz="240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IN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Efficient Resource Utilization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Decision Support for Crop Diversification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Adaptation to Changing Climate Patterns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Reduction in Economic Losses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Improvement in Agricultural Productivity</a:t>
            </a:r>
          </a:p>
        </p:txBody>
      </p:sp>
    </p:spTree>
    <p:extLst>
      <p:ext uri="{BB962C8B-B14F-4D97-AF65-F5344CB8AC3E}">
        <p14:creationId xmlns:p14="http://schemas.microsoft.com/office/powerpoint/2010/main" val="1109119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5A8B50-B8D3-B5B1-1177-1052B3BDF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C588C5-CD00-A528-C6D7-2CE71DCB9A51}"/>
              </a:ext>
            </a:extLst>
          </p:cNvPr>
          <p:cNvSpPr txBox="1"/>
          <p:nvPr/>
        </p:nvSpPr>
        <p:spPr>
          <a:xfrm>
            <a:off x="658761" y="717755"/>
            <a:ext cx="10166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A3B58-5B74-E4A2-D5AA-F60F30905053}"/>
              </a:ext>
            </a:extLst>
          </p:cNvPr>
          <p:cNvSpPr txBox="1"/>
          <p:nvPr/>
        </p:nvSpPr>
        <p:spPr>
          <a:xfrm>
            <a:off x="1160206" y="2349910"/>
            <a:ext cx="9960078" cy="2939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61C0D-39D3-CC32-683E-F45002FA3F4B}"/>
              </a:ext>
            </a:extLst>
          </p:cNvPr>
          <p:cNvSpPr txBox="1"/>
          <p:nvPr/>
        </p:nvSpPr>
        <p:spPr>
          <a:xfrm>
            <a:off x="1214283" y="1867855"/>
            <a:ext cx="9763433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The crop recommendation system utilizes advanced machine learning techniques to offer tailored crop suggestions based on local soil and climatic conditions. By combining multiple models through a Voting Classifier, it enhances prediction accuracy for farmers. The user-friendly web application facilitates easy access to these insights, promoting improved agricultural productivity. Ultimately, this system aims to empower farmers and boost the agricultural sector in India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892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71A5F-1549-C340-8859-D4CE04F74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CF1A5C-9286-E007-6A4B-CE14F27269D9}"/>
              </a:ext>
            </a:extLst>
          </p:cNvPr>
          <p:cNvSpPr txBox="1"/>
          <p:nvPr/>
        </p:nvSpPr>
        <p:spPr>
          <a:xfrm>
            <a:off x="1435510" y="344129"/>
            <a:ext cx="7934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E2A43-743C-D9CB-C6DA-C88F650AB525}"/>
              </a:ext>
            </a:extLst>
          </p:cNvPr>
          <p:cNvSpPr txBox="1">
            <a:spLocks/>
          </p:cNvSpPr>
          <p:nvPr/>
        </p:nvSpPr>
        <p:spPr>
          <a:xfrm>
            <a:off x="812800" y="1185333"/>
            <a:ext cx="10744200" cy="5334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Tw Cen MT" panose="020B0602020104020603" pitchFamily="34" charset="0"/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[1],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Saranya, N., &amp; Mythili, A. (2020).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Classification of Soil and Crop Suggestion Using Machine Learning Techniques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International Journal of Engineering Research &amp; Technology (IJERT), 9(02), 78–84.</a:t>
            </a:r>
          </a:p>
          <a:p>
            <a:pPr marL="0" indent="0" algn="just">
              <a:lnSpc>
                <a:spcPct val="150000"/>
              </a:lnSpc>
              <a:buFont typeface="Tw Cen MT" panose="020B0602020104020603" pitchFamily="34" charset="0"/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[2], Geetha, V.,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Punitha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A.,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Abarna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M., Akshaya, M.,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Illakiya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S., &amp; Janani, P. (2020). An Effective Crop Prediction Using Random Forest Algorithm. </a:t>
            </a: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Pondicherry Engineering College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Puducherry, India. DOI: 10.1109/ICCPEIC48611.2020.9079035</a:t>
            </a:r>
          </a:p>
          <a:p>
            <a:pPr marL="0" indent="0" algn="just">
              <a:lnSpc>
                <a:spcPct val="150000"/>
              </a:lnSpc>
              <a:buFont typeface="Tw Cen MT" panose="020B0602020104020603" pitchFamily="34" charset="0"/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[3],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Vanadana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Kale, V., &amp; Mohapatra, B. N. (2024). Crop Recommendation System Using Machine Learning. 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Journal of Engineering and Technology for Industrial Applications (JETIA)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10(48), 63-68. DOI: 10.5935/jetia.v10i48.1186</a:t>
            </a:r>
          </a:p>
          <a:p>
            <a:pPr marL="0" indent="0" algn="just">
              <a:lnSpc>
                <a:spcPct val="150000"/>
              </a:lnSpc>
              <a:buFont typeface="Tw Cen MT" panose="020B0602020104020603" pitchFamily="34" charset="0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[4],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Ajay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Lokhande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A., &amp; Dixit, M. (2022). Crop Recommendation System Using Machine Learning. 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International Research Journal of Engineering and Technology (IRJET)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9(5), 3584-3590.</a:t>
            </a:r>
          </a:p>
          <a:p>
            <a:pPr marL="0" indent="0" algn="just">
              <a:lnSpc>
                <a:spcPct val="150000"/>
              </a:lnSpc>
              <a:buFont typeface="Tw Cen MT" panose="020B0602020104020603" pitchFamily="34" charset="0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[5],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Shilpa Mangesh Pande, S. M., Kumar, P. R., Anmol, A.,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Raishwarya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B.,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Rohilla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K., &amp;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Shaurya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K. (2021). Crop Recommender System Using Machine Learning Approach. </a:t>
            </a: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Proceedings of the Fifth International Conference on Computing Methodologies and Communication (ICCMC 2021)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1066-1071. DOI: 10.1109/ICCMC51019.2021.9418351</a:t>
            </a:r>
          </a:p>
        </p:txBody>
      </p:sp>
    </p:spTree>
    <p:extLst>
      <p:ext uri="{BB962C8B-B14F-4D97-AF65-F5344CB8AC3E}">
        <p14:creationId xmlns:p14="http://schemas.microsoft.com/office/powerpoint/2010/main" val="1478264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25CB9CD-BB68-A4F9-3E91-9F6A0DFCC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25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88A8B-877B-DC81-CE4A-D468EB1DA8A9}"/>
              </a:ext>
            </a:extLst>
          </p:cNvPr>
          <p:cNvSpPr txBox="1"/>
          <p:nvPr/>
        </p:nvSpPr>
        <p:spPr>
          <a:xfrm>
            <a:off x="776748" y="344129"/>
            <a:ext cx="9940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B4D5BD4-E987-52B5-6992-D8DB7424D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948151"/>
              </p:ext>
            </p:extLst>
          </p:nvPr>
        </p:nvGraphicFramePr>
        <p:xfrm>
          <a:off x="1425677" y="1563084"/>
          <a:ext cx="9714271" cy="39166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182762">
                  <a:extLst>
                    <a:ext uri="{9D8B030D-6E8A-4147-A177-3AD203B41FA5}">
                      <a16:colId xmlns:a16="http://schemas.microsoft.com/office/drawing/2014/main" val="2803485552"/>
                    </a:ext>
                  </a:extLst>
                </a:gridCol>
                <a:gridCol w="7531509">
                  <a:extLst>
                    <a:ext uri="{9D8B030D-6E8A-4147-A177-3AD203B41FA5}">
                      <a16:colId xmlns:a16="http://schemas.microsoft.com/office/drawing/2014/main" val="3703115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 NO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8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068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855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389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SURVEY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765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27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420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38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97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48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06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2FD855-D35E-9701-4597-3EE8B21584FC}"/>
              </a:ext>
            </a:extLst>
          </p:cNvPr>
          <p:cNvSpPr txBox="1"/>
          <p:nvPr/>
        </p:nvSpPr>
        <p:spPr>
          <a:xfrm>
            <a:off x="727587" y="462116"/>
            <a:ext cx="99404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:-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9BD973-D710-2DB3-8D57-EF989DF00D89}"/>
              </a:ext>
            </a:extLst>
          </p:cNvPr>
          <p:cNvSpPr txBox="1"/>
          <p:nvPr/>
        </p:nvSpPr>
        <p:spPr>
          <a:xfrm>
            <a:off x="373626" y="1474837"/>
            <a:ext cx="11444748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presents an advanced crop recommendation system powered by machine learning techniques.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uses a comprehensive dataset of essential soil parameters and climatic factors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advanced crop recommendation system utilizing machine learning techniques is introduced, featuring a Voting Classifier that integrates the strengths of multiple models.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user-friendly web application enables farmers to input local soil and climate conditions, helping them make informed decisions to enhance productivity and tackle economic challenges.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35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1F5971-6247-26C4-32FB-77E8DDA84542}"/>
              </a:ext>
            </a:extLst>
          </p:cNvPr>
          <p:cNvSpPr txBox="1"/>
          <p:nvPr/>
        </p:nvSpPr>
        <p:spPr>
          <a:xfrm>
            <a:off x="88491" y="727587"/>
            <a:ext cx="11572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0EF80E-B45F-EA24-A1FA-C832854062C5}"/>
              </a:ext>
            </a:extLst>
          </p:cNvPr>
          <p:cNvSpPr txBox="1"/>
          <p:nvPr/>
        </p:nvSpPr>
        <p:spPr>
          <a:xfrm>
            <a:off x="727587" y="2031021"/>
            <a:ext cx="10933471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agriculture faces challenges from diverse environmental conditions and soil characteristics, making crop selection difficult for farmers. This project proposes a crop recommendation system using advanced machine learning to analyze soil and  climate. It aims to provide accurate crop suggestions, enhancing productivity and promoting sustainable practices.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9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D4B541-DC9A-2CEF-9591-5E29461B2BF8}"/>
              </a:ext>
            </a:extLst>
          </p:cNvPr>
          <p:cNvSpPr txBox="1"/>
          <p:nvPr/>
        </p:nvSpPr>
        <p:spPr>
          <a:xfrm>
            <a:off x="1140542" y="658761"/>
            <a:ext cx="9330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6B902A-F5E5-ABF7-0B05-0A00EEA5B240}"/>
              </a:ext>
            </a:extLst>
          </p:cNvPr>
          <p:cNvSpPr txBox="1"/>
          <p:nvPr/>
        </p:nvSpPr>
        <p:spPr>
          <a:xfrm>
            <a:off x="1887793" y="1740310"/>
            <a:ext cx="11169445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and Cleaning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Implementation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Voting Classifier Development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-Friendly Web Application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Enhancing Decision-Making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202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FB2D5B-0330-8DAB-B238-B80CC016F8C8}"/>
              </a:ext>
            </a:extLst>
          </p:cNvPr>
          <p:cNvSpPr txBox="1"/>
          <p:nvPr/>
        </p:nvSpPr>
        <p:spPr>
          <a:xfrm>
            <a:off x="294967" y="257605"/>
            <a:ext cx="11375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270E8A9-B7C9-6AE6-61FC-F8A7C10BA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252465"/>
              </p:ext>
            </p:extLst>
          </p:nvPr>
        </p:nvGraphicFramePr>
        <p:xfrm>
          <a:off x="452286" y="1236266"/>
          <a:ext cx="11444748" cy="500033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11276">
                  <a:extLst>
                    <a:ext uri="{9D8B030D-6E8A-4147-A177-3AD203B41FA5}">
                      <a16:colId xmlns:a16="http://schemas.microsoft.com/office/drawing/2014/main" val="469849088"/>
                    </a:ext>
                  </a:extLst>
                </a:gridCol>
                <a:gridCol w="1740309">
                  <a:extLst>
                    <a:ext uri="{9D8B030D-6E8A-4147-A177-3AD203B41FA5}">
                      <a16:colId xmlns:a16="http://schemas.microsoft.com/office/drawing/2014/main" val="2637398389"/>
                    </a:ext>
                  </a:extLst>
                </a:gridCol>
                <a:gridCol w="4572001">
                  <a:extLst>
                    <a:ext uri="{9D8B030D-6E8A-4147-A177-3AD203B41FA5}">
                      <a16:colId xmlns:a16="http://schemas.microsoft.com/office/drawing/2014/main" val="1727898429"/>
                    </a:ext>
                  </a:extLst>
                </a:gridCol>
                <a:gridCol w="698090">
                  <a:extLst>
                    <a:ext uri="{9D8B030D-6E8A-4147-A177-3AD203B41FA5}">
                      <a16:colId xmlns:a16="http://schemas.microsoft.com/office/drawing/2014/main" val="3457954307"/>
                    </a:ext>
                  </a:extLst>
                </a:gridCol>
                <a:gridCol w="2595716">
                  <a:extLst>
                    <a:ext uri="{9D8B030D-6E8A-4147-A177-3AD203B41FA5}">
                      <a16:colId xmlns:a16="http://schemas.microsoft.com/office/drawing/2014/main" val="1812163905"/>
                    </a:ext>
                  </a:extLst>
                </a:gridCol>
                <a:gridCol w="1327356">
                  <a:extLst>
                    <a:ext uri="{9D8B030D-6E8A-4147-A177-3AD203B41FA5}">
                      <a16:colId xmlns:a16="http://schemas.microsoft.com/office/drawing/2014/main" val="3269496215"/>
                    </a:ext>
                  </a:extLst>
                </a:gridCol>
              </a:tblGrid>
              <a:tr h="42566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 NO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AUHTOR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MODEL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169327"/>
                  </a:ext>
                </a:extLst>
              </a:tr>
              <a:tr h="9729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Ajay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Lokhande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Crop Recommendation System Using Machine Learning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</a:t>
                      </a:r>
                    </a:p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99.9%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054475"/>
                  </a:ext>
                </a:extLst>
              </a:tr>
              <a:tr h="641695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V.Geetha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Effective Crop Prediction Using Random Forest Algorithm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95%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234984"/>
                  </a:ext>
                </a:extLst>
              </a:tr>
              <a:tr h="9729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Atharva Jadhav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Crop Recommendation System Using Machine Learning Algorithms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  <a:p>
                      <a:pPr algn="ctr"/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98.9%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11708"/>
                  </a:ext>
                </a:extLst>
              </a:tr>
              <a:tr h="79051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Mrs. N. Saranya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Classification of Soil and Crop Suggestion using Machine Learning Techniques</a:t>
                      </a:r>
                    </a:p>
                    <a:p>
                      <a:pPr algn="ctr"/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K-Nearest </a:t>
                      </a:r>
                      <a:r>
                        <a:rPr lang="en-IN" sz="16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Neighbor</a:t>
                      </a: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99.32%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340226"/>
                  </a:ext>
                </a:extLst>
              </a:tr>
              <a:tr h="79051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SHILPA MANGESH PANDE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Crop Recommender System Using Machine Learning Approach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K-Nearest Neighbour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95%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9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920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1273C8-D45D-BE0F-CD34-8E8EF5909887}"/>
              </a:ext>
            </a:extLst>
          </p:cNvPr>
          <p:cNvSpPr txBox="1"/>
          <p:nvPr/>
        </p:nvSpPr>
        <p:spPr>
          <a:xfrm>
            <a:off x="3687097" y="403121"/>
            <a:ext cx="7167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4BBE03-55B6-4873-CB3C-D4E1F1CE3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0"/>
          <a:stretch/>
        </p:blipFill>
        <p:spPr>
          <a:xfrm>
            <a:off x="648930" y="1049452"/>
            <a:ext cx="4144505" cy="53021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D64963-68C1-CCB9-0F7D-4CCE684FAF5D}"/>
              </a:ext>
            </a:extLst>
          </p:cNvPr>
          <p:cNvSpPr txBox="1"/>
          <p:nvPr/>
        </p:nvSpPr>
        <p:spPr>
          <a:xfrm>
            <a:off x="1172601" y="6454879"/>
            <a:ext cx="309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Fig : Flow Diagram of Project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001B3F-D660-FDB6-2542-FA7AC6A4761D}"/>
              </a:ext>
            </a:extLst>
          </p:cNvPr>
          <p:cNvSpPr/>
          <p:nvPr/>
        </p:nvSpPr>
        <p:spPr>
          <a:xfrm>
            <a:off x="7413523" y="1170039"/>
            <a:ext cx="3185651" cy="7374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LOGIN/REGISTER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2752991-076C-C8B4-BC81-D24042E22DBD}"/>
              </a:ext>
            </a:extLst>
          </p:cNvPr>
          <p:cNvSpPr/>
          <p:nvPr/>
        </p:nvSpPr>
        <p:spPr>
          <a:xfrm flipH="1">
            <a:off x="8624363" y="1907458"/>
            <a:ext cx="763969" cy="5211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15280B-952C-0ECB-0EEC-39F73E18E392}"/>
              </a:ext>
            </a:extLst>
          </p:cNvPr>
          <p:cNvSpPr/>
          <p:nvPr/>
        </p:nvSpPr>
        <p:spPr>
          <a:xfrm>
            <a:off x="7698658" y="2349910"/>
            <a:ext cx="2595716" cy="6292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 THE DATA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1116053-EE61-1544-5C6F-02340866C841}"/>
              </a:ext>
            </a:extLst>
          </p:cNvPr>
          <p:cNvSpPr/>
          <p:nvPr/>
        </p:nvSpPr>
        <p:spPr>
          <a:xfrm>
            <a:off x="8624363" y="2979174"/>
            <a:ext cx="763969" cy="5211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5EDB8CE-D64D-780A-963F-77535E286033}"/>
              </a:ext>
            </a:extLst>
          </p:cNvPr>
          <p:cNvSpPr/>
          <p:nvPr/>
        </p:nvSpPr>
        <p:spPr>
          <a:xfrm>
            <a:off x="7875639" y="3475703"/>
            <a:ext cx="2517058" cy="10913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TRAIN THE MODEL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46C3B92-C909-4A98-3CA0-AD29BBEE7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692" y="4583655"/>
            <a:ext cx="810838" cy="536494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0D66EBAA-9C7E-DE53-511E-7A64946EE855}"/>
              </a:ext>
            </a:extLst>
          </p:cNvPr>
          <p:cNvSpPr/>
          <p:nvPr/>
        </p:nvSpPr>
        <p:spPr>
          <a:xfrm>
            <a:off x="7551174" y="5120149"/>
            <a:ext cx="3303639" cy="10028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PREDICTED CROP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8B679D-DE6E-1974-8981-4EF2316D08B9}"/>
              </a:ext>
            </a:extLst>
          </p:cNvPr>
          <p:cNvSpPr txBox="1"/>
          <p:nvPr/>
        </p:nvSpPr>
        <p:spPr>
          <a:xfrm>
            <a:off x="7875639" y="6263148"/>
            <a:ext cx="3303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Fig : 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1999556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4741FBFA-C6A2-02DC-D0ED-C43BF290D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110" y="829175"/>
            <a:ext cx="6076335" cy="634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used in this study was obtained from Kaggle's Crop Recommendation dataset.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was build by augmenting datasets of rainfall, climate and fertilizer data available for India.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mber of Samples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Approximately 2,200 rows.</a:t>
            </a:r>
          </a:p>
          <a:p>
            <a:pPr marL="34290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Crop Diversity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Includes recommendations for 22 different crops such as rice, maize, chickpea, and banana.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u="none" strike="noStrike" cap="none" normalizeH="0" baseline="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u="none" strike="noStrike" cap="none" normalizeH="0" baseline="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0EDDB75-9F2C-8373-306E-02D8F8F29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007989"/>
              </p:ext>
            </p:extLst>
          </p:nvPr>
        </p:nvGraphicFramePr>
        <p:xfrm>
          <a:off x="6987458" y="1541780"/>
          <a:ext cx="4919406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155">
                  <a:extLst>
                    <a:ext uri="{9D8B030D-6E8A-4147-A177-3AD203B41FA5}">
                      <a16:colId xmlns:a16="http://schemas.microsoft.com/office/drawing/2014/main" val="645125987"/>
                    </a:ext>
                  </a:extLst>
                </a:gridCol>
                <a:gridCol w="3795251">
                  <a:extLst>
                    <a:ext uri="{9D8B030D-6E8A-4147-A177-3AD203B41FA5}">
                      <a16:colId xmlns:a16="http://schemas.microsoft.com/office/drawing/2014/main" val="715544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FIELDS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56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ratio of Nitrogen content in soil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047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ratio of Phosphorous content in soil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590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ratio of Potassium content in soil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984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relative humidity in 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13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temperature in degree Celsius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816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value of the soil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95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rainfall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rainfall in mm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44420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81CA7C1-3207-D67B-87B8-A79452446745}"/>
              </a:ext>
            </a:extLst>
          </p:cNvPr>
          <p:cNvSpPr txBox="1"/>
          <p:nvPr/>
        </p:nvSpPr>
        <p:spPr>
          <a:xfrm>
            <a:off x="7580672" y="5131554"/>
            <a:ext cx="331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Table :Data fields</a:t>
            </a:r>
          </a:p>
        </p:txBody>
      </p:sp>
    </p:spTree>
    <p:extLst>
      <p:ext uri="{BB962C8B-B14F-4D97-AF65-F5344CB8AC3E}">
        <p14:creationId xmlns:p14="http://schemas.microsoft.com/office/powerpoint/2010/main" val="3769903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595913-526B-4266-A933-DE33FC2CEFC8}"/>
              </a:ext>
            </a:extLst>
          </p:cNvPr>
          <p:cNvSpPr txBox="1"/>
          <p:nvPr/>
        </p:nvSpPr>
        <p:spPr>
          <a:xfrm>
            <a:off x="471949" y="433724"/>
            <a:ext cx="10520516" cy="5990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 Data Preprocessing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Numerical features (N, P, K, temperature, humidity, pH, rainfall) were normalized using </a:t>
            </a: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have a mean of 0 and a standard deviation of 1.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Categorical features (e.g., crop type) were encoded using convert categorical variables into a suitable format for machine learning algorithms.</a:t>
            </a:r>
          </a:p>
          <a:p>
            <a:pPr lvl="1"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Model Development and Training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Models :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Forest, SVM, Linear Regression, K-NN, XG-Boost, Naïve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Bagging Classifier, Gradient Boosting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Learning: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voting classifier that combines the predictions of the selected base models. </a:t>
            </a:r>
            <a:endParaRPr lang="en-US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43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Phase-1</Template>
  <TotalTime>0</TotalTime>
  <Words>1110</Words>
  <Application>Microsoft Office PowerPoint</Application>
  <PresentationFormat>Widescreen</PresentationFormat>
  <Paragraphs>176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Times New Roman</vt:lpstr>
      <vt:lpstr>Tw Cen MT</vt:lpstr>
      <vt:lpstr>Tw Cen MT Condensed</vt:lpstr>
      <vt:lpstr>Wingdings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VINOD R</dc:creator>
  <cp:lastModifiedBy>VINOD R</cp:lastModifiedBy>
  <cp:revision>1</cp:revision>
  <dcterms:created xsi:type="dcterms:W3CDTF">2024-11-19T03:28:29Z</dcterms:created>
  <dcterms:modified xsi:type="dcterms:W3CDTF">2024-11-19T03:28:59Z</dcterms:modified>
</cp:coreProperties>
</file>