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088281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088281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27295c42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27295c42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27295c42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27295c42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06c7687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06c7687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0882818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0882818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27295c42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27295c42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27295c42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27295c42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27295c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27295c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27295c42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27295c42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27295c42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27295c42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27295c42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27295c42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27295c42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27295c42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06c7687c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06c7687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27295c42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27295c42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06c7687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06c7687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and Deep</a:t>
            </a:r>
            <a:endParaRPr/>
          </a:p>
          <a:p>
            <a:pPr indent="0" lvl="0" marL="0" rtl="0" algn="l">
              <a:spcBef>
                <a:spcPts val="0"/>
              </a:spcBef>
              <a:spcAft>
                <a:spcPts val="0"/>
              </a:spcAft>
              <a:buNone/>
            </a:pPr>
            <a:r>
              <a:rPr lang="en"/>
              <a:t>Learning: </a:t>
            </a:r>
            <a:endParaRPr/>
          </a:p>
          <a:p>
            <a:pPr indent="0" lvl="0" marL="0" rtl="0" algn="l">
              <a:spcBef>
                <a:spcPts val="0"/>
              </a:spcBef>
              <a:spcAft>
                <a:spcPts val="0"/>
              </a:spcAft>
              <a:buNone/>
            </a:pPr>
            <a:r>
              <a:rPr lang="en"/>
              <a:t>An Introduction</a:t>
            </a:r>
            <a:endParaRPr/>
          </a:p>
        </p:txBody>
      </p:sp>
      <p:sp>
        <p:nvSpPr>
          <p:cNvPr id="278" name="Google Shape;278;p13"/>
          <p:cNvSpPr txBox="1"/>
          <p:nvPr>
            <p:ph idx="1" type="subTitle"/>
          </p:nvPr>
        </p:nvSpPr>
        <p:spPr>
          <a:xfrm>
            <a:off x="4812300" y="4371900"/>
            <a:ext cx="4255500" cy="69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0000"/>
                </a:solidFill>
              </a:rPr>
              <a:t>Somaiya Machine Learning Research Association (SMLRA)</a:t>
            </a:r>
            <a:endParaRPr>
              <a:solidFill>
                <a:srgbClr val="000000"/>
              </a:solidFill>
            </a:endParaRPr>
          </a:p>
        </p:txBody>
      </p:sp>
      <p:pic>
        <p:nvPicPr>
          <p:cNvPr id="279" name="Google Shape;279;p13"/>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 Systems</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Collaborative</a:t>
            </a:r>
            <a:r>
              <a:rPr b="1" lang="en" sz="2400"/>
              <a:t>: </a:t>
            </a:r>
            <a:r>
              <a:rPr lang="en" sz="2400"/>
              <a:t>Suggest to a user based on other similar users.</a:t>
            </a:r>
            <a:endParaRPr sz="2400"/>
          </a:p>
          <a:p>
            <a:pPr indent="0" lvl="0" marL="0" rtl="0" algn="l">
              <a:spcBef>
                <a:spcPts val="1600"/>
              </a:spcBef>
              <a:spcAft>
                <a:spcPts val="1600"/>
              </a:spcAft>
              <a:buNone/>
            </a:pPr>
            <a:r>
              <a:rPr b="1" lang="en" sz="2400"/>
              <a:t>Content Based: </a:t>
            </a:r>
            <a:r>
              <a:rPr lang="en" sz="2400"/>
              <a:t>Suggest to a user based on a similar product.</a:t>
            </a:r>
            <a:endParaRPr sz="2400"/>
          </a:p>
        </p:txBody>
      </p:sp>
      <p:pic>
        <p:nvPicPr>
          <p:cNvPr id="343" name="Google Shape;343;p22"/>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Started Exploring much more? Semi-Supervised Learning!!</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Semi-Supervised Learning: </a:t>
            </a:r>
            <a:r>
              <a:rPr lang="en" sz="2400"/>
              <a:t>Sometimes you know what you want , sometimes  you don’t. But still want to learn by both knowing the output and observing the patterns.</a:t>
            </a:r>
            <a:r>
              <a:rPr lang="en"/>
              <a:t> </a:t>
            </a:r>
            <a:endParaRPr/>
          </a:p>
        </p:txBody>
      </p:sp>
      <p:pic>
        <p:nvPicPr>
          <p:cNvPr id="350" name="Google Shape;350;p23"/>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Went too deep? Knowledge Distillation!</a:t>
            </a:r>
            <a:endParaRPr/>
          </a:p>
        </p:txBody>
      </p:sp>
      <p:sp>
        <p:nvSpPr>
          <p:cNvPr id="356" name="Google Shape;356;p24"/>
          <p:cNvSpPr txBox="1"/>
          <p:nvPr>
            <p:ph idx="1" type="body"/>
          </p:nvPr>
        </p:nvSpPr>
        <p:spPr>
          <a:xfrm>
            <a:off x="1303800" y="21548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Knowledge Distillation:</a:t>
            </a:r>
            <a:r>
              <a:rPr lang="en" sz="2400"/>
              <a:t> You train one model, it trains another model and is suitable for what you want to do.</a:t>
            </a:r>
            <a:endParaRPr sz="2400"/>
          </a:p>
        </p:txBody>
      </p:sp>
      <p:pic>
        <p:nvPicPr>
          <p:cNvPr id="357" name="Google Shape;357;p24"/>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4" name="Google Shape;364;p25"/>
          <p:cNvPicPr preferRelativeResize="0"/>
          <p:nvPr/>
        </p:nvPicPr>
        <p:blipFill>
          <a:blip r:embed="rId3">
            <a:alphaModFix/>
          </a:blip>
          <a:stretch>
            <a:fillRect/>
          </a:stretch>
        </p:blipFill>
        <p:spPr>
          <a:xfrm>
            <a:off x="4572000" y="1144575"/>
            <a:ext cx="4457700" cy="2393925"/>
          </a:xfrm>
          <a:prstGeom prst="rect">
            <a:avLst/>
          </a:prstGeom>
          <a:noFill/>
          <a:ln>
            <a:noFill/>
          </a:ln>
        </p:spPr>
      </p:pic>
      <p:pic>
        <p:nvPicPr>
          <p:cNvPr id="365" name="Google Shape;365;p25"/>
          <p:cNvPicPr preferRelativeResize="0"/>
          <p:nvPr/>
        </p:nvPicPr>
        <p:blipFill>
          <a:blip r:embed="rId4">
            <a:alphaModFix/>
          </a:blip>
          <a:stretch>
            <a:fillRect/>
          </a:stretch>
        </p:blipFill>
        <p:spPr>
          <a:xfrm>
            <a:off x="114300" y="1124238"/>
            <a:ext cx="4457701" cy="243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Learning</a:t>
            </a:r>
            <a:endParaRPr/>
          </a:p>
        </p:txBody>
      </p:sp>
      <p:sp>
        <p:nvSpPr>
          <p:cNvPr id="371" name="Google Shape;371;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Active Learning: </a:t>
            </a:r>
            <a:r>
              <a:rPr lang="en" sz="2400"/>
              <a:t>Model decides which examples it may need to learn better based on how bad it is performing on them.</a:t>
            </a:r>
            <a:endParaRPr sz="2400"/>
          </a:p>
        </p:txBody>
      </p:sp>
      <p:pic>
        <p:nvPicPr>
          <p:cNvPr id="372" name="Google Shape;372;p26"/>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ML is NOT!!!</a:t>
            </a:r>
            <a:endParaRPr/>
          </a:p>
        </p:txBody>
      </p:sp>
      <p:sp>
        <p:nvSpPr>
          <p:cNvPr id="378" name="Google Shape;378;p27"/>
          <p:cNvSpPr txBox="1"/>
          <p:nvPr>
            <p:ph idx="1" type="body"/>
          </p:nvPr>
        </p:nvSpPr>
        <p:spPr>
          <a:xfrm>
            <a:off x="1303800" y="1468450"/>
            <a:ext cx="7358400" cy="306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It is not just a science it is also an art.</a:t>
            </a:r>
            <a:endParaRPr sz="2000"/>
          </a:p>
          <a:p>
            <a:pPr indent="-355600" lvl="0" marL="457200" rtl="0" algn="l">
              <a:spcBef>
                <a:spcPts val="0"/>
              </a:spcBef>
              <a:spcAft>
                <a:spcPts val="0"/>
              </a:spcAft>
              <a:buSzPts val="2000"/>
              <a:buAutoNum type="arabicPeriod"/>
            </a:pPr>
            <a:r>
              <a:rPr lang="en" sz="2000"/>
              <a:t>It is not just if and else, it is also everything in between.</a:t>
            </a:r>
            <a:endParaRPr sz="2000"/>
          </a:p>
          <a:p>
            <a:pPr indent="-355600" lvl="0" marL="457200" rtl="0" algn="l">
              <a:spcBef>
                <a:spcPts val="0"/>
              </a:spcBef>
              <a:spcAft>
                <a:spcPts val="0"/>
              </a:spcAft>
              <a:buSzPts val="2000"/>
              <a:buAutoNum type="arabicPeriod"/>
            </a:pPr>
            <a:r>
              <a:rPr lang="en" sz="2000"/>
              <a:t>There is NO GREEN TICK!</a:t>
            </a:r>
            <a:endParaRPr sz="2000"/>
          </a:p>
          <a:p>
            <a:pPr indent="-355600" lvl="0" marL="457200" rtl="0" algn="l">
              <a:spcBef>
                <a:spcPts val="0"/>
              </a:spcBef>
              <a:spcAft>
                <a:spcPts val="0"/>
              </a:spcAft>
              <a:buSzPts val="2000"/>
              <a:buAutoNum type="arabicPeriod"/>
            </a:pPr>
            <a:r>
              <a:rPr lang="en" sz="2000"/>
              <a:t>It knows only what it sees, can’t help beyond that!!</a:t>
            </a:r>
            <a:endParaRPr sz="2000"/>
          </a:p>
          <a:p>
            <a:pPr indent="-355600" lvl="0" marL="457200" rtl="0" algn="l">
              <a:spcBef>
                <a:spcPts val="0"/>
              </a:spcBef>
              <a:spcAft>
                <a:spcPts val="0"/>
              </a:spcAft>
              <a:buSzPts val="2000"/>
              <a:buAutoNum type="arabicPeriod"/>
            </a:pPr>
            <a:r>
              <a:rPr lang="en" sz="2000"/>
              <a:t>It is not a human, not like a human, can fail even when you least expect it to, but may outperform you in a GIVEN task.</a:t>
            </a:r>
            <a:endParaRPr sz="2000"/>
          </a:p>
          <a:p>
            <a:pPr indent="-355600" lvl="0" marL="457200" rtl="0" algn="l">
              <a:spcBef>
                <a:spcPts val="0"/>
              </a:spcBef>
              <a:spcAft>
                <a:spcPts val="0"/>
              </a:spcAft>
              <a:buSzPts val="2000"/>
              <a:buAutoNum type="arabicPeriod"/>
            </a:pPr>
            <a:r>
              <a:rPr lang="en" sz="2000"/>
              <a:t>Better know what you built or better build something simpler!!!</a:t>
            </a:r>
            <a:endParaRPr sz="2000"/>
          </a:p>
        </p:txBody>
      </p:sp>
      <p:pic>
        <p:nvPicPr>
          <p:cNvPr id="379" name="Google Shape;379;p27"/>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86" name="Google Shape;386;p28"/>
          <p:cNvSpPr/>
          <p:nvPr/>
        </p:nvSpPr>
        <p:spPr>
          <a:xfrm>
            <a:off x="2217575" y="1382500"/>
            <a:ext cx="5202947" cy="261632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PPTs.stop()</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ColabNotebooks.load()</a:t>
            </a:r>
          </a:p>
        </p:txBody>
      </p:sp>
      <p:pic>
        <p:nvPicPr>
          <p:cNvPr id="387" name="Google Shape;387;p28"/>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Artificial Intelligence</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14"/>
          <p:cNvPicPr preferRelativeResize="0"/>
          <p:nvPr/>
        </p:nvPicPr>
        <p:blipFill>
          <a:blip r:embed="rId3">
            <a:alphaModFix/>
          </a:blip>
          <a:stretch>
            <a:fillRect/>
          </a:stretch>
        </p:blipFill>
        <p:spPr>
          <a:xfrm>
            <a:off x="721200" y="1356375"/>
            <a:ext cx="8195700" cy="3094700"/>
          </a:xfrm>
          <a:prstGeom prst="rect">
            <a:avLst/>
          </a:prstGeom>
          <a:noFill/>
          <a:ln>
            <a:noFill/>
          </a:ln>
        </p:spPr>
      </p:pic>
      <p:pic>
        <p:nvPicPr>
          <p:cNvPr id="287" name="Google Shape;287;p14"/>
          <p:cNvPicPr preferRelativeResize="0"/>
          <p:nvPr/>
        </p:nvPicPr>
        <p:blipFill>
          <a:blip r:embed="rId4">
            <a:alphaModFix/>
          </a:blip>
          <a:stretch>
            <a:fillRect/>
          </a:stretch>
        </p:blipFill>
        <p:spPr>
          <a:xfrm>
            <a:off x="8317225" y="76200"/>
            <a:ext cx="750578" cy="69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Where’s ML and DL??</a:t>
            </a:r>
            <a:endParaRPr/>
          </a:p>
        </p:txBody>
      </p:sp>
      <p:pic>
        <p:nvPicPr>
          <p:cNvPr id="293" name="Google Shape;293;p15"/>
          <p:cNvPicPr preferRelativeResize="0"/>
          <p:nvPr/>
        </p:nvPicPr>
        <p:blipFill>
          <a:blip r:embed="rId3">
            <a:alphaModFix/>
          </a:blip>
          <a:stretch>
            <a:fillRect/>
          </a:stretch>
        </p:blipFill>
        <p:spPr>
          <a:xfrm>
            <a:off x="8317225" y="76200"/>
            <a:ext cx="750578" cy="695400"/>
          </a:xfrm>
          <a:prstGeom prst="rect">
            <a:avLst/>
          </a:prstGeom>
          <a:noFill/>
          <a:ln>
            <a:noFill/>
          </a:ln>
        </p:spPr>
      </p:pic>
      <p:pic>
        <p:nvPicPr>
          <p:cNvPr id="294" name="Google Shape;294;p15"/>
          <p:cNvPicPr preferRelativeResize="0"/>
          <p:nvPr/>
        </p:nvPicPr>
        <p:blipFill>
          <a:blip r:embed="rId4">
            <a:alphaModFix/>
          </a:blip>
          <a:stretch>
            <a:fillRect/>
          </a:stretch>
        </p:blipFill>
        <p:spPr>
          <a:xfrm>
            <a:off x="2621113" y="1118050"/>
            <a:ext cx="3901770" cy="402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Programmer’s POV!</a:t>
            </a:r>
            <a:endParaRPr/>
          </a:p>
        </p:txBody>
      </p:sp>
      <p:sp>
        <p:nvSpPr>
          <p:cNvPr id="300" name="Google Shape;300;p16"/>
          <p:cNvSpPr txBox="1"/>
          <p:nvPr>
            <p:ph idx="1" type="body"/>
          </p:nvPr>
        </p:nvSpPr>
        <p:spPr>
          <a:xfrm>
            <a:off x="1303800" y="1275800"/>
            <a:ext cx="7385100" cy="32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ML is when a system can change its </a:t>
            </a:r>
            <a:r>
              <a:rPr lang="en" sz="2400"/>
              <a:t>parameters</a:t>
            </a:r>
            <a:r>
              <a:rPr lang="en" sz="2400"/>
              <a:t> or use new data to improve its performance.</a:t>
            </a:r>
            <a:endParaRPr sz="2400"/>
          </a:p>
          <a:p>
            <a:pPr indent="0" lvl="0" marL="0" rtl="0" algn="l">
              <a:spcBef>
                <a:spcPts val="1600"/>
              </a:spcBef>
              <a:spcAft>
                <a:spcPts val="0"/>
              </a:spcAft>
              <a:buNone/>
            </a:pPr>
            <a:r>
              <a:rPr lang="en" sz="2400"/>
              <a:t>For Programmers:</a:t>
            </a:r>
            <a:endParaRPr sz="2400"/>
          </a:p>
          <a:p>
            <a:pPr indent="0" lvl="0" marL="0" rtl="0" algn="l">
              <a:spcBef>
                <a:spcPts val="1600"/>
              </a:spcBef>
              <a:spcAft>
                <a:spcPts val="0"/>
              </a:spcAft>
              <a:buNone/>
            </a:pPr>
            <a:r>
              <a:rPr lang="en" sz="2400"/>
              <a:t>System: Your Model</a:t>
            </a:r>
            <a:endParaRPr sz="2400"/>
          </a:p>
          <a:p>
            <a:pPr indent="0" lvl="0" marL="0" rtl="0" algn="l">
              <a:spcBef>
                <a:spcPts val="1600"/>
              </a:spcBef>
              <a:spcAft>
                <a:spcPts val="0"/>
              </a:spcAft>
              <a:buNone/>
            </a:pPr>
            <a:r>
              <a:rPr lang="en" sz="2400"/>
              <a:t>New Data: Information you tell the system</a:t>
            </a:r>
            <a:endParaRPr sz="2400"/>
          </a:p>
          <a:p>
            <a:pPr indent="0" lvl="0" marL="0" rtl="0" algn="l">
              <a:spcBef>
                <a:spcPts val="1600"/>
              </a:spcBef>
              <a:spcAft>
                <a:spcPts val="1600"/>
              </a:spcAft>
              <a:buNone/>
            </a:pPr>
            <a:r>
              <a:rPr lang="en" sz="2400"/>
              <a:t>Performance: Whenever your model does what you want it to do!!!</a:t>
            </a:r>
            <a:endParaRPr sz="2400"/>
          </a:p>
        </p:txBody>
      </p:sp>
      <p:pic>
        <p:nvPicPr>
          <p:cNvPr id="301" name="Google Shape;301;p16"/>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Types:Parametric and Non-Parametric</a:t>
            </a:r>
            <a:endParaRPr/>
          </a:p>
        </p:txBody>
      </p:sp>
      <p:sp>
        <p:nvSpPr>
          <p:cNvPr id="307" name="Google Shape;307;p1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Parametric: </a:t>
            </a:r>
            <a:r>
              <a:rPr lang="en" sz="2300"/>
              <a:t>When you have a FIXED set of parameters which you think clearly defines the data how much ever vast it is…</a:t>
            </a:r>
            <a:endParaRPr sz="2300"/>
          </a:p>
          <a:p>
            <a:pPr indent="0" lvl="0" marL="0" rtl="0" algn="l">
              <a:spcBef>
                <a:spcPts val="1600"/>
              </a:spcBef>
              <a:spcAft>
                <a:spcPts val="1600"/>
              </a:spcAft>
              <a:buNone/>
            </a:pPr>
            <a:r>
              <a:rPr b="1" lang="en" sz="2300"/>
              <a:t>Non-Parametric:</a:t>
            </a:r>
            <a:r>
              <a:rPr lang="en" sz="2300"/>
              <a:t> When you think the data can be defined by multiple parameters which may change or even increase as you put in more and more data. This can be as simple as saving each and every example!!    </a:t>
            </a:r>
            <a:endParaRPr sz="2300"/>
          </a:p>
        </p:txBody>
      </p:sp>
      <p:pic>
        <p:nvPicPr>
          <p:cNvPr id="308" name="Google Shape;308;p17"/>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and Unsupervised</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Supervised: </a:t>
            </a:r>
            <a:r>
              <a:rPr lang="en" sz="2400"/>
              <a:t>You know what goes in and </a:t>
            </a:r>
            <a:r>
              <a:rPr b="1" lang="en" sz="2400"/>
              <a:t>what should come</a:t>
            </a:r>
            <a:r>
              <a:rPr lang="en" sz="2400"/>
              <a:t> out!</a:t>
            </a:r>
            <a:endParaRPr sz="2400"/>
          </a:p>
          <a:p>
            <a:pPr indent="0" lvl="0" marL="0" rtl="0" algn="l">
              <a:spcBef>
                <a:spcPts val="1600"/>
              </a:spcBef>
              <a:spcAft>
                <a:spcPts val="1600"/>
              </a:spcAft>
              <a:buNone/>
            </a:pPr>
            <a:r>
              <a:rPr b="1" lang="en" sz="2400"/>
              <a:t>Unsupervised:</a:t>
            </a:r>
            <a:r>
              <a:rPr lang="en" sz="2400"/>
              <a:t> You know what goes in, don’t know what should come out, but only have an idea of how </a:t>
            </a:r>
            <a:r>
              <a:rPr b="1" lang="en" sz="2400"/>
              <a:t>good or bad</a:t>
            </a:r>
            <a:r>
              <a:rPr lang="en" sz="2400"/>
              <a:t> it is.</a:t>
            </a:r>
            <a:r>
              <a:rPr lang="en"/>
              <a:t> </a:t>
            </a:r>
            <a:r>
              <a:rPr lang="en"/>
              <a:t> </a:t>
            </a:r>
            <a:endParaRPr/>
          </a:p>
        </p:txBody>
      </p:sp>
      <p:pic>
        <p:nvPicPr>
          <p:cNvPr id="315" name="Google Shape;315;p18"/>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19"/>
          <p:cNvPicPr preferRelativeResize="0"/>
          <p:nvPr/>
        </p:nvPicPr>
        <p:blipFill rotWithShape="1">
          <a:blip r:embed="rId3">
            <a:alphaModFix/>
          </a:blip>
          <a:srcRect b="22897" l="18442" r="9433" t="17874"/>
          <a:stretch/>
        </p:blipFill>
        <p:spPr>
          <a:xfrm>
            <a:off x="3115350" y="1176075"/>
            <a:ext cx="3407400" cy="279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Googled ML? Would have seen RL! </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Reinforcement Learning:</a:t>
            </a:r>
            <a:r>
              <a:rPr lang="en" sz="2400"/>
              <a:t>You know what goes in, don’t know what comes out, but can measure how well it’s going.</a:t>
            </a:r>
            <a:endParaRPr sz="2400"/>
          </a:p>
        </p:txBody>
      </p:sp>
      <p:pic>
        <p:nvPicPr>
          <p:cNvPr id="329" name="Google Shape;329;p20"/>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21"/>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