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317" r:id="rId5"/>
    <p:sldId id="307" r:id="rId6"/>
    <p:sldId id="308" r:id="rId7"/>
    <p:sldId id="318" r:id="rId8"/>
    <p:sldId id="278" r:id="rId9"/>
    <p:sldId id="309" r:id="rId10"/>
    <p:sldId id="319" r:id="rId11"/>
    <p:sldId id="335" r:id="rId12"/>
    <p:sldId id="329" r:id="rId13"/>
    <p:sldId id="320" r:id="rId14"/>
    <p:sldId id="333" r:id="rId15"/>
    <p:sldId id="332" r:id="rId16"/>
    <p:sldId id="315" r:id="rId17"/>
    <p:sldId id="334" r:id="rId18"/>
    <p:sldId id="322" r:id="rId19"/>
    <p:sldId id="30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p:scale>
          <a:sx n="75" d="100"/>
          <a:sy n="75" d="100"/>
        </p:scale>
        <p:origin x="974" y="41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5/28/2024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5/28/2024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3397307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15</a:t>
            </a:fld>
            <a:endParaRPr lang="en-US" noProof="0" dirty="0"/>
          </a:p>
        </p:txBody>
      </p:sp>
    </p:spTree>
    <p:extLst>
      <p:ext uri="{BB962C8B-B14F-4D97-AF65-F5344CB8AC3E}">
        <p14:creationId xmlns:p14="http://schemas.microsoft.com/office/powerpoint/2010/main" val="2966340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16</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15279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85552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1881138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90569" y="1049694"/>
            <a:ext cx="10360152" cy="2379306"/>
          </a:xfrm>
        </p:spPr>
        <p:txBody>
          <a:bodyPr anchor="ctr"/>
          <a:lstStyle/>
          <a:p>
            <a:r>
              <a:rPr lang="en-US" dirty="0"/>
              <a:t>Red n White Wine Quality Prediction Using Machine Learning</a:t>
            </a:r>
            <a:br>
              <a:rPr lang="en-US" dirty="0"/>
            </a:br>
            <a:endParaRPr lang="en-US" dirty="0"/>
          </a:p>
        </p:txBody>
      </p:sp>
      <p:sp>
        <p:nvSpPr>
          <p:cNvPr id="2" name="Rectangle 1">
            <a:extLst>
              <a:ext uri="{FF2B5EF4-FFF2-40B4-BE49-F238E27FC236}">
                <a16:creationId xmlns:a16="http://schemas.microsoft.com/office/drawing/2014/main" id="{71A715A3-EAF7-3C93-4198-9C8A95F878CE}"/>
              </a:ext>
            </a:extLst>
          </p:cNvPr>
          <p:cNvSpPr/>
          <p:nvPr/>
        </p:nvSpPr>
        <p:spPr>
          <a:xfrm>
            <a:off x="1555038" y="3676462"/>
            <a:ext cx="2083968" cy="1815882"/>
          </a:xfrm>
          <a:prstGeom prst="rect">
            <a:avLst/>
          </a:prstGeom>
          <a:noFill/>
        </p:spPr>
        <p:txBody>
          <a:bodyPr wrap="none" lIns="91440" tIns="45720" rIns="91440" bIns="45720">
            <a:spAutoFit/>
          </a:bodyPr>
          <a:lstStyle/>
          <a:p>
            <a:pPr algn="ctr"/>
            <a:r>
              <a:rPr lang="en-US" sz="2800" b="1" i="1" cap="none" spc="0" dirty="0">
                <a:ln w="0"/>
                <a:solidFill>
                  <a:schemeClr val="tx1"/>
                </a:solidFill>
                <a:effectLst>
                  <a:outerShdw blurRad="38100" dist="19050" dir="2700000" algn="tl" rotWithShape="0">
                    <a:schemeClr val="dk1">
                      <a:alpha val="40000"/>
                    </a:schemeClr>
                  </a:outerShdw>
                </a:effectLst>
              </a:rPr>
              <a:t>Presented By:</a:t>
            </a:r>
          </a:p>
          <a:p>
            <a:pPr algn="ctr"/>
            <a:r>
              <a:rPr lang="en-US" sz="2800" dirty="0" err="1">
                <a:ln w="0"/>
                <a:effectLst>
                  <a:outerShdw blurRad="38100" dist="19050" dir="2700000" algn="tl" rotWithShape="0">
                    <a:schemeClr val="dk1">
                      <a:alpha val="40000"/>
                    </a:schemeClr>
                  </a:outerShdw>
                </a:effectLst>
              </a:rPr>
              <a:t>Krutika</a:t>
            </a:r>
            <a:r>
              <a:rPr lang="en-US" sz="2800" dirty="0">
                <a:ln w="0"/>
                <a:effectLst>
                  <a:outerShdw blurRad="38100" dist="19050" dir="2700000" algn="tl" rotWithShape="0">
                    <a:schemeClr val="dk1">
                      <a:alpha val="40000"/>
                    </a:schemeClr>
                  </a:outerShdw>
                </a:effectLst>
              </a:rPr>
              <a:t> </a:t>
            </a:r>
            <a:r>
              <a:rPr lang="en-US" sz="2800" dirty="0" err="1">
                <a:ln w="0"/>
                <a:effectLst>
                  <a:outerShdw blurRad="38100" dist="19050" dir="2700000" algn="tl" rotWithShape="0">
                    <a:schemeClr val="dk1">
                      <a:alpha val="40000"/>
                    </a:schemeClr>
                  </a:outerShdw>
                </a:effectLst>
              </a:rPr>
              <a:t>Yeola</a:t>
            </a:r>
            <a:endParaRPr lang="en-US" sz="2800" b="0" cap="none" spc="0" dirty="0">
              <a:ln w="0"/>
              <a:solidFill>
                <a:schemeClr val="tx1"/>
              </a:solidFill>
              <a:effectLst>
                <a:outerShdw blurRad="38100" dist="19050" dir="2700000" algn="tl" rotWithShape="0">
                  <a:schemeClr val="dk1">
                    <a:alpha val="40000"/>
                  </a:schemeClr>
                </a:outerShdw>
              </a:effectLst>
            </a:endParaRPr>
          </a:p>
          <a:p>
            <a:pPr algn="ctr"/>
            <a:r>
              <a:rPr lang="en-US" sz="2800" b="0" cap="none" spc="0" dirty="0">
                <a:ln w="0"/>
                <a:solidFill>
                  <a:schemeClr val="tx1"/>
                </a:solidFill>
                <a:effectLst>
                  <a:outerShdw blurRad="38100" dist="19050" dir="2700000" algn="tl" rotWithShape="0">
                    <a:schemeClr val="dk1">
                      <a:alpha val="40000"/>
                    </a:schemeClr>
                  </a:outerShdw>
                </a:effectLst>
              </a:rPr>
              <a:t>Mansi Patil</a:t>
            </a:r>
          </a:p>
          <a:p>
            <a:pPr algn="ctr"/>
            <a:r>
              <a:rPr lang="en-US" sz="2800" b="0" cap="none" spc="0" dirty="0">
                <a:ln w="0"/>
                <a:solidFill>
                  <a:schemeClr val="tx1"/>
                </a:solidFill>
                <a:effectLst>
                  <a:outerShdw blurRad="38100" dist="19050" dir="2700000" algn="tl" rotWithShape="0">
                    <a:schemeClr val="dk1">
                      <a:alpha val="40000"/>
                    </a:schemeClr>
                  </a:outerShdw>
                </a:effectLst>
              </a:rPr>
              <a:t>Utkarsha Patil</a:t>
            </a:r>
          </a:p>
        </p:txBody>
      </p:sp>
      <p:sp>
        <p:nvSpPr>
          <p:cNvPr id="5" name="TextBox 4">
            <a:extLst>
              <a:ext uri="{FF2B5EF4-FFF2-40B4-BE49-F238E27FC236}">
                <a16:creationId xmlns:a16="http://schemas.microsoft.com/office/drawing/2014/main" id="{DDDD1787-5C68-ABE2-0872-17D93370148F}"/>
              </a:ext>
            </a:extLst>
          </p:cNvPr>
          <p:cNvSpPr txBox="1"/>
          <p:nvPr/>
        </p:nvSpPr>
        <p:spPr>
          <a:xfrm>
            <a:off x="6626290" y="4799846"/>
            <a:ext cx="6097554" cy="954107"/>
          </a:xfrm>
          <a:prstGeom prst="rect">
            <a:avLst/>
          </a:prstGeom>
          <a:noFill/>
        </p:spPr>
        <p:txBody>
          <a:bodyPr wrap="square">
            <a:spAutoFit/>
          </a:bodyPr>
          <a:lstStyle/>
          <a:p>
            <a:pPr algn="ctr"/>
            <a:r>
              <a:rPr lang="en-US" sz="2800" b="1" i="1" dirty="0">
                <a:ln w="0"/>
                <a:effectLst>
                  <a:outerShdw blurRad="38100" dist="19050" dir="2700000" algn="tl" rotWithShape="0">
                    <a:schemeClr val="dk1">
                      <a:alpha val="40000"/>
                    </a:schemeClr>
                  </a:outerShdw>
                </a:effectLst>
              </a:rPr>
              <a:t>Guided</a:t>
            </a:r>
            <a:r>
              <a:rPr lang="en-US" sz="2800" b="1" i="1" cap="none" spc="0" dirty="0">
                <a:ln w="0"/>
                <a:solidFill>
                  <a:schemeClr val="tx1"/>
                </a:solidFill>
                <a:effectLst>
                  <a:outerShdw blurRad="38100" dist="19050" dir="2700000" algn="tl" rotWithShape="0">
                    <a:schemeClr val="dk1">
                      <a:alpha val="40000"/>
                    </a:schemeClr>
                  </a:outerShdw>
                </a:effectLst>
              </a:rPr>
              <a:t> By:</a:t>
            </a:r>
          </a:p>
          <a:p>
            <a:pPr algn="ctr"/>
            <a:r>
              <a:rPr lang="en-US" sz="2800" dirty="0">
                <a:ln w="0"/>
                <a:effectLst>
                  <a:outerShdw blurRad="38100" dist="19050" dir="2700000" algn="tl" rotWithShape="0">
                    <a:schemeClr val="dk1">
                      <a:alpha val="40000"/>
                    </a:schemeClr>
                  </a:outerShdw>
                </a:effectLst>
              </a:rPr>
              <a:t>Ashwini </a:t>
            </a:r>
            <a:r>
              <a:rPr lang="en-US" sz="2800" dirty="0" err="1">
                <a:ln w="0"/>
                <a:effectLst>
                  <a:outerShdw blurRad="38100" dist="19050" dir="2700000" algn="tl" rotWithShape="0">
                    <a:schemeClr val="dk1">
                      <a:alpha val="40000"/>
                    </a:schemeClr>
                  </a:outerShdw>
                </a:effectLst>
              </a:rPr>
              <a:t>Kakade</a:t>
            </a:r>
            <a:endParaRPr lang="en-US" sz="2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0"/>
            <a:ext cx="7534656" cy="838200"/>
          </a:xfrm>
        </p:spPr>
        <p:txBody>
          <a:bodyPr/>
          <a:lstStyle/>
          <a:p>
            <a:r>
              <a:rPr lang="en-US" sz="3600" dirty="0"/>
              <a:t>Random Forest </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sp>
        <p:nvSpPr>
          <p:cNvPr id="2" name="Content Placeholder 7">
            <a:extLst>
              <a:ext uri="{FF2B5EF4-FFF2-40B4-BE49-F238E27FC236}">
                <a16:creationId xmlns:a16="http://schemas.microsoft.com/office/drawing/2014/main" id="{3504C35D-9473-E4C7-85B1-FF39A0C0C6E0}"/>
              </a:ext>
            </a:extLst>
          </p:cNvPr>
          <p:cNvSpPr txBox="1">
            <a:spLocks/>
          </p:cNvSpPr>
          <p:nvPr/>
        </p:nvSpPr>
        <p:spPr>
          <a:xfrm>
            <a:off x="982823" y="1081169"/>
            <a:ext cx="8170507" cy="37147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Random forest is a method of classification, regression and other tasks, that operate by constructing a multitude of decision trees at training time and outputting the class that is the mode of the classes (classification) or mean prediction (regression) of the individual trees. </a:t>
            </a:r>
          </a:p>
          <a:p>
            <a:pPr marL="0" indent="0">
              <a:buNone/>
            </a:pPr>
            <a:r>
              <a:rPr lang="en-US" sz="2400" dirty="0"/>
              <a:t> Following are some of the features of random forest algorithm: </a:t>
            </a:r>
          </a:p>
          <a:p>
            <a:pPr marL="457200" indent="-457200">
              <a:buAutoNum type="arabicPeriod"/>
            </a:pPr>
            <a:r>
              <a:rPr lang="en-US" sz="2400" dirty="0"/>
              <a:t>It runs efficiently on large databases. </a:t>
            </a:r>
          </a:p>
          <a:p>
            <a:pPr marL="457200" indent="-457200">
              <a:buAutoNum type="arabicPeriod"/>
            </a:pPr>
            <a:r>
              <a:rPr lang="en-US" sz="2400" dirty="0"/>
              <a:t> It gives estimates of what variables are important in the classification. </a:t>
            </a:r>
          </a:p>
          <a:p>
            <a:pPr marL="457200" indent="-457200">
              <a:buAutoNum type="arabicPeriod"/>
            </a:pPr>
            <a:r>
              <a:rPr lang="en-US" sz="2400" dirty="0"/>
              <a:t>It generates an internal unbiased estimate of generalization error as the forest building progresses occur.</a:t>
            </a:r>
          </a:p>
        </p:txBody>
      </p:sp>
    </p:spTree>
    <p:extLst>
      <p:ext uri="{BB962C8B-B14F-4D97-AF65-F5344CB8AC3E}">
        <p14:creationId xmlns:p14="http://schemas.microsoft.com/office/powerpoint/2010/main" val="2905020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F8E9E-CFC9-43E0-96A5-F0BD892AD193}"/>
              </a:ext>
            </a:extLst>
          </p:cNvPr>
          <p:cNvSpPr>
            <a:spLocks noGrp="1"/>
          </p:cNvSpPr>
          <p:nvPr>
            <p:ph type="title"/>
          </p:nvPr>
        </p:nvSpPr>
        <p:spPr>
          <a:xfrm>
            <a:off x="914400" y="304800"/>
            <a:ext cx="7534656" cy="990600"/>
          </a:xfrm>
        </p:spPr>
        <p:txBody>
          <a:bodyPr/>
          <a:lstStyle/>
          <a:p>
            <a:r>
              <a:rPr lang="en-US" dirty="0"/>
              <a:t>K-Fold Cross-Validation </a:t>
            </a:r>
          </a:p>
        </p:txBody>
      </p:sp>
      <p:sp>
        <p:nvSpPr>
          <p:cNvPr id="3" name="Content Placeholder 2">
            <a:extLst>
              <a:ext uri="{FF2B5EF4-FFF2-40B4-BE49-F238E27FC236}">
                <a16:creationId xmlns:a16="http://schemas.microsoft.com/office/drawing/2014/main" id="{6225E50C-85E2-F3F8-CF46-197D0642B26B}"/>
              </a:ext>
            </a:extLst>
          </p:cNvPr>
          <p:cNvSpPr>
            <a:spLocks noGrp="1"/>
          </p:cNvSpPr>
          <p:nvPr>
            <p:ph sz="quarter" idx="10"/>
          </p:nvPr>
        </p:nvSpPr>
        <p:spPr>
          <a:xfrm>
            <a:off x="914400" y="1463040"/>
            <a:ext cx="7970520" cy="4191000"/>
          </a:xfrm>
        </p:spPr>
        <p:txBody>
          <a:bodyPr>
            <a:normAutofit/>
          </a:bodyPr>
          <a:lstStyle/>
          <a:p>
            <a:r>
              <a:rPr lang="en-US" dirty="0"/>
              <a:t>To evaluate the performance of a machine learning model, in this case, a Random Forest, by partitioning the data into 'k' subsets or folds. Randomly shuffle the dataset to ensure each fold is representative of the whole. Divide the dataset into 'k' equal-sized folds. Train the model on the training set. Validate the model on the validation set and record the performance metric (e.g., accuracy, precision, recall, F1-score).</a:t>
            </a:r>
          </a:p>
          <a:p>
            <a:r>
              <a:rPr lang="en-US" dirty="0"/>
              <a:t>K-Fold Cross-Validation is a versatile technique applicable to a wide range of machine learning algorithms and tasks.</a:t>
            </a:r>
          </a:p>
          <a:p>
            <a:r>
              <a:rPr lang="en-US" dirty="0"/>
              <a:t>Providing a reliable estimate of model performance and aiding in hyperparameter tuning and model selection.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A6D1D2AA-AF40-FD8C-8021-1CE9BCDE1899}"/>
              </a:ext>
            </a:extLst>
          </p:cNvPr>
          <p:cNvSpPr>
            <a:spLocks noGrp="1"/>
          </p:cNvSpPr>
          <p:nvPr>
            <p:ph type="sldNum" sz="quarter" idx="4"/>
          </p:nvPr>
        </p:nvSpPr>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4153414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8908-868B-7353-4F4A-BD6118E7F71A}"/>
              </a:ext>
            </a:extLst>
          </p:cNvPr>
          <p:cNvSpPr>
            <a:spLocks noGrp="1"/>
          </p:cNvSpPr>
          <p:nvPr>
            <p:ph type="title"/>
          </p:nvPr>
        </p:nvSpPr>
        <p:spPr>
          <a:xfrm>
            <a:off x="914400" y="1295400"/>
            <a:ext cx="7534656" cy="533400"/>
          </a:xfrm>
        </p:spPr>
        <p:txBody>
          <a:bodyPr/>
          <a:lstStyle/>
          <a:p>
            <a:br>
              <a:rPr lang="en-US" dirty="0"/>
            </a:br>
            <a:br>
              <a:rPr lang="en-US" dirty="0"/>
            </a:br>
            <a:br>
              <a:rPr lang="en-US" dirty="0"/>
            </a:br>
            <a:br>
              <a:rPr lang="en-US" dirty="0"/>
            </a:br>
            <a:br>
              <a:rPr lang="en-US" dirty="0"/>
            </a:br>
            <a:br>
              <a:rPr lang="en-US" sz="3600" dirty="0"/>
            </a:br>
            <a:r>
              <a:rPr lang="en-US" sz="3600" dirty="0"/>
              <a:t>Gradient Boosting</a:t>
            </a:r>
            <a:br>
              <a:rPr lang="en-US" dirty="0"/>
            </a:br>
            <a:endParaRPr lang="en-US" dirty="0"/>
          </a:p>
        </p:txBody>
      </p:sp>
      <p:sp>
        <p:nvSpPr>
          <p:cNvPr id="3" name="Content Placeholder 2">
            <a:extLst>
              <a:ext uri="{FF2B5EF4-FFF2-40B4-BE49-F238E27FC236}">
                <a16:creationId xmlns:a16="http://schemas.microsoft.com/office/drawing/2014/main" id="{161C34C3-34FD-5FE2-7780-48BB56032A98}"/>
              </a:ext>
            </a:extLst>
          </p:cNvPr>
          <p:cNvSpPr>
            <a:spLocks noGrp="1"/>
          </p:cNvSpPr>
          <p:nvPr>
            <p:ph sz="quarter" idx="10"/>
          </p:nvPr>
        </p:nvSpPr>
        <p:spPr>
          <a:xfrm>
            <a:off x="914400" y="1493520"/>
            <a:ext cx="8442960" cy="4386284"/>
          </a:xfrm>
        </p:spPr>
        <p:txBody>
          <a:bodyPr>
            <a:noAutofit/>
          </a:bodyPr>
          <a:lstStyle/>
          <a:p>
            <a:r>
              <a:rPr lang="en-US" sz="2400" dirty="0"/>
              <a:t>Gradient Boosting is an ensemble learning technique used for classification and regression tasks. It builds models sequentially, with each new model attempting to correct the errors of the previous </a:t>
            </a:r>
            <a:r>
              <a:rPr lang="en-US" sz="2400" dirty="0" err="1"/>
              <a:t>ones.The</a:t>
            </a:r>
            <a:r>
              <a:rPr lang="en-US" sz="2400" dirty="0"/>
              <a:t> algorithm optimizes a loss function over iterations by adding new models (typically decision trees) that are trained to predict the residual errors of the previous models.</a:t>
            </a:r>
          </a:p>
          <a:p>
            <a:r>
              <a:rPr lang="en-US" sz="2400" dirty="0"/>
              <a:t>High predictive accuracy, handles various types of data well, less prone to overfitting compared to individual decision trees.</a:t>
            </a:r>
          </a:p>
          <a:p>
            <a:r>
              <a:rPr lang="en-US" sz="2400" dirty="0"/>
              <a:t>Computationally intensive, requires careful tuning of hyperparameters, longer training times compared to simpler models.</a:t>
            </a:r>
          </a:p>
        </p:txBody>
      </p:sp>
      <p:sp>
        <p:nvSpPr>
          <p:cNvPr id="4" name="Slide Number Placeholder 3">
            <a:extLst>
              <a:ext uri="{FF2B5EF4-FFF2-40B4-BE49-F238E27FC236}">
                <a16:creationId xmlns:a16="http://schemas.microsoft.com/office/drawing/2014/main" id="{302C7A46-454B-E8C7-2D2A-AB36F172C173}"/>
              </a:ext>
            </a:extLst>
          </p:cNvPr>
          <p:cNvSpPr>
            <a:spLocks noGrp="1"/>
          </p:cNvSpPr>
          <p:nvPr>
            <p:ph type="sldNum" sz="quarter" idx="4"/>
          </p:nvPr>
        </p:nvSpPr>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val="1100890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4F88F8-17E5-45E3-77B1-77FACD99FF63}"/>
              </a:ext>
            </a:extLst>
          </p:cNvPr>
          <p:cNvSpPr>
            <a:spLocks noGrp="1"/>
          </p:cNvSpPr>
          <p:nvPr>
            <p:ph type="title"/>
          </p:nvPr>
        </p:nvSpPr>
        <p:spPr>
          <a:xfrm>
            <a:off x="3633638" y="326654"/>
            <a:ext cx="10360152" cy="914400"/>
          </a:xfrm>
        </p:spPr>
        <p:txBody>
          <a:bodyPr/>
          <a:lstStyle/>
          <a:p>
            <a:r>
              <a:rPr lang="en-US" dirty="0"/>
              <a:t>Comparison Table</a:t>
            </a:r>
          </a:p>
        </p:txBody>
      </p:sp>
      <p:graphicFrame>
        <p:nvGraphicFramePr>
          <p:cNvPr id="8" name="Content Placeholder 4">
            <a:extLst>
              <a:ext uri="{FF2B5EF4-FFF2-40B4-BE49-F238E27FC236}">
                <a16:creationId xmlns:a16="http://schemas.microsoft.com/office/drawing/2014/main" id="{5B6855E3-2188-20C8-4DD6-E45BC792C983}"/>
              </a:ext>
            </a:extLst>
          </p:cNvPr>
          <p:cNvGraphicFramePr>
            <a:graphicFrameLocks noGrp="1"/>
          </p:cNvGraphicFramePr>
          <p:nvPr>
            <p:ph type="tbl" sz="quarter" idx="14"/>
            <p:extLst>
              <p:ext uri="{D42A27DB-BD31-4B8C-83A1-F6EECF244321}">
                <p14:modId xmlns:p14="http://schemas.microsoft.com/office/powerpoint/2010/main" val="494389969"/>
              </p:ext>
            </p:extLst>
          </p:nvPr>
        </p:nvGraphicFramePr>
        <p:xfrm>
          <a:off x="2459477" y="1649995"/>
          <a:ext cx="6260262" cy="2888212"/>
        </p:xfrm>
        <a:graphic>
          <a:graphicData uri="http://schemas.openxmlformats.org/drawingml/2006/table">
            <a:tbl>
              <a:tblPr firstRow="1" bandRow="1">
                <a:tableStyleId>{C4B1156A-380E-4F78-BDF5-A606A8083BF9}</a:tableStyleId>
              </a:tblPr>
              <a:tblGrid>
                <a:gridCol w="2676462">
                  <a:extLst>
                    <a:ext uri="{9D8B030D-6E8A-4147-A177-3AD203B41FA5}">
                      <a16:colId xmlns:a16="http://schemas.microsoft.com/office/drawing/2014/main" val="1689330750"/>
                    </a:ext>
                  </a:extLst>
                </a:gridCol>
                <a:gridCol w="3583800">
                  <a:extLst>
                    <a:ext uri="{9D8B030D-6E8A-4147-A177-3AD203B41FA5}">
                      <a16:colId xmlns:a16="http://schemas.microsoft.com/office/drawing/2014/main" val="2660631934"/>
                    </a:ext>
                  </a:extLst>
                </a:gridCol>
              </a:tblGrid>
              <a:tr h="722053">
                <a:tc>
                  <a:txBody>
                    <a:bodyPr/>
                    <a:lstStyle/>
                    <a:p>
                      <a:r>
                        <a:rPr lang="en-US" sz="2000" b="1" dirty="0">
                          <a:solidFill>
                            <a:schemeClr val="tx1"/>
                          </a:solidFill>
                        </a:rPr>
                        <a:t>ALGORITHM NAME</a:t>
                      </a:r>
                    </a:p>
                  </a:txBody>
                  <a:tcPr anchor="ctr"/>
                </a:tc>
                <a:tc>
                  <a:txBody>
                    <a:bodyPr/>
                    <a:lstStyle/>
                    <a:p>
                      <a:r>
                        <a:rPr lang="en-US" sz="2000" b="1" dirty="0">
                          <a:solidFill>
                            <a:schemeClr val="tx1"/>
                          </a:solidFill>
                        </a:rPr>
                        <a:t>ACCURACY SCORE</a:t>
                      </a:r>
                    </a:p>
                  </a:txBody>
                  <a:tcPr anchor="ctr"/>
                </a:tc>
                <a:extLst>
                  <a:ext uri="{0D108BD9-81ED-4DB2-BD59-A6C34878D82A}">
                    <a16:rowId xmlns:a16="http://schemas.microsoft.com/office/drawing/2014/main" val="479928716"/>
                  </a:ext>
                </a:extLst>
              </a:tr>
              <a:tr h="722053">
                <a:tc>
                  <a:txBody>
                    <a:bodyPr/>
                    <a:lstStyle/>
                    <a:p>
                      <a:r>
                        <a:rPr lang="en-US" sz="2000" b="0" dirty="0">
                          <a:solidFill>
                            <a:schemeClr val="tx1"/>
                          </a:solidFill>
                        </a:rPr>
                        <a:t>K-Fold Cross-Validation Using Random Forest </a:t>
                      </a:r>
                    </a:p>
                  </a:txBody>
                  <a:tcPr anchor="ctr"/>
                </a:tc>
                <a:tc>
                  <a:txBody>
                    <a:bodyPr/>
                    <a:lstStyle/>
                    <a:p>
                      <a:r>
                        <a:rPr lang="en-US" sz="2000" b="0" dirty="0">
                          <a:solidFill>
                            <a:schemeClr val="tx1"/>
                          </a:solidFill>
                        </a:rPr>
                        <a:t>89  %</a:t>
                      </a:r>
                    </a:p>
                  </a:txBody>
                  <a:tcPr anchor="ctr"/>
                </a:tc>
                <a:extLst>
                  <a:ext uri="{0D108BD9-81ED-4DB2-BD59-A6C34878D82A}">
                    <a16:rowId xmlns:a16="http://schemas.microsoft.com/office/drawing/2014/main" val="1760208656"/>
                  </a:ext>
                </a:extLst>
              </a:tr>
              <a:tr h="722053">
                <a:tc>
                  <a:txBody>
                    <a:bodyPr/>
                    <a:lstStyle/>
                    <a:p>
                      <a:r>
                        <a:rPr lang="en-US" sz="2000" b="0" dirty="0">
                          <a:solidFill>
                            <a:schemeClr val="tx1"/>
                          </a:solidFill>
                        </a:rPr>
                        <a:t>Decision Tree</a:t>
                      </a:r>
                    </a:p>
                  </a:txBody>
                  <a:tcPr anchor="ctr"/>
                </a:tc>
                <a:tc>
                  <a:txBody>
                    <a:bodyPr/>
                    <a:lstStyle/>
                    <a:p>
                      <a:r>
                        <a:rPr lang="en-US" sz="2000" b="0" dirty="0">
                          <a:solidFill>
                            <a:schemeClr val="tx1"/>
                          </a:solidFill>
                        </a:rPr>
                        <a:t>85.14 %</a:t>
                      </a:r>
                    </a:p>
                  </a:txBody>
                  <a:tcPr anchor="ctr"/>
                </a:tc>
                <a:extLst>
                  <a:ext uri="{0D108BD9-81ED-4DB2-BD59-A6C34878D82A}">
                    <a16:rowId xmlns:a16="http://schemas.microsoft.com/office/drawing/2014/main" val="3634243071"/>
                  </a:ext>
                </a:extLst>
              </a:tr>
              <a:tr h="722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Gradient Boosting</a:t>
                      </a:r>
                      <a:endParaRPr lang="en-US" sz="2000" b="0" dirty="0">
                        <a:solidFill>
                          <a:schemeClr val="tx1"/>
                        </a:solidFill>
                      </a:endParaRPr>
                    </a:p>
                    <a:p>
                      <a:endParaRPr lang="en-US" sz="2000" b="0"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rPr>
                        <a:t>82.45 %</a:t>
                      </a:r>
                    </a:p>
                    <a:p>
                      <a:endParaRPr lang="en-US" sz="2000" b="0" dirty="0">
                        <a:solidFill>
                          <a:schemeClr val="tx1"/>
                        </a:solidFill>
                      </a:endParaRPr>
                    </a:p>
                  </a:txBody>
                  <a:tcPr anchor="ctr"/>
                </a:tc>
                <a:extLst>
                  <a:ext uri="{0D108BD9-81ED-4DB2-BD59-A6C34878D82A}">
                    <a16:rowId xmlns:a16="http://schemas.microsoft.com/office/drawing/2014/main" val="2034102122"/>
                  </a:ext>
                </a:extLst>
              </a:tr>
            </a:tbl>
          </a:graphicData>
        </a:graphic>
      </p:graphicFrame>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13</a:t>
            </a:fld>
            <a:endParaRPr lang="en-US" dirty="0"/>
          </a:p>
        </p:txBody>
      </p:sp>
    </p:spTree>
    <p:extLst>
      <p:ext uri="{BB962C8B-B14F-4D97-AF65-F5344CB8AC3E}">
        <p14:creationId xmlns:p14="http://schemas.microsoft.com/office/powerpoint/2010/main" val="3064996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62BB7-01A8-B4E6-0222-AD07B4506EB5}"/>
              </a:ext>
            </a:extLst>
          </p:cNvPr>
          <p:cNvSpPr>
            <a:spLocks noGrp="1"/>
          </p:cNvSpPr>
          <p:nvPr>
            <p:ph type="title"/>
          </p:nvPr>
        </p:nvSpPr>
        <p:spPr>
          <a:xfrm>
            <a:off x="604008" y="0"/>
            <a:ext cx="10360152" cy="914400"/>
          </a:xfrm>
        </p:spPr>
        <p:txBody>
          <a:bodyPr/>
          <a:lstStyle/>
          <a:p>
            <a:r>
              <a:rPr lang="en-IN" dirty="0"/>
              <a:t>Tableau Visualization</a:t>
            </a:r>
          </a:p>
        </p:txBody>
      </p:sp>
      <p:sp>
        <p:nvSpPr>
          <p:cNvPr id="4" name="Slide Number Placeholder 3">
            <a:extLst>
              <a:ext uri="{FF2B5EF4-FFF2-40B4-BE49-F238E27FC236}">
                <a16:creationId xmlns:a16="http://schemas.microsoft.com/office/drawing/2014/main" id="{EF1EE9FC-790B-F66D-0A64-AEC3901AF99C}"/>
              </a:ext>
            </a:extLst>
          </p:cNvPr>
          <p:cNvSpPr>
            <a:spLocks noGrp="1"/>
          </p:cNvSpPr>
          <p:nvPr>
            <p:ph type="sldNum" sz="quarter" idx="4"/>
          </p:nvPr>
        </p:nvSpPr>
        <p:spPr/>
        <p:txBody>
          <a:bodyPr/>
          <a:lstStyle/>
          <a:p>
            <a:fld id="{58FB4751-880F-D840-AAA9-3A15815CC996}" type="slidenum">
              <a:rPr lang="en-US" smtClean="0"/>
              <a:pPr/>
              <a:t>14</a:t>
            </a:fld>
            <a:endParaRPr lang="en-US" dirty="0"/>
          </a:p>
        </p:txBody>
      </p:sp>
      <p:pic>
        <p:nvPicPr>
          <p:cNvPr id="6" name="Picture 5">
            <a:extLst>
              <a:ext uri="{FF2B5EF4-FFF2-40B4-BE49-F238E27FC236}">
                <a16:creationId xmlns:a16="http://schemas.microsoft.com/office/drawing/2014/main" id="{11A12789-AF77-500F-F512-DAFA3874A664}"/>
              </a:ext>
            </a:extLst>
          </p:cNvPr>
          <p:cNvPicPr>
            <a:picLocks noChangeAspect="1"/>
          </p:cNvPicPr>
          <p:nvPr/>
        </p:nvPicPr>
        <p:blipFill>
          <a:blip r:embed="rId3"/>
          <a:stretch>
            <a:fillRect/>
          </a:stretch>
        </p:blipFill>
        <p:spPr>
          <a:xfrm>
            <a:off x="0" y="914401"/>
            <a:ext cx="12191999" cy="5943600"/>
          </a:xfrm>
          <a:prstGeom prst="rect">
            <a:avLst/>
          </a:prstGeom>
        </p:spPr>
      </p:pic>
    </p:spTree>
    <p:extLst>
      <p:ext uri="{BB962C8B-B14F-4D97-AF65-F5344CB8AC3E}">
        <p14:creationId xmlns:p14="http://schemas.microsoft.com/office/powerpoint/2010/main" val="518526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494524" y="83976"/>
            <a:ext cx="6584240" cy="774441"/>
          </a:xfrm>
        </p:spPr>
        <p:txBody>
          <a:bodyPr/>
          <a:lstStyle/>
          <a:p>
            <a:r>
              <a:rPr lang="en-US" sz="3600" dirty="0"/>
              <a:t>REFERENCES</a:t>
            </a:r>
          </a:p>
        </p:txBody>
      </p:sp>
      <p:sp>
        <p:nvSpPr>
          <p:cNvPr id="2" name="Title 5">
            <a:extLst>
              <a:ext uri="{FF2B5EF4-FFF2-40B4-BE49-F238E27FC236}">
                <a16:creationId xmlns:a16="http://schemas.microsoft.com/office/drawing/2014/main" id="{2547D182-369A-60A0-65F9-29E816162ACA}"/>
              </a:ext>
            </a:extLst>
          </p:cNvPr>
          <p:cNvSpPr txBox="1">
            <a:spLocks/>
          </p:cNvSpPr>
          <p:nvPr/>
        </p:nvSpPr>
        <p:spPr>
          <a:xfrm>
            <a:off x="637592" y="3429000"/>
            <a:ext cx="6584240" cy="77444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pPr algn="just"/>
            <a:r>
              <a:rPr lang="en-US" sz="2000" dirty="0"/>
              <a:t> [1]“The Classification of White Wine and Red Wine According to Their Physicochemical Qualities,” Int. J. </a:t>
            </a:r>
            <a:r>
              <a:rPr lang="en-US" sz="2000" dirty="0" err="1"/>
              <a:t>Intell</a:t>
            </a:r>
            <a:r>
              <a:rPr lang="en-US" sz="2000" dirty="0"/>
              <a:t>. Syst. Appl. Eng., vol. 4, no. SpecialIssue-1, pp. 23–26, 2016. </a:t>
            </a:r>
          </a:p>
          <a:p>
            <a:pPr algn="just"/>
            <a:r>
              <a:rPr lang="en-US" sz="2000" dirty="0"/>
              <a:t> [2] E. Summary, W. P. Monitoring, W. Quality, W. Safety, and W. Complexity, “Wine Analysis : from ‘Grape to Glass’ An analytical testing digest of the wine manufacturing process,” 2016. </a:t>
            </a:r>
          </a:p>
          <a:p>
            <a:pPr algn="just"/>
            <a:r>
              <a:rPr lang="en-US" sz="2000" dirty="0"/>
              <a:t> [3] A. Ghosh, “Project Report : -Red Wine Quality Analysis Final 3 . An empirical Red Wine Quality Analysis of the Portuguese ‘ Vinho Verde ’ wine,” no. December 2017, 2018. </a:t>
            </a:r>
          </a:p>
          <a:p>
            <a:pPr algn="just"/>
            <a:r>
              <a:rPr lang="en-US" sz="2000" dirty="0"/>
              <a:t>[4]Dataset download link:</a:t>
            </a:r>
          </a:p>
          <a:p>
            <a:pPr algn="just"/>
            <a:r>
              <a:rPr lang="en-US" sz="2000" dirty="0"/>
              <a:t>https://www.kaggle.com/datasets/ruthgn/wine-quality-data-set-red-white-wine/discussion</a:t>
            </a:r>
          </a:p>
          <a:p>
            <a:pPr algn="just"/>
            <a:r>
              <a:rPr lang="en-US" sz="2000" dirty="0"/>
              <a:t> [5] P. Model, L. Regression, and R. Studio, “Building and Evaluating a Predictive Model w/ Linear Regression in RapidMiner Studio,” 2018. </a:t>
            </a:r>
          </a:p>
        </p:txBody>
      </p:sp>
      <p:pic>
        <p:nvPicPr>
          <p:cNvPr id="5" name="Picture 4">
            <a:extLst>
              <a:ext uri="{FF2B5EF4-FFF2-40B4-BE49-F238E27FC236}">
                <a16:creationId xmlns:a16="http://schemas.microsoft.com/office/drawing/2014/main" id="{511150EC-41B8-E398-4DE2-8AC9969142A1}"/>
              </a:ext>
            </a:extLst>
          </p:cNvPr>
          <p:cNvPicPr>
            <a:picLocks noChangeAspect="1"/>
          </p:cNvPicPr>
          <p:nvPr/>
        </p:nvPicPr>
        <p:blipFill>
          <a:blip r:embed="rId3"/>
          <a:stretch>
            <a:fillRect/>
          </a:stretch>
        </p:blipFill>
        <p:spPr>
          <a:xfrm>
            <a:off x="7742458" y="471196"/>
            <a:ext cx="3566244" cy="5836939"/>
          </a:xfrm>
          <a:prstGeom prst="rect">
            <a:avLst/>
          </a:prstGeom>
          <a:ln>
            <a:noFill/>
          </a:ln>
          <a:effectLst>
            <a:softEdge rad="112500"/>
          </a:effectLst>
        </p:spPr>
      </p:pic>
    </p:spTree>
    <p:extLst>
      <p:ext uri="{BB962C8B-B14F-4D97-AF65-F5344CB8AC3E}">
        <p14:creationId xmlns:p14="http://schemas.microsoft.com/office/powerpoint/2010/main" val="3744034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4394719" y="690465"/>
            <a:ext cx="5641848" cy="5029200"/>
          </a:xfrm>
        </p:spPr>
        <p:txBody>
          <a:bodyPr/>
          <a:lstStyle/>
          <a:p>
            <a:r>
              <a:rPr lang="en-US" sz="7200" b="1" dirty="0"/>
              <a:t>Thank you</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Outline :- </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1971690000"/>
              </p:ext>
            </p:extLst>
          </p:nvPr>
        </p:nvGraphicFramePr>
        <p:xfrm>
          <a:off x="7372033" y="1328782"/>
          <a:ext cx="4001050" cy="4614818"/>
        </p:xfrm>
        <a:graphic>
          <a:graphicData uri="http://schemas.openxmlformats.org/drawingml/2006/table">
            <a:tbl>
              <a:tblPr firstRow="1" bandRow="1"/>
              <a:tblGrid>
                <a:gridCol w="4001050">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INTRODUCTION</a:t>
                      </a:r>
                    </a:p>
                    <a:p>
                      <a:pPr algn="r"/>
                      <a:endParaRPr lang="en-US" sz="2400" b="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r>
                        <a:rPr lang="en-US" sz="2400" b="0" dirty="0"/>
                        <a:t>PROBLEM STATEMENT</a:t>
                      </a:r>
                    </a:p>
                    <a:p>
                      <a:pPr marL="0" algn="r" defTabSz="914400" rtl="0" eaLnBrk="1" latinLnBrk="0" hangingPunct="1"/>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r>
                        <a:rPr lang="en-US" sz="2400" b="0" dirty="0"/>
                        <a:t>DATASET</a:t>
                      </a:r>
                    </a:p>
                    <a:p>
                      <a:pPr marL="0" algn="r" defTabSz="914400" rtl="0" eaLnBrk="1" latinLnBrk="0" hangingPunct="1"/>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ML  ALGORITHMS</a:t>
                      </a:r>
                    </a:p>
                    <a:p>
                      <a:pPr marL="0" algn="r" defTabSz="914400" rtl="0" eaLnBrk="1" latinLnBrk="0" hangingPunct="1"/>
                      <a:r>
                        <a:rPr lang="en-US" sz="2400" b="0" kern="1200" dirty="0">
                          <a:solidFill>
                            <a:schemeClr val="tx1"/>
                          </a:solidFill>
                          <a:latin typeface="+mj-lt"/>
                          <a:ea typeface="+mn-ea"/>
                          <a:cs typeface="+mn-cs"/>
                        </a:rPr>
                        <a:t> </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152400" y="143070"/>
            <a:ext cx="5641848" cy="783771"/>
          </a:xfrm>
        </p:spPr>
        <p:txBody>
          <a:bodyPr/>
          <a:lstStyle/>
          <a:p>
            <a:r>
              <a:rPr lang="en-US" dirty="0"/>
              <a:t>Introduction</a:t>
            </a:r>
          </a:p>
        </p:txBody>
      </p:sp>
      <p:sp>
        <p:nvSpPr>
          <p:cNvPr id="3" name="Title 1">
            <a:extLst>
              <a:ext uri="{FF2B5EF4-FFF2-40B4-BE49-F238E27FC236}">
                <a16:creationId xmlns:a16="http://schemas.microsoft.com/office/drawing/2014/main" id="{799E0EC8-AB79-019F-9B1E-B976103C5B50}"/>
              </a:ext>
            </a:extLst>
          </p:cNvPr>
          <p:cNvSpPr txBox="1">
            <a:spLocks/>
          </p:cNvSpPr>
          <p:nvPr/>
        </p:nvSpPr>
        <p:spPr>
          <a:xfrm>
            <a:off x="283028" y="2301551"/>
            <a:ext cx="5641848" cy="2254898"/>
          </a:xfrm>
          <a:prstGeom prst="rect">
            <a:avLst/>
          </a:prstGeom>
        </p:spPr>
        <p:txBody>
          <a:bodyPr vert="horz" lIns="91440" tIns="45720" rIns="91440" bIns="45720" rtlCol="0" anchor="ctr">
            <a:noAutofit/>
          </a:bodyPr>
          <a:lstStyle>
            <a:lvl1pPr algn="l" defTabSz="914400" rtl="0" eaLnBrk="1" latinLnBrk="0" hangingPunct="1">
              <a:lnSpc>
                <a:spcPct val="75000"/>
              </a:lnSpc>
              <a:spcBef>
                <a:spcPct val="0"/>
              </a:spcBef>
              <a:buNone/>
              <a:defRPr sz="4800" kern="1200">
                <a:solidFill>
                  <a:schemeClr val="tx1"/>
                </a:solidFill>
                <a:latin typeface="+mj-lt"/>
                <a:ea typeface="+mj-ea"/>
                <a:cs typeface="+mj-cs"/>
              </a:defRPr>
            </a:lvl1pPr>
          </a:lstStyle>
          <a:p>
            <a:pPr algn="just"/>
            <a:endParaRPr lang="en-US" dirty="0"/>
          </a:p>
        </p:txBody>
      </p:sp>
      <p:sp>
        <p:nvSpPr>
          <p:cNvPr id="4" name="TextBox 3">
            <a:extLst>
              <a:ext uri="{FF2B5EF4-FFF2-40B4-BE49-F238E27FC236}">
                <a16:creationId xmlns:a16="http://schemas.microsoft.com/office/drawing/2014/main" id="{86147CF1-7C28-0B16-AA5E-831C539AB3F4}"/>
              </a:ext>
            </a:extLst>
          </p:cNvPr>
          <p:cNvSpPr txBox="1"/>
          <p:nvPr/>
        </p:nvSpPr>
        <p:spPr>
          <a:xfrm>
            <a:off x="283028" y="1021064"/>
            <a:ext cx="6162868" cy="5693866"/>
          </a:xfrm>
          <a:prstGeom prst="rect">
            <a:avLst/>
          </a:prstGeom>
          <a:noFill/>
        </p:spPr>
        <p:txBody>
          <a:bodyPr wrap="square">
            <a:spAutoFit/>
          </a:bodyPr>
          <a:lstStyle/>
          <a:p>
            <a:pPr marL="457200" indent="-457200" algn="just">
              <a:buFont typeface="Arial" panose="020B0604020202020204" pitchFamily="34" charset="0"/>
              <a:buChar char="•"/>
            </a:pPr>
            <a:r>
              <a:rPr lang="en-US" sz="2800" b="1" dirty="0"/>
              <a:t>Wine is a beverage produced from the fermentation of grapes and other fruits, resulting in varying alcohol levels.</a:t>
            </a:r>
          </a:p>
          <a:p>
            <a:pPr marL="457200" indent="-457200" algn="just">
              <a:buFont typeface="Arial" panose="020B0604020202020204" pitchFamily="34" charset="0"/>
              <a:buChar char="•"/>
            </a:pPr>
            <a:endParaRPr lang="en-US" sz="2800" b="1" dirty="0"/>
          </a:p>
          <a:p>
            <a:pPr marL="457200" indent="-457200" algn="just">
              <a:buFont typeface="Arial" panose="020B0604020202020204" pitchFamily="34" charset="0"/>
              <a:buChar char="•"/>
            </a:pPr>
            <a:r>
              <a:rPr lang="en-US" sz="2800" b="1" dirty="0"/>
              <a:t>Evaluating wine quality and ensuring its safety is a complex and costly process.</a:t>
            </a:r>
          </a:p>
          <a:p>
            <a:pPr marL="457200" indent="-457200" algn="just">
              <a:buFont typeface="Arial" panose="020B0604020202020204" pitchFamily="34" charset="0"/>
              <a:buChar char="•"/>
            </a:pPr>
            <a:endParaRPr lang="en-US" sz="2800" b="1" dirty="0"/>
          </a:p>
          <a:p>
            <a:pPr marL="457200" indent="-457200" algn="just">
              <a:buFont typeface="Arial" panose="020B0604020202020204" pitchFamily="34" charset="0"/>
              <a:buChar char="•"/>
            </a:pPr>
            <a:r>
              <a:rPr lang="en-US" sz="2800" b="1" dirty="0"/>
              <a:t>Our model streamlines this process by predicting analysis outcomes.</a:t>
            </a:r>
          </a:p>
          <a:p>
            <a:pPr marL="457200" indent="-457200" algn="just">
              <a:buFont typeface="Arial" panose="020B0604020202020204" pitchFamily="34" charset="0"/>
              <a:buChar char="•"/>
            </a:pPr>
            <a:endParaRPr lang="en-US" sz="2800" b="1" dirty="0"/>
          </a:p>
          <a:p>
            <a:pPr marL="457200" indent="-457200" algn="just">
              <a:buFont typeface="Arial" panose="020B0604020202020204" pitchFamily="34" charset="0"/>
              <a:buChar char="•"/>
            </a:pPr>
            <a:r>
              <a:rPr lang="en-US" sz="2800" b="1" dirty="0"/>
              <a:t>The predictive model enhances the efficiency of quality control processes in the wine industry.</a:t>
            </a:r>
          </a:p>
        </p:txBody>
      </p:sp>
      <p:pic>
        <p:nvPicPr>
          <p:cNvPr id="9" name="Picture Placeholder 8">
            <a:extLst>
              <a:ext uri="{FF2B5EF4-FFF2-40B4-BE49-F238E27FC236}">
                <a16:creationId xmlns:a16="http://schemas.microsoft.com/office/drawing/2014/main" id="{64C8A187-6F16-9660-3946-9246A02E80DB}"/>
              </a:ext>
            </a:extLst>
          </p:cNvPr>
          <p:cNvPicPr>
            <a:picLocks noGrp="1" noChangeAspect="1"/>
          </p:cNvPicPr>
          <p:nvPr>
            <p:ph type="pic" idx="1"/>
          </p:nvPr>
        </p:nvPicPr>
        <p:blipFill>
          <a:blip r:embed="rId3"/>
          <a:srcRect t="15322" b="15322"/>
          <a:stretch>
            <a:fillRect/>
          </a:stretch>
        </p:blipFill>
        <p:spPr/>
      </p:pic>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150641" y="270933"/>
            <a:ext cx="6447453" cy="783771"/>
          </a:xfrm>
        </p:spPr>
        <p:txBody>
          <a:bodyPr/>
          <a:lstStyle/>
          <a:p>
            <a:r>
              <a:rPr lang="en-US" dirty="0"/>
              <a:t>Problem Statement</a:t>
            </a:r>
          </a:p>
        </p:txBody>
      </p:sp>
      <p:sp>
        <p:nvSpPr>
          <p:cNvPr id="3" name="Title 1">
            <a:extLst>
              <a:ext uri="{FF2B5EF4-FFF2-40B4-BE49-F238E27FC236}">
                <a16:creationId xmlns:a16="http://schemas.microsoft.com/office/drawing/2014/main" id="{799E0EC8-AB79-019F-9B1E-B976103C5B50}"/>
              </a:ext>
            </a:extLst>
          </p:cNvPr>
          <p:cNvSpPr txBox="1">
            <a:spLocks/>
          </p:cNvSpPr>
          <p:nvPr/>
        </p:nvSpPr>
        <p:spPr>
          <a:xfrm>
            <a:off x="152400" y="936172"/>
            <a:ext cx="5641848" cy="5660226"/>
          </a:xfrm>
          <a:prstGeom prst="rect">
            <a:avLst/>
          </a:prstGeom>
        </p:spPr>
        <p:txBody>
          <a:bodyPr vert="horz" lIns="91440" tIns="45720" rIns="91440" bIns="45720" rtlCol="0" anchor="ctr">
            <a:noAutofit/>
          </a:bodyPr>
          <a:lstStyle>
            <a:lvl1pPr algn="l" defTabSz="914400" rtl="0" eaLnBrk="1" latinLnBrk="0" hangingPunct="1">
              <a:lnSpc>
                <a:spcPct val="75000"/>
              </a:lnSpc>
              <a:spcBef>
                <a:spcPct val="0"/>
              </a:spcBef>
              <a:buNone/>
              <a:defRPr sz="4800" kern="1200">
                <a:solidFill>
                  <a:schemeClr val="tx1"/>
                </a:solidFill>
                <a:latin typeface="+mj-lt"/>
                <a:ea typeface="+mj-ea"/>
                <a:cs typeface="+mj-cs"/>
              </a:defRPr>
            </a:lvl1pPr>
          </a:lstStyle>
          <a:p>
            <a:endParaRPr lang="en-US" dirty="0"/>
          </a:p>
        </p:txBody>
      </p:sp>
      <p:sp>
        <p:nvSpPr>
          <p:cNvPr id="5" name="TextBox 4">
            <a:extLst>
              <a:ext uri="{FF2B5EF4-FFF2-40B4-BE49-F238E27FC236}">
                <a16:creationId xmlns:a16="http://schemas.microsoft.com/office/drawing/2014/main" id="{5EEA882D-6956-C722-6C2D-30DC4BF1E32D}"/>
              </a:ext>
            </a:extLst>
          </p:cNvPr>
          <p:cNvSpPr txBox="1"/>
          <p:nvPr/>
        </p:nvSpPr>
        <p:spPr>
          <a:xfrm>
            <a:off x="0" y="1107617"/>
            <a:ext cx="6363208" cy="5693866"/>
          </a:xfrm>
          <a:prstGeom prst="rect">
            <a:avLst/>
          </a:prstGeom>
          <a:noFill/>
        </p:spPr>
        <p:txBody>
          <a:bodyPr wrap="square">
            <a:spAutoFit/>
          </a:bodyPr>
          <a:lstStyle/>
          <a:p>
            <a:pPr marL="457200" indent="-457200" algn="just">
              <a:buFont typeface="Arial" panose="020B0604020202020204" pitchFamily="34" charset="0"/>
              <a:buChar char="•"/>
            </a:pPr>
            <a:r>
              <a:rPr lang="en-US" sz="2600" b="1" dirty="0"/>
              <a:t>Assessing wine quality and safety involves complex and labor-intensive laboratory tests.</a:t>
            </a:r>
          </a:p>
          <a:p>
            <a:pPr marL="457200" indent="-457200" algn="just">
              <a:buFont typeface="Arial" panose="020B0604020202020204" pitchFamily="34" charset="0"/>
              <a:buChar char="•"/>
            </a:pPr>
            <a:endParaRPr lang="en-US" sz="2600" b="1" dirty="0"/>
          </a:p>
          <a:p>
            <a:pPr marL="457200" indent="-457200" algn="just">
              <a:buFont typeface="Arial" panose="020B0604020202020204" pitchFamily="34" charset="0"/>
              <a:buChar char="•"/>
            </a:pPr>
            <a:r>
              <a:rPr lang="en-US" sz="2600" b="1" dirty="0"/>
              <a:t>Traditional testing methods are expensive due to the need for specialized equipment and expertise.</a:t>
            </a:r>
          </a:p>
          <a:p>
            <a:pPr marL="457200" indent="-457200" algn="just">
              <a:buFont typeface="Arial" panose="020B0604020202020204" pitchFamily="34" charset="0"/>
              <a:buChar char="•"/>
            </a:pPr>
            <a:endParaRPr lang="en-US" sz="2600" b="1" dirty="0"/>
          </a:p>
          <a:p>
            <a:pPr marL="457200" indent="-457200" algn="just">
              <a:buFont typeface="Arial" panose="020B0604020202020204" pitchFamily="34" charset="0"/>
              <a:buChar char="•"/>
            </a:pPr>
            <a:r>
              <a:rPr lang="en-US" sz="2600" b="1" dirty="0"/>
              <a:t>There's a need for a more efficient, cost-effective, and less labor-intensive solution.</a:t>
            </a:r>
          </a:p>
          <a:p>
            <a:pPr marL="457200" indent="-457200" algn="just">
              <a:buFont typeface="Arial" panose="020B0604020202020204" pitchFamily="34" charset="0"/>
              <a:buChar char="•"/>
            </a:pPr>
            <a:endParaRPr lang="en-US" sz="2600" b="1" dirty="0"/>
          </a:p>
          <a:p>
            <a:pPr marL="457200" indent="-457200" algn="just">
              <a:buFont typeface="Arial" panose="020B0604020202020204" pitchFamily="34" charset="0"/>
              <a:buChar char="•"/>
            </a:pPr>
            <a:r>
              <a:rPr lang="en-US" sz="2600" b="1" dirty="0"/>
              <a:t>Our project uses machine learning to predict wine quality, aiming to streamline and simplify the assessment process.</a:t>
            </a:r>
            <a:endParaRPr lang="en-IN" sz="2600" b="1" dirty="0"/>
          </a:p>
        </p:txBody>
      </p:sp>
      <p:pic>
        <p:nvPicPr>
          <p:cNvPr id="10" name="Picture Placeholder 9">
            <a:extLst>
              <a:ext uri="{FF2B5EF4-FFF2-40B4-BE49-F238E27FC236}">
                <a16:creationId xmlns:a16="http://schemas.microsoft.com/office/drawing/2014/main" id="{172D6B25-0C25-1115-5EB6-E38C140ADF43}"/>
              </a:ext>
            </a:extLst>
          </p:cNvPr>
          <p:cNvPicPr>
            <a:picLocks noGrp="1" noChangeAspect="1"/>
          </p:cNvPicPr>
          <p:nvPr>
            <p:ph type="pic" idx="1"/>
          </p:nvPr>
        </p:nvPicPr>
        <p:blipFill>
          <a:blip r:embed="rId3"/>
          <a:srcRect t="12439" b="12439"/>
          <a:stretch>
            <a:fillRect/>
          </a:stretch>
        </p:blipFill>
        <p:spPr/>
      </p:pic>
    </p:spTree>
    <p:extLst>
      <p:ext uri="{BB962C8B-B14F-4D97-AF65-F5344CB8AC3E}">
        <p14:creationId xmlns:p14="http://schemas.microsoft.com/office/powerpoint/2010/main" val="3573230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0864501-81FA-F349-EE59-180178C8B5A0}"/>
              </a:ext>
            </a:extLst>
          </p:cNvPr>
          <p:cNvSpPr>
            <a:spLocks noGrp="1"/>
          </p:cNvSpPr>
          <p:nvPr>
            <p:ph type="title"/>
          </p:nvPr>
        </p:nvSpPr>
        <p:spPr>
          <a:xfrm>
            <a:off x="4420957" y="0"/>
            <a:ext cx="5449824" cy="709127"/>
          </a:xfrm>
        </p:spPr>
        <p:txBody>
          <a:bodyPr/>
          <a:lstStyle/>
          <a:p>
            <a:r>
              <a:rPr lang="en-US" dirty="0"/>
              <a:t>Dataset</a:t>
            </a:r>
            <a:endParaRPr lang="en-IN" dirty="0"/>
          </a:p>
        </p:txBody>
      </p:sp>
      <p:pic>
        <p:nvPicPr>
          <p:cNvPr id="3" name="Picture 2">
            <a:extLst>
              <a:ext uri="{FF2B5EF4-FFF2-40B4-BE49-F238E27FC236}">
                <a16:creationId xmlns:a16="http://schemas.microsoft.com/office/drawing/2014/main" id="{49C6DF7D-00D2-A529-5F49-44BDDF65531E}"/>
              </a:ext>
            </a:extLst>
          </p:cNvPr>
          <p:cNvPicPr>
            <a:picLocks noChangeAspect="1"/>
          </p:cNvPicPr>
          <p:nvPr/>
        </p:nvPicPr>
        <p:blipFill>
          <a:blip r:embed="rId3"/>
          <a:stretch>
            <a:fillRect/>
          </a:stretch>
        </p:blipFill>
        <p:spPr>
          <a:xfrm>
            <a:off x="131974" y="709127"/>
            <a:ext cx="11990895" cy="6148873"/>
          </a:xfrm>
          <a:prstGeom prst="rect">
            <a:avLst/>
          </a:prstGeom>
        </p:spPr>
      </p:pic>
    </p:spTree>
    <p:extLst>
      <p:ext uri="{BB962C8B-B14F-4D97-AF65-F5344CB8AC3E}">
        <p14:creationId xmlns:p14="http://schemas.microsoft.com/office/powerpoint/2010/main" val="52000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0"/>
            <a:ext cx="7534656" cy="914400"/>
          </a:xfrm>
        </p:spPr>
        <p:txBody>
          <a:bodyPr/>
          <a:lstStyle/>
          <a:p>
            <a:r>
              <a:rPr lang="en-US" sz="3200" dirty="0"/>
              <a:t>About Dataset</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849086" y="1311324"/>
            <a:ext cx="7150608" cy="3838192"/>
          </a:xfrm>
        </p:spPr>
        <p:txBody>
          <a:bodyPr>
            <a:normAutofit/>
          </a:bodyPr>
          <a:lstStyle/>
          <a:p>
            <a:r>
              <a:rPr lang="en-US" sz="2400" b="1" dirty="0"/>
              <a:t>Dataset Name: wine-quality-white-and-red.csv.</a:t>
            </a:r>
          </a:p>
          <a:p>
            <a:r>
              <a:rPr lang="en-US" sz="2400" b="1" dirty="0"/>
              <a:t>Shape of dataset: (6497,13)</a:t>
            </a:r>
          </a:p>
          <a:p>
            <a:r>
              <a:rPr lang="en-US" sz="2400" b="1" dirty="0"/>
              <a:t>Missing values : 0</a:t>
            </a:r>
          </a:p>
          <a:p>
            <a:r>
              <a:rPr lang="en-US" sz="2400" b="1" dirty="0"/>
              <a:t>Input columns:  Type , fixed acidity , volatile acidity , citric acid , residual sugar , chlorides , free sulfur dioxide , total sulfur dioxide , density , pH , sulphates , alcohol</a:t>
            </a:r>
          </a:p>
          <a:p>
            <a:r>
              <a:rPr lang="en-US" sz="2400" b="1" dirty="0"/>
              <a:t>Output column: quality</a:t>
            </a:r>
          </a:p>
          <a:p>
            <a:r>
              <a:rPr lang="en-US" sz="2400" b="1" dirty="0"/>
              <a:t>Splitting dataset into training and testing</a:t>
            </a:r>
          </a:p>
          <a:p>
            <a:r>
              <a:rPr lang="en-US" sz="2400" b="1" dirty="0"/>
              <a:t>Using test size = 0.2</a:t>
            </a:r>
          </a:p>
          <a:p>
            <a:endParaRPr lang="en-US" sz="2400"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pic>
        <p:nvPicPr>
          <p:cNvPr id="7" name="Picture 6">
            <a:extLst>
              <a:ext uri="{FF2B5EF4-FFF2-40B4-BE49-F238E27FC236}">
                <a16:creationId xmlns:a16="http://schemas.microsoft.com/office/drawing/2014/main" id="{3E72A981-B5F9-5682-FB7F-E060D0BEC4E9}"/>
              </a:ext>
            </a:extLst>
          </p:cNvPr>
          <p:cNvPicPr>
            <a:picLocks noChangeAspect="1"/>
          </p:cNvPicPr>
          <p:nvPr/>
        </p:nvPicPr>
        <p:blipFill>
          <a:blip r:embed="rId3"/>
          <a:stretch>
            <a:fillRect/>
          </a:stretch>
        </p:blipFill>
        <p:spPr>
          <a:xfrm>
            <a:off x="6510588" y="4166242"/>
            <a:ext cx="4499534" cy="2537680"/>
          </a:xfrm>
          <a:prstGeom prst="rect">
            <a:avLst/>
          </a:prstGeom>
          <a:ln>
            <a:noFill/>
          </a:ln>
          <a:effectLst>
            <a:softEdge rad="112500"/>
          </a:effectLst>
        </p:spPr>
      </p:pic>
    </p:spTree>
    <p:extLst>
      <p:ext uri="{BB962C8B-B14F-4D97-AF65-F5344CB8AC3E}">
        <p14:creationId xmlns:p14="http://schemas.microsoft.com/office/powerpoint/2010/main" val="1966913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0"/>
            <a:ext cx="7534656" cy="914400"/>
          </a:xfrm>
        </p:spPr>
        <p:txBody>
          <a:bodyPr/>
          <a:lstStyle/>
          <a:p>
            <a:r>
              <a:rPr lang="en-US" dirty="0"/>
              <a:t>ML Algorithms Used :</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347023"/>
            <a:ext cx="7150608" cy="3356576"/>
          </a:xfrm>
        </p:spPr>
        <p:txBody>
          <a:bodyPr>
            <a:normAutofit/>
          </a:bodyPr>
          <a:lstStyle/>
          <a:p>
            <a:pPr marL="0" indent="0">
              <a:buNone/>
            </a:pPr>
            <a:r>
              <a:rPr lang="en-US" sz="2400" dirty="0"/>
              <a:t>We have decided to use below algorithms in our dataset</a:t>
            </a:r>
          </a:p>
          <a:p>
            <a:pPr marL="0" indent="0">
              <a:buNone/>
            </a:pPr>
            <a:endParaRPr lang="en-US" sz="2400" dirty="0"/>
          </a:p>
          <a:p>
            <a:r>
              <a:rPr lang="en-IN" b="1" i="0" dirty="0">
                <a:solidFill>
                  <a:schemeClr val="accent2">
                    <a:lumMod val="75000"/>
                  </a:schemeClr>
                </a:solidFill>
                <a:effectLst/>
                <a:latin typeface="Gill Sans Nova Light (Body)"/>
              </a:rPr>
              <a:t>Decision Tree</a:t>
            </a:r>
            <a:endParaRPr lang="en-US" b="1" i="0" dirty="0">
              <a:solidFill>
                <a:schemeClr val="accent2">
                  <a:lumMod val="75000"/>
                </a:schemeClr>
              </a:solidFill>
              <a:effectLst/>
              <a:latin typeface="Gill Sans Nova Light (Body)"/>
            </a:endParaRPr>
          </a:p>
          <a:p>
            <a:r>
              <a:rPr lang="en-US" b="1" dirty="0"/>
              <a:t>K – Fold Cross Validation Using Random Forest </a:t>
            </a:r>
          </a:p>
          <a:p>
            <a:r>
              <a:rPr lang="en-US" b="1" dirty="0"/>
              <a:t>Gradient Boosting</a:t>
            </a:r>
          </a:p>
          <a:p>
            <a:endParaRPr lang="en-US"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
        <p:nvSpPr>
          <p:cNvPr id="2" name="Content Placeholder 7">
            <a:extLst>
              <a:ext uri="{FF2B5EF4-FFF2-40B4-BE49-F238E27FC236}">
                <a16:creationId xmlns:a16="http://schemas.microsoft.com/office/drawing/2014/main" id="{3504C35D-9473-E4C7-85B1-FF39A0C0C6E0}"/>
              </a:ext>
            </a:extLst>
          </p:cNvPr>
          <p:cNvSpPr txBox="1">
            <a:spLocks/>
          </p:cNvSpPr>
          <p:nvPr/>
        </p:nvSpPr>
        <p:spPr>
          <a:xfrm>
            <a:off x="982824" y="1081169"/>
            <a:ext cx="7150608" cy="74763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As the output column of our dataset is in discrete integer values so we decided to use Classification algorithms.</a:t>
            </a:r>
          </a:p>
        </p:txBody>
      </p:sp>
    </p:spTree>
    <p:extLst>
      <p:ext uri="{BB962C8B-B14F-4D97-AF65-F5344CB8AC3E}">
        <p14:creationId xmlns:p14="http://schemas.microsoft.com/office/powerpoint/2010/main" val="2347770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CE10A-3419-8D61-7EB5-263756F66337}"/>
              </a:ext>
            </a:extLst>
          </p:cNvPr>
          <p:cNvSpPr>
            <a:spLocks noGrp="1"/>
          </p:cNvSpPr>
          <p:nvPr>
            <p:ph type="title"/>
          </p:nvPr>
        </p:nvSpPr>
        <p:spPr>
          <a:xfrm>
            <a:off x="722376" y="243840"/>
            <a:ext cx="7534656" cy="914400"/>
          </a:xfrm>
        </p:spPr>
        <p:txBody>
          <a:bodyPr/>
          <a:lstStyle/>
          <a:p>
            <a:r>
              <a:rPr lang="en-US" dirty="0"/>
              <a:t>Decision Tree:</a:t>
            </a:r>
            <a:endParaRPr lang="en-IN" dirty="0"/>
          </a:p>
        </p:txBody>
      </p:sp>
      <p:sp>
        <p:nvSpPr>
          <p:cNvPr id="3" name="Content Placeholder 2">
            <a:extLst>
              <a:ext uri="{FF2B5EF4-FFF2-40B4-BE49-F238E27FC236}">
                <a16:creationId xmlns:a16="http://schemas.microsoft.com/office/drawing/2014/main" id="{28CFD312-1F25-8A39-6DC7-6E0BB7583577}"/>
              </a:ext>
            </a:extLst>
          </p:cNvPr>
          <p:cNvSpPr>
            <a:spLocks noGrp="1"/>
          </p:cNvSpPr>
          <p:nvPr>
            <p:ph sz="quarter" idx="10"/>
          </p:nvPr>
        </p:nvSpPr>
        <p:spPr>
          <a:xfrm>
            <a:off x="722376" y="1236472"/>
            <a:ext cx="7150608" cy="3356576"/>
          </a:xfrm>
        </p:spPr>
        <p:txBody>
          <a:bodyPr>
            <a:noAutofit/>
          </a:bodyPr>
          <a:lstStyle/>
          <a:p>
            <a:pPr marL="0" indent="0">
              <a:buNone/>
            </a:pPr>
            <a:r>
              <a:rPr lang="en-US" sz="2400" dirty="0"/>
              <a:t>A decision tree is a machine learning model used for classification and regression tasks, characterized by its tree-like structure. Each internal node represents a decision based on a feature, branches represent the outcomes of these decisions, and leaf nodes represent the final output or class label.</a:t>
            </a:r>
          </a:p>
          <a:p>
            <a:pPr marL="0" indent="0">
              <a:buNone/>
            </a:pPr>
            <a:r>
              <a:rPr lang="en-US" sz="2400" dirty="0"/>
              <a:t>The tree is built by recursively splitting the dataset based on the feature that provides the most significant reduction in impurity (for classification) or variance (for regression). This process continues until certain stopping criteria are met, such as maximum depth or minimum samples per leaf.</a:t>
            </a:r>
          </a:p>
          <a:p>
            <a:pPr marL="0" indent="0">
              <a:buNone/>
            </a:pPr>
            <a:r>
              <a:rPr lang="en-US" sz="2400" dirty="0"/>
              <a:t> Decision trees are easy to interpret and require minimal data preparation but can be prone to overfitting and instability with small data changes.</a:t>
            </a:r>
            <a:endParaRPr lang="en-IN" sz="2400" dirty="0"/>
          </a:p>
        </p:txBody>
      </p:sp>
      <p:sp>
        <p:nvSpPr>
          <p:cNvPr id="4" name="Slide Number Placeholder 3">
            <a:extLst>
              <a:ext uri="{FF2B5EF4-FFF2-40B4-BE49-F238E27FC236}">
                <a16:creationId xmlns:a16="http://schemas.microsoft.com/office/drawing/2014/main" id="{CD774CD1-C0B5-87C3-7313-A1462A347441}"/>
              </a:ext>
            </a:extLst>
          </p:cNvPr>
          <p:cNvSpPr>
            <a:spLocks noGrp="1"/>
          </p:cNvSpPr>
          <p:nvPr>
            <p:ph type="sldNum" sz="quarter" idx="4"/>
          </p:nvPr>
        </p:nvSpPr>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1781361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24BA5-CA90-E712-A105-55C5AF2D4612}"/>
              </a:ext>
            </a:extLst>
          </p:cNvPr>
          <p:cNvSpPr>
            <a:spLocks noGrp="1"/>
          </p:cNvSpPr>
          <p:nvPr>
            <p:ph type="title"/>
          </p:nvPr>
        </p:nvSpPr>
        <p:spPr>
          <a:xfrm>
            <a:off x="914400" y="-304800"/>
            <a:ext cx="7534656" cy="1325880"/>
          </a:xfrm>
        </p:spPr>
        <p:txBody>
          <a:bodyPr/>
          <a:lstStyle/>
          <a:p>
            <a:r>
              <a:rPr lang="en-US" sz="3600" dirty="0"/>
              <a:t>K-Nearest Neighbors </a:t>
            </a:r>
          </a:p>
        </p:txBody>
      </p:sp>
      <p:sp>
        <p:nvSpPr>
          <p:cNvPr id="3" name="Content Placeholder 2">
            <a:extLst>
              <a:ext uri="{FF2B5EF4-FFF2-40B4-BE49-F238E27FC236}">
                <a16:creationId xmlns:a16="http://schemas.microsoft.com/office/drawing/2014/main" id="{3BF116A0-8F56-BDF5-3F06-AB5EB1EDE1D2}"/>
              </a:ext>
            </a:extLst>
          </p:cNvPr>
          <p:cNvSpPr>
            <a:spLocks noGrp="1"/>
          </p:cNvSpPr>
          <p:nvPr>
            <p:ph sz="quarter" idx="10"/>
          </p:nvPr>
        </p:nvSpPr>
        <p:spPr>
          <a:xfrm>
            <a:off x="914400" y="1264920"/>
            <a:ext cx="8503920" cy="5593080"/>
          </a:xfrm>
        </p:spPr>
        <p:txBody>
          <a:bodyPr>
            <a:normAutofit/>
          </a:bodyPr>
          <a:lstStyle/>
          <a:p>
            <a:r>
              <a:rPr lang="en-US" sz="2400" dirty="0"/>
              <a:t>K-Nearest Neighbors is a simple, instance-based learning algorithm used for classification and regression tasks. It operates on the principle that data points which are close to each other in the feature space are likely to have similar outcomes. When classifying a new data point, KNN identifies the 'k' closest training examples in the feature space and assigns the most common class among these neighbors to the new point.</a:t>
            </a:r>
          </a:p>
          <a:p>
            <a:r>
              <a:rPr lang="en-US" sz="2400" dirty="0"/>
              <a:t>Simple and intuitive, no training phase (instance-based), effective with a small amount of data.</a:t>
            </a:r>
          </a:p>
          <a:p>
            <a:r>
              <a:rPr lang="en-US" sz="2400" dirty="0"/>
              <a:t> Computationally intensive with large datasets, sensitive to the choice of 'k' and the distance metric, can struggle with high-dimensional data</a:t>
            </a:r>
            <a:r>
              <a:rPr lang="en-US" sz="2200" dirty="0"/>
              <a:t>.</a:t>
            </a:r>
          </a:p>
        </p:txBody>
      </p:sp>
      <p:sp>
        <p:nvSpPr>
          <p:cNvPr id="4" name="Slide Number Placeholder 3">
            <a:extLst>
              <a:ext uri="{FF2B5EF4-FFF2-40B4-BE49-F238E27FC236}">
                <a16:creationId xmlns:a16="http://schemas.microsoft.com/office/drawing/2014/main" id="{9137A61B-9AF2-9E14-A1E0-382CBC6AAA3D}"/>
              </a:ext>
            </a:extLst>
          </p:cNvPr>
          <p:cNvSpPr>
            <a:spLocks noGrp="1"/>
          </p:cNvSpPr>
          <p:nvPr>
            <p:ph type="sldNum" sz="quarter" idx="4"/>
          </p:nvPr>
        </p:nvSpPr>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164197477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{DAD61BC8-4749-4F83-BF70-A23BEEA69FCD}tf11964407_win32</Template>
  <TotalTime>1472</TotalTime>
  <Words>1090</Words>
  <Application>Microsoft Office PowerPoint</Application>
  <PresentationFormat>Widescreen</PresentationFormat>
  <Paragraphs>116</Paragraphs>
  <Slides>16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Gill Sans Nova Light</vt:lpstr>
      <vt:lpstr>Gill Sans Nova Light (Body)</vt:lpstr>
      <vt:lpstr>Sagona Book</vt:lpstr>
      <vt:lpstr>Custom</vt:lpstr>
      <vt:lpstr>Red n White Wine Quality Prediction Using Machine Learning </vt:lpstr>
      <vt:lpstr>Outline :- </vt:lpstr>
      <vt:lpstr>Introduction</vt:lpstr>
      <vt:lpstr>Problem Statement</vt:lpstr>
      <vt:lpstr>Dataset</vt:lpstr>
      <vt:lpstr>About Dataset</vt:lpstr>
      <vt:lpstr>ML Algorithms Used :</vt:lpstr>
      <vt:lpstr>Decision Tree:</vt:lpstr>
      <vt:lpstr>K-Nearest Neighbors </vt:lpstr>
      <vt:lpstr>Random Forest </vt:lpstr>
      <vt:lpstr>K-Fold Cross-Validation </vt:lpstr>
      <vt:lpstr>      Gradient Boosting </vt:lpstr>
      <vt:lpstr>Comparison Table</vt:lpstr>
      <vt:lpstr>Tableau Visualization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Analysis Using Machine Learning</dc:title>
  <dc:creator>UTKARSHA PATIL</dc:creator>
  <cp:lastModifiedBy>UTKARSHA PATIL</cp:lastModifiedBy>
  <cp:revision>29</cp:revision>
  <dcterms:created xsi:type="dcterms:W3CDTF">2024-05-15T08:25:24Z</dcterms:created>
  <dcterms:modified xsi:type="dcterms:W3CDTF">2024-05-28T07:39:01Z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