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90" r:id="rId8"/>
    <p:sldId id="291" r:id="rId9"/>
    <p:sldId id="292" r:id="rId10"/>
    <p:sldId id="262" r:id="rId11"/>
    <p:sldId id="264" r:id="rId12"/>
    <p:sldId id="265" r:id="rId13"/>
    <p:sldId id="266" r:id="rId14"/>
    <p:sldId id="267" r:id="rId15"/>
    <p:sldId id="268" r:id="rId16"/>
    <p:sldId id="269" r:id="rId17"/>
    <p:sldId id="270" r:id="rId18"/>
    <p:sldId id="272" r:id="rId19"/>
    <p:sldId id="279" r:id="rId20"/>
    <p:sldId id="283" r:id="rId21"/>
    <p:sldId id="285" r:id="rId22"/>
    <p:sldId id="273" r:id="rId23"/>
    <p:sldId id="280" r:id="rId24"/>
    <p:sldId id="288" r:id="rId25"/>
    <p:sldId id="281" r:id="rId26"/>
    <p:sldId id="289" r:id="rId27"/>
    <p:sldId id="282" r:id="rId28"/>
    <p:sldId id="274" r:id="rId29"/>
    <p:sldId id="284" r:id="rId30"/>
    <p:sldId id="275" r:id="rId31"/>
    <p:sldId id="276" r:id="rId32"/>
    <p:sldId id="286" r:id="rId33"/>
    <p:sldId id="287" r:id="rId34"/>
    <p:sldId id="277" r:id="rId35"/>
    <p:sldId id="278" r:id="rId3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p:cViewPr>
        <p:scale>
          <a:sx n="102" d="100"/>
          <a:sy n="102" d="100"/>
        </p:scale>
        <p:origin x="-462" y="-3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0214C0B1-D66C-48E7-8EA2-ED45DA63691C}" type="datetimeFigureOut">
              <a:rPr lang="en-US" smtClean="0"/>
              <a:t>5/20/2021</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D66EBF3-6DE8-4DC2-B539-46880F3B49EE}" type="slidenum">
              <a:rPr lang="en-US" smtClean="0"/>
              <a:t>‹#›</a:t>
            </a:fld>
            <a:endParaRPr lang="en-US"/>
          </a:p>
        </p:txBody>
      </p:sp>
    </p:spTree>
    <p:extLst>
      <p:ext uri="{BB962C8B-B14F-4D97-AF65-F5344CB8AC3E}">
        <p14:creationId xmlns:p14="http://schemas.microsoft.com/office/powerpoint/2010/main" val="256048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66EBF3-6DE8-4DC2-B539-46880F3B49EE}" type="slidenum">
              <a:rPr lang="en-US" smtClean="0"/>
              <a:t>4</a:t>
            </a:fld>
            <a:endParaRPr lang="en-US"/>
          </a:p>
        </p:txBody>
      </p:sp>
    </p:spTree>
    <p:extLst>
      <p:ext uri="{BB962C8B-B14F-4D97-AF65-F5344CB8AC3E}">
        <p14:creationId xmlns:p14="http://schemas.microsoft.com/office/powerpoint/2010/main" val="416525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r>
              <a:rPr dirty="0"/>
              <a:t/>
            </a:r>
            <a:br>
              <a:rPr dirty="0"/>
            </a:br>
            <a:r>
              <a:rPr lang="en-IN" sz="2400" b="0" strike="noStrike" spc="-1" dirty="0">
                <a:solidFill>
                  <a:srgbClr val="FFFBF0"/>
                </a:solidFill>
                <a:latin typeface="Times New Roman"/>
                <a:ea typeface="Times New Roman"/>
              </a:rPr>
              <a:t>A.P. Shah Institute of Technology</a:t>
            </a:r>
            <a:r>
              <a:rPr dirty="0"/>
              <a:t/>
            </a:r>
            <a:br>
              <a:rPr dirty="0"/>
            </a:br>
            <a:r>
              <a:rPr lang="en-IN" sz="2400" b="0" strike="noStrike" spc="-1" dirty="0" smtClean="0">
                <a:solidFill>
                  <a:srgbClr val="FFFBF0"/>
                </a:solidFill>
                <a:latin typeface="Times New Roman"/>
                <a:ea typeface="Times New Roman"/>
              </a:rPr>
              <a:t>G. B . Road, </a:t>
            </a:r>
            <a:r>
              <a:rPr lang="en-IN" sz="2400" b="0" strike="noStrike" spc="-1" dirty="0" err="1" smtClean="0">
                <a:solidFill>
                  <a:srgbClr val="FFFBF0"/>
                </a:solidFill>
                <a:latin typeface="Times New Roman"/>
                <a:ea typeface="Times New Roman"/>
              </a:rPr>
              <a:t>Kasarvadavli</a:t>
            </a:r>
            <a:r>
              <a:rPr lang="en-IN" sz="2400" b="0" strike="noStrike" spc="-1" dirty="0" smtClean="0">
                <a:solidFill>
                  <a:srgbClr val="FFFBF0"/>
                </a:solidFill>
                <a:latin typeface="Times New Roman"/>
                <a:ea typeface="Times New Roman"/>
              </a:rPr>
              <a:t> , </a:t>
            </a:r>
            <a:r>
              <a:rPr lang="en-IN" sz="2400" b="0" strike="noStrike" spc="-1" dirty="0">
                <a:solidFill>
                  <a:srgbClr val="FFFBF0"/>
                </a:solidFill>
                <a:latin typeface="Times New Roman"/>
                <a:ea typeface="Times New Roman"/>
              </a:rPr>
              <a:t>Thane(W), Mumbai-400615</a:t>
            </a:r>
            <a:r>
              <a:rPr dirty="0"/>
              <a:t/>
            </a:r>
            <a:br>
              <a:rPr dirty="0"/>
            </a:br>
            <a:r>
              <a:rPr lang="en-IN" sz="2400" b="0" strike="noStrike" spc="-1" dirty="0">
                <a:solidFill>
                  <a:srgbClr val="FFFBF0"/>
                </a:solidFill>
                <a:latin typeface="Times New Roman"/>
                <a:ea typeface="Times New Roman"/>
              </a:rPr>
              <a:t>UNIVERSITY OF MUMBAI</a:t>
            </a:r>
            <a:r>
              <a:rPr dirty="0"/>
              <a:t/>
            </a:r>
            <a:br>
              <a:rPr dirty="0"/>
            </a:br>
            <a:r>
              <a:rPr lang="en-IN" sz="2400" b="0" strike="noStrike" spc="-1" dirty="0">
                <a:solidFill>
                  <a:srgbClr val="FFFBF0"/>
                </a:solidFill>
                <a:latin typeface="Times New Roman"/>
                <a:ea typeface="Times New Roman"/>
              </a:rPr>
              <a:t>Academic Year 2020-2021</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1.5 </a:t>
            </a:r>
            <a:r>
              <a:rPr lang="en-IN" sz="3000" b="1" strike="noStrike" spc="-1" dirty="0">
                <a:solidFill>
                  <a:srgbClr val="000000"/>
                </a:solidFill>
                <a:latin typeface="Times New Roman"/>
                <a:ea typeface="Times New Roman"/>
              </a:rPr>
              <a:t>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US" b="1" dirty="0" smtClean="0">
                <a:latin typeface="Times New Roman" pitchFamily="18" charset="0"/>
                <a:cs typeface="Times New Roman" pitchFamily="18" charset="0"/>
              </a:rPr>
              <a:t>Hardware requirements:</a:t>
            </a:r>
          </a:p>
          <a:p>
            <a:pPr marL="857790" lvl="1" indent="-28575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Water Level Sensor</a:t>
            </a:r>
          </a:p>
          <a:p>
            <a:pPr marL="857790" lvl="1" indent="-285750" algn="just">
              <a:lnSpc>
                <a:spcPct val="115000"/>
              </a:lnSpc>
              <a:buClr>
                <a:srgbClr val="000000"/>
              </a:buClr>
              <a:buFont typeface="Arial" pitchFamily="34" charset="0"/>
              <a:buChar char="•"/>
            </a:pPr>
            <a:r>
              <a:rPr lang="en-IN" b="0" strike="noStrike" spc="-1" dirty="0" smtClean="0">
                <a:solidFill>
                  <a:srgbClr val="000000"/>
                </a:solidFill>
                <a:latin typeface="Times New Roman" pitchFamily="18" charset="0"/>
                <a:ea typeface="Old Standard TT"/>
                <a:cs typeface="Times New Roman" pitchFamily="18" charset="0"/>
              </a:rPr>
              <a:t>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Uno -ATmega328</a:t>
            </a:r>
          </a:p>
          <a:p>
            <a:pPr marL="857790" lvl="1" indent="-285750" algn="just">
              <a:lnSpc>
                <a:spcPct val="115000"/>
              </a:lnSpc>
              <a:buClr>
                <a:srgbClr val="000000"/>
              </a:buClr>
              <a:buFont typeface="Arial" pitchFamily="34" charset="0"/>
              <a:buChar char="•"/>
            </a:pPr>
            <a:r>
              <a:rPr lang="en-US" dirty="0" err="1" smtClean="0">
                <a:latin typeface="Times New Roman" pitchFamily="18" charset="0"/>
                <a:cs typeface="Times New Roman" pitchFamily="18" charset="0"/>
              </a:rPr>
              <a:t>Wifi</a:t>
            </a:r>
            <a:r>
              <a:rPr lang="en-US" dirty="0" smtClean="0">
                <a:latin typeface="Times New Roman" pitchFamily="18" charset="0"/>
                <a:cs typeface="Times New Roman" pitchFamily="18" charset="0"/>
              </a:rPr>
              <a:t> Module</a:t>
            </a:r>
          </a:p>
          <a:p>
            <a:pPr marL="857790" lvl="1" indent="-28575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Water Quality Sensor</a:t>
            </a:r>
            <a:r>
              <a:rPr lang="en-IN" b="0" strike="noStrike" spc="-1" dirty="0" smtClean="0">
                <a:solidFill>
                  <a:srgbClr val="000000"/>
                </a:solidFill>
                <a:latin typeface="Times New Roman" pitchFamily="18" charset="0"/>
                <a:ea typeface="Old Standard TT"/>
                <a:cs typeface="Times New Roman" pitchFamily="18" charset="0"/>
              </a:rPr>
              <a:t>                               </a:t>
            </a:r>
            <a:endParaRPr lang="en-IN" b="0" strike="noStrike" spc="-1" dirty="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US" b="1" dirty="0" smtClean="0">
                <a:latin typeface="Times New Roman" pitchFamily="18" charset="0"/>
                <a:cs typeface="Times New Roman" pitchFamily="18" charset="0"/>
              </a:rPr>
              <a:t>Software Requirements :</a:t>
            </a:r>
            <a:endParaRPr lang="en-US" dirty="0">
              <a:latin typeface="Times New Roman" pitchFamily="18" charset="0"/>
              <a:cs typeface="Times New Roman" pitchFamily="18" charset="0"/>
            </a:endParaRPr>
          </a:p>
          <a:p>
            <a:pPr marL="857790" lvl="1" indent="-28575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Browser: Google chrome , Mozilla Firefox </a:t>
            </a:r>
          </a:p>
          <a:p>
            <a:pPr marL="857790" lvl="1" indent="-28575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Application : ELK Stack , </a:t>
            </a:r>
            <a:r>
              <a:rPr lang="en-IN" dirty="0" smtClean="0">
                <a:latin typeface="Times New Roman" pitchFamily="18" charset="0"/>
                <a:cs typeface="Times New Roman" pitchFamily="18" charset="0"/>
              </a:rPr>
              <a:t>HTML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1.6 </a:t>
            </a:r>
            <a:r>
              <a:rPr lang="en-IN" sz="3000" b="1" strike="noStrike" spc="-1" dirty="0">
                <a:solidFill>
                  <a:srgbClr val="000000"/>
                </a:solidFill>
                <a:latin typeface="Times New Roman"/>
                <a:ea typeface="Times New Roman"/>
              </a:rPr>
              <a:t>Benefits for environment &amp; Society</a:t>
            </a:r>
            <a:endParaRPr lang="en-IN" sz="3000" b="0" strike="noStrike" spc="-1" dirty="0">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0">
              <a:buClrTx/>
            </a:pPr>
            <a:endParaRPr lang="en-IN" dirty="0"/>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Get accurate reading and mapping of supply water in the town , by this no one can change the reading/mapping.                                                               </a:t>
            </a:r>
            <a:endParaRPr lang="en-IN" sz="1800" b="0" strike="noStrike" spc="-1" dirty="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By using this we can </a:t>
            </a:r>
            <a:r>
              <a:rPr lang="en-IN" sz="1800" b="0" strike="noStrike" spc="-1" dirty="0" err="1" smtClean="0">
                <a:solidFill>
                  <a:srgbClr val="000000"/>
                </a:solidFill>
                <a:latin typeface="Times New Roman" pitchFamily="18" charset="0"/>
                <a:ea typeface="Old Standard TT"/>
                <a:cs typeface="Times New Roman" pitchFamily="18" charset="0"/>
              </a:rPr>
              <a:t>analyze</a:t>
            </a:r>
            <a:r>
              <a:rPr lang="en-IN" sz="1800" b="0" strike="noStrike" spc="-1" dirty="0" smtClean="0">
                <a:solidFill>
                  <a:srgbClr val="000000"/>
                </a:solidFill>
                <a:latin typeface="Times New Roman" pitchFamily="18" charset="0"/>
                <a:ea typeface="Old Standard TT"/>
                <a:cs typeface="Times New Roman" pitchFamily="18" charset="0"/>
              </a:rPr>
              <a:t> the wastage of water  on yearly/monthly/daily basis that’s how we can save the water in future.</a:t>
            </a:r>
            <a:endParaRPr lang="en-IN" sz="1800" b="0" strike="noStrike" spc="-1" dirty="0">
              <a:latin typeface="Times New Roman" pitchFamily="18" charset="0"/>
              <a:cs typeface="Times New Roman"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a:ea typeface="Times New Roman"/>
              </a:rPr>
              <a:t>2. Project Design</a:t>
            </a:r>
            <a:endParaRPr lang="en-IN" sz="4200" b="0" strike="noStrike" spc="-1" dirty="0">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71439"/>
            <a:ext cx="7632848" cy="352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pic>
        <p:nvPicPr>
          <p:cNvPr id="9219" name="Picture 3" descr="C:\Users\Sanjay Pawar\Download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49174"/>
            <a:ext cx="7056784" cy="3837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Description Of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1027" name="Picture 3" descr="C:\Users\Sanjay Pawar\Downloads\WhatsApp Image 2021-05-09 at 1.50.00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84653"/>
            <a:ext cx="7128792" cy="3825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2" descr="C:\Users\Sanjay Pawar\Downloads\WhatsApp Image 2021-05-09 at 2.42.29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37439"/>
            <a:ext cx="6840760" cy="402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Old Standard TT"/>
              </a:rPr>
              <a:t>3. Implementation</a:t>
            </a:r>
            <a:endParaRPr lang="en-IN" sz="4200" b="1" strike="noStrike" spc="-1" dirty="0">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776864" cy="576064"/>
          </a:xfrm>
        </p:spPr>
        <p:txBody>
          <a:bodyPr/>
          <a:lstStyle/>
          <a:p>
            <a:r>
              <a:rPr lang="en-IN" dirty="0" smtClean="0"/>
              <a:t>Circuit Diagram  of  measuring the level of water from a tank</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7574"/>
            <a:ext cx="75819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08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login.png"/>
          <p:cNvPicPr>
            <a:picLocks noChangeAspect="1"/>
          </p:cNvPicPr>
          <p:nvPr/>
        </p:nvPicPr>
        <p:blipFill>
          <a:blip r:embed="rId2"/>
          <a:stretch>
            <a:fillRect/>
          </a:stretch>
        </p:blipFill>
        <p:spPr>
          <a:xfrm>
            <a:off x="683568" y="1059582"/>
            <a:ext cx="7499350" cy="3752422"/>
          </a:xfrm>
          <a:prstGeom prst="rect">
            <a:avLst/>
          </a:prstGeom>
        </p:spPr>
      </p:pic>
      <p:sp>
        <p:nvSpPr>
          <p:cNvPr id="4" name="TextBox 3"/>
          <p:cNvSpPr txBox="1"/>
          <p:nvPr/>
        </p:nvSpPr>
        <p:spPr>
          <a:xfrm>
            <a:off x="664500" y="483518"/>
            <a:ext cx="3475451" cy="461665"/>
          </a:xfrm>
          <a:prstGeom prst="rect">
            <a:avLst/>
          </a:prstGeom>
          <a:noFill/>
        </p:spPr>
        <p:txBody>
          <a:bodyPr wrap="square" rtlCol="0">
            <a:spAutoFit/>
          </a:bodyPr>
          <a:lstStyle/>
          <a:p>
            <a:r>
              <a:rPr lang="en-US" sz="2400" dirty="0" smtClean="0"/>
              <a:t>Website </a:t>
            </a:r>
            <a:endParaRPr lang="en-IN" sz="2400" dirty="0"/>
          </a:p>
        </p:txBody>
      </p:sp>
    </p:spTree>
    <p:extLst>
      <p:ext uri="{BB962C8B-B14F-4D97-AF65-F5344CB8AC3E}">
        <p14:creationId xmlns:p14="http://schemas.microsoft.com/office/powerpoint/2010/main" val="1838914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1800" b="0" strike="noStrike" spc="-1" dirty="0" smtClean="0">
                <a:latin typeface="Times New Roman"/>
                <a:ea typeface="Times New Roman"/>
              </a:rPr>
              <a:t>                                                    A Project Report on</a:t>
            </a:r>
            <a:r>
              <a:rPr dirty="0" smtClean="0"/>
              <a:t/>
            </a:r>
            <a:br>
              <a:rPr dirty="0" smtClean="0"/>
            </a:br>
            <a:r>
              <a:rPr lang="en-US" b="1" dirty="0" smtClean="0"/>
              <a:t>IOT </a:t>
            </a:r>
            <a:r>
              <a:rPr lang="en-US" b="1" dirty="0"/>
              <a:t>Enabled Social Web Framework for Water Consumption </a:t>
            </a:r>
            <a:r>
              <a:rPr lang="en-US" b="1" dirty="0" err="1" smtClean="0"/>
              <a:t>Mointoring</a:t>
            </a:r>
            <a:r>
              <a:rPr dirty="0" smtClean="0"/>
              <a:t/>
            </a:r>
            <a:br>
              <a:rPr dirty="0" smtClean="0"/>
            </a:br>
            <a:r>
              <a:rPr lang="en-IN" sz="1800" b="0" strike="noStrike" spc="-1" dirty="0" smtClean="0">
                <a:latin typeface="Times New Roman"/>
                <a:ea typeface="Times New Roman"/>
              </a:rPr>
              <a:t>Submitted in partial </a:t>
            </a:r>
            <a:r>
              <a:rPr lang="en-IN" sz="1800" b="0" strike="noStrike" spc="-1" dirty="0" err="1" smtClean="0">
                <a:latin typeface="Times New Roman"/>
                <a:ea typeface="Times New Roman"/>
              </a:rPr>
              <a:t>fulfillment</a:t>
            </a:r>
            <a:r>
              <a:rPr lang="en-IN" sz="1800" b="0" strike="noStrike" spc="-1" dirty="0" smtClean="0">
                <a:latin typeface="Times New Roman"/>
                <a:ea typeface="Times New Roman"/>
              </a:rPr>
              <a:t> of the degree of</a:t>
            </a:r>
            <a:r>
              <a:rPr dirty="0" smtClean="0"/>
              <a:t/>
            </a:r>
            <a:br>
              <a:rPr dirty="0" smtClean="0"/>
            </a:br>
            <a:r>
              <a:rPr lang="en-IN" sz="1800" b="0" strike="noStrike" spc="-1" dirty="0" smtClean="0">
                <a:latin typeface="Times New Roman"/>
                <a:ea typeface="Times New Roman"/>
              </a:rPr>
              <a:t>Bachelor of Engineering(Sem-8)</a:t>
            </a:r>
            <a:r>
              <a:rPr dirty="0" smtClean="0"/>
              <a:t/>
            </a:r>
            <a:br>
              <a:rPr dirty="0" smtClean="0"/>
            </a:br>
            <a:r>
              <a:rPr lang="en-IN" sz="1800" b="0" strike="noStrike" spc="-1" dirty="0" smtClean="0">
                <a:latin typeface="Times New Roman"/>
                <a:ea typeface="Times New Roman"/>
              </a:rPr>
              <a:t>in</a:t>
            </a:r>
            <a:r>
              <a:rPr dirty="0" smtClean="0"/>
              <a:t/>
            </a:r>
            <a:br>
              <a:rPr dirty="0" smtClean="0"/>
            </a:br>
            <a:r>
              <a:rPr lang="en-IN" sz="1800" b="1" strike="noStrike" spc="-1" dirty="0" smtClean="0">
                <a:solidFill>
                  <a:srgbClr val="FFFBF0"/>
                </a:solidFill>
                <a:latin typeface="Times New Roman"/>
                <a:ea typeface="Times New Roman"/>
              </a:rPr>
              <a:t>INFORMATION TECHNOLOGY</a:t>
            </a:r>
            <a:r>
              <a:rPr dirty="0" smtClean="0"/>
              <a:t/>
            </a:r>
            <a:br>
              <a:rPr dirty="0" smtClean="0"/>
            </a:br>
            <a:r>
              <a:rPr lang="en-IN" sz="1800" b="0" strike="noStrike" spc="-1" dirty="0" smtClean="0">
                <a:solidFill>
                  <a:srgbClr val="FFFBF0"/>
                </a:solidFill>
                <a:latin typeface="Times New Roman"/>
                <a:ea typeface="Times New Roman"/>
              </a:rPr>
              <a:t>By</a:t>
            </a:r>
            <a:r>
              <a:rPr dirty="0" smtClean="0"/>
              <a:t/>
            </a:r>
            <a:br>
              <a:rPr dirty="0" smtClean="0"/>
            </a:br>
            <a:r>
              <a:rPr lang="en-IN" spc="-1" dirty="0" err="1" smtClean="0">
                <a:solidFill>
                  <a:srgbClr val="FFFBF0"/>
                </a:solidFill>
                <a:latin typeface="Times New Roman"/>
              </a:rPr>
              <a:t>Krutika</a:t>
            </a:r>
            <a:r>
              <a:rPr lang="en-IN" spc="-1" dirty="0" smtClean="0">
                <a:solidFill>
                  <a:srgbClr val="FFFBF0"/>
                </a:solidFill>
                <a:latin typeface="Times New Roman"/>
              </a:rPr>
              <a:t> </a:t>
            </a:r>
            <a:r>
              <a:rPr lang="en-IN" spc="-1" dirty="0" err="1" smtClean="0">
                <a:solidFill>
                  <a:srgbClr val="FFFBF0"/>
                </a:solidFill>
                <a:latin typeface="Times New Roman"/>
              </a:rPr>
              <a:t>Pawar</a:t>
            </a:r>
            <a:r>
              <a:rPr lang="en-IN" spc="-1" dirty="0" smtClean="0">
                <a:solidFill>
                  <a:srgbClr val="FFFBF0"/>
                </a:solidFill>
                <a:latin typeface="Times New Roman"/>
              </a:rPr>
              <a:t>   </a:t>
            </a:r>
            <a:r>
              <a:rPr lang="en-IN" sz="1800" b="0" strike="noStrike" spc="-1" dirty="0" smtClean="0">
                <a:solidFill>
                  <a:srgbClr val="FFFBF0"/>
                </a:solidFill>
                <a:latin typeface="Times New Roman"/>
                <a:ea typeface="Times New Roman"/>
              </a:rPr>
              <a:t>(18204012)</a:t>
            </a:r>
            <a:r>
              <a:rPr dirty="0" smtClean="0"/>
              <a:t/>
            </a:r>
            <a:br>
              <a:rPr dirty="0" smtClean="0"/>
            </a:br>
            <a:r>
              <a:rPr lang="en-IN" sz="1800" b="0" strike="noStrike" spc="-1" dirty="0" err="1" smtClean="0">
                <a:solidFill>
                  <a:srgbClr val="FFFBF0"/>
                </a:solidFill>
                <a:latin typeface="Times New Roman"/>
                <a:ea typeface="Times New Roman"/>
              </a:rPr>
              <a:t>Nakul</a:t>
            </a:r>
            <a:r>
              <a:rPr lang="en-IN" sz="1800" b="0" strike="noStrike" spc="-1" dirty="0" smtClean="0">
                <a:solidFill>
                  <a:srgbClr val="FFFBF0"/>
                </a:solidFill>
                <a:latin typeface="Times New Roman"/>
                <a:ea typeface="Times New Roman"/>
              </a:rPr>
              <a:t> </a:t>
            </a:r>
            <a:r>
              <a:rPr lang="en-IN" sz="1800" b="0" strike="noStrike" spc="-1" dirty="0" err="1" smtClean="0">
                <a:solidFill>
                  <a:srgbClr val="FFFBF0"/>
                </a:solidFill>
                <a:latin typeface="Times New Roman"/>
                <a:ea typeface="Times New Roman"/>
              </a:rPr>
              <a:t>Gagare</a:t>
            </a:r>
            <a:r>
              <a:rPr lang="en-IN" sz="1800" b="0" strike="noStrike" spc="-1" dirty="0" smtClean="0">
                <a:solidFill>
                  <a:srgbClr val="FFFBF0"/>
                </a:solidFill>
                <a:latin typeface="Times New Roman"/>
                <a:ea typeface="Times New Roman"/>
              </a:rPr>
              <a:t>    (18204013)</a:t>
            </a:r>
            <a:r>
              <a:rPr dirty="0" smtClean="0"/>
              <a:t/>
            </a:r>
            <a:br>
              <a:rPr dirty="0" smtClean="0"/>
            </a:br>
            <a:r>
              <a:rPr lang="en-IN" spc="-1" dirty="0" err="1" smtClean="0">
                <a:solidFill>
                  <a:srgbClr val="FFFBF0"/>
                </a:solidFill>
                <a:latin typeface="Times New Roman"/>
              </a:rPr>
              <a:t>Deeksha</a:t>
            </a:r>
            <a:r>
              <a:rPr lang="en-IN" spc="-1" dirty="0" smtClean="0">
                <a:solidFill>
                  <a:srgbClr val="FFFBF0"/>
                </a:solidFill>
                <a:latin typeface="Times New Roman"/>
              </a:rPr>
              <a:t> </a:t>
            </a:r>
            <a:r>
              <a:rPr lang="en-IN" spc="-1" dirty="0" err="1" smtClean="0">
                <a:solidFill>
                  <a:srgbClr val="FFFBF0"/>
                </a:solidFill>
                <a:latin typeface="Times New Roman"/>
              </a:rPr>
              <a:t>Kadam</a:t>
            </a:r>
            <a:r>
              <a:rPr lang="en-IN" sz="1800" b="0" strike="noStrike" spc="-1" dirty="0" smtClean="0">
                <a:solidFill>
                  <a:srgbClr val="FFFBF0"/>
                </a:solidFill>
                <a:latin typeface="Times New Roman"/>
                <a:ea typeface="Times New Roman"/>
              </a:rPr>
              <a:t>(18204007)</a:t>
            </a:r>
            <a:r>
              <a:rPr dirty="0" smtClean="0"/>
              <a:t/>
            </a:r>
            <a:br>
              <a:rPr dirty="0" smtClean="0"/>
            </a:br>
            <a:r>
              <a:rPr dirty="0" smtClean="0"/>
              <a:t/>
            </a:r>
            <a:br>
              <a:rPr dirty="0" smtClean="0"/>
            </a:br>
            <a:r>
              <a:rPr lang="en-IN" sz="1800" b="0" strike="noStrike" spc="-1" dirty="0" smtClean="0">
                <a:solidFill>
                  <a:srgbClr val="FFFBF0"/>
                </a:solidFill>
                <a:latin typeface="Times New Roman"/>
                <a:ea typeface="Times New Roman"/>
              </a:rPr>
              <a:t>Under the Guidance of</a:t>
            </a:r>
            <a:r>
              <a:rPr dirty="0" smtClean="0"/>
              <a:t/>
            </a:r>
            <a:br>
              <a:rPr dirty="0" smtClean="0"/>
            </a:br>
            <a:r>
              <a:rPr lang="en-IN" spc="-1" dirty="0" err="1" smtClean="0">
                <a:solidFill>
                  <a:srgbClr val="FFFBF0"/>
                </a:solidFill>
                <a:latin typeface="Times New Roman"/>
              </a:rPr>
              <a:t>Prof.Yaminee</a:t>
            </a:r>
            <a:r>
              <a:rPr lang="en-IN" spc="-1" dirty="0" smtClean="0">
                <a:solidFill>
                  <a:srgbClr val="FFFBF0"/>
                </a:solidFill>
                <a:latin typeface="Times New Roman"/>
              </a:rPr>
              <a:t> </a:t>
            </a:r>
            <a:r>
              <a:rPr lang="en-IN" spc="-1" dirty="0" err="1" smtClean="0">
                <a:solidFill>
                  <a:srgbClr val="FFFBF0"/>
                </a:solidFill>
                <a:latin typeface="Times New Roman"/>
              </a:rPr>
              <a:t>Patil</a:t>
            </a:r>
            <a:r>
              <a:rPr dirty="0" smtClean="0"/>
              <a:t/>
            </a:r>
            <a:br>
              <a:rPr dirty="0" smtClean="0"/>
            </a:br>
            <a:r>
              <a:rPr dirty="0" smtClean="0"/>
              <a:t/>
            </a:r>
            <a:br>
              <a:rPr dirty="0" smtClean="0"/>
            </a:br>
            <a:r>
              <a:rPr dirty="0" smtClean="0"/>
              <a:t/>
            </a:r>
            <a:br>
              <a:rPr dirty="0" smtClean="0"/>
            </a:br>
            <a:r>
              <a:rPr dirty="0" smtClean="0"/>
              <a:t/>
            </a:r>
            <a:br>
              <a:rPr dirty="0" smtClean="0"/>
            </a:br>
            <a:r>
              <a:rPr dirty="0" smtClean="0"/>
              <a:t/>
            </a:r>
            <a:br>
              <a:rPr dirty="0" smtClean="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9502"/>
            <a:ext cx="7776864" cy="792088"/>
          </a:xfrm>
        </p:spPr>
        <p:txBody>
          <a:bodyPr/>
          <a:lstStyle/>
          <a:p>
            <a:r>
              <a:rPr lang="en-IN" dirty="0" smtClean="0"/>
              <a:t>Visualization filter in kibana </a:t>
            </a:r>
            <a:endParaRPr lang="en-IN" dirty="0"/>
          </a:p>
        </p:txBody>
      </p:sp>
      <p:pic>
        <p:nvPicPr>
          <p:cNvPr id="7170" name="Picture 2" descr="G:\krutika\project report\apsit BE report Common Copy\visual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357" y="1059582"/>
            <a:ext cx="823490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76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4. Testing</a:t>
            </a:r>
            <a:endParaRPr lang="en-IN" sz="4200" b="0" strike="noStrike" spc="-1" dirty="0">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9502"/>
            <a:ext cx="7803776" cy="750518"/>
          </a:xfrm>
        </p:spPr>
        <p:txBody>
          <a:bodyPr/>
          <a:lstStyle/>
          <a:p>
            <a:r>
              <a:rPr lang="en-IN" dirty="0" smtClean="0"/>
              <a:t>Running Elastic search on command prompt</a:t>
            </a:r>
            <a:endParaRPr lang="en-IN" dirty="0"/>
          </a:p>
        </p:txBody>
      </p:sp>
      <p:pic>
        <p:nvPicPr>
          <p:cNvPr id="3074" name="Picture 2" descr="G:\krutika\project report\apsit BE report Common Copy\elastic c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7574"/>
            <a:ext cx="7992888" cy="388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140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7494"/>
            <a:ext cx="8136904" cy="864096"/>
          </a:xfrm>
        </p:spPr>
        <p:txBody>
          <a:bodyPr/>
          <a:lstStyle/>
          <a:p>
            <a:r>
              <a:rPr lang="en-IN" dirty="0" smtClean="0"/>
              <a:t>Elastic search running on browser</a:t>
            </a:r>
            <a:endParaRPr lang="en-IN" dirty="0"/>
          </a:p>
        </p:txBody>
      </p:sp>
      <p:pic>
        <p:nvPicPr>
          <p:cNvPr id="10243" name="Picture 3" descr="G:\krutika\project report\apsit BE report Common Copy\elastic 9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03598"/>
            <a:ext cx="5616624"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642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9715"/>
            <a:ext cx="7632848" cy="792088"/>
          </a:xfrm>
        </p:spPr>
        <p:txBody>
          <a:bodyPr/>
          <a:lstStyle/>
          <a:p>
            <a:r>
              <a:rPr lang="en-IN" dirty="0" smtClean="0"/>
              <a:t>Running </a:t>
            </a:r>
            <a:r>
              <a:rPr lang="en-IN" dirty="0" err="1" smtClean="0"/>
              <a:t>Kibana</a:t>
            </a:r>
            <a:r>
              <a:rPr lang="en-IN" dirty="0" smtClean="0"/>
              <a:t> on command prompt</a:t>
            </a:r>
            <a:endParaRPr lang="en-IN" dirty="0"/>
          </a:p>
        </p:txBody>
      </p:sp>
      <p:pic>
        <p:nvPicPr>
          <p:cNvPr id="4098" name="Picture 2" descr="G:\krutika\project report\apsit BE report Common Copy\kibana c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15566"/>
            <a:ext cx="8460432" cy="388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67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329" y="144968"/>
            <a:ext cx="7803056" cy="915578"/>
          </a:xfrm>
        </p:spPr>
        <p:txBody>
          <a:bodyPr/>
          <a:lstStyle/>
          <a:p>
            <a:r>
              <a:rPr lang="en-IN" dirty="0" err="1" smtClean="0"/>
              <a:t>Kibana</a:t>
            </a:r>
            <a:r>
              <a:rPr lang="en-IN" dirty="0" smtClean="0"/>
              <a:t> running on browser</a:t>
            </a:r>
            <a:endParaRPr lang="en-IN" dirty="0"/>
          </a:p>
        </p:txBody>
      </p:sp>
      <p:pic>
        <p:nvPicPr>
          <p:cNvPr id="11266" name="Picture 2" descr="G:\krutika\project report\apsit BE report Common Copy\kibana 56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46" y="1059583"/>
            <a:ext cx="791479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047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7494"/>
            <a:ext cx="7488832" cy="792088"/>
          </a:xfrm>
        </p:spPr>
        <p:txBody>
          <a:bodyPr/>
          <a:lstStyle/>
          <a:p>
            <a:r>
              <a:rPr lang="en-IN" dirty="0" smtClean="0"/>
              <a:t>Running </a:t>
            </a:r>
            <a:r>
              <a:rPr lang="en-IN" dirty="0" err="1" smtClean="0"/>
              <a:t>Logstash</a:t>
            </a:r>
            <a:r>
              <a:rPr lang="en-IN" dirty="0" smtClean="0"/>
              <a:t> on command prompt</a:t>
            </a:r>
            <a:endParaRPr lang="en-IN" dirty="0"/>
          </a:p>
        </p:txBody>
      </p:sp>
      <p:pic>
        <p:nvPicPr>
          <p:cNvPr id="5122" name="Picture 2" descr="G:\krutika\project report\apsit BE report Common Copy\logstash cm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12715"/>
            <a:ext cx="8388424" cy="377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1199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5. Result</a:t>
            </a:r>
            <a:endParaRPr lang="en-IN" sz="4200" b="0" strike="noStrike" spc="-1" dirty="0">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5486"/>
            <a:ext cx="8136904" cy="792088"/>
          </a:xfrm>
        </p:spPr>
        <p:txBody>
          <a:bodyPr/>
          <a:lstStyle/>
          <a:p>
            <a:r>
              <a:rPr lang="en-IN" dirty="0" smtClean="0"/>
              <a:t>Dashboard created in kibana</a:t>
            </a:r>
            <a:endParaRPr lang="en-IN" dirty="0"/>
          </a:p>
        </p:txBody>
      </p:sp>
      <p:pic>
        <p:nvPicPr>
          <p:cNvPr id="6146" name="Picture 2" descr="G:\krutika\project report\apsit BE report Common Copy\full screendash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30179"/>
            <a:ext cx="7720747" cy="3729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6.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 Conclusion</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US" dirty="0">
                <a:latin typeface="Times New Roman" pitchFamily="18" charset="0"/>
                <a:cs typeface="Times New Roman" pitchFamily="18" charset="0"/>
              </a:rPr>
              <a:t>The Internet has changed the size of life involving virtual interaction. IOT has the potential to feature new dimensions enabling smarter objects communications.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proposed system is a water level monitoring system with different levels indicated. System design and architecture which has been implemented in our project is very cost effective, a simple strategy to monitor the water level system . Saving water is also essential now-a-days looking over it we have created this idea.</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a:latin typeface="Times New Roman" pitchFamily="18" charset="0"/>
              <a:cs typeface="Times New Roman" pitchFamily="18" charset="0"/>
            </a:endParaRPr>
          </a:p>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a:t>
            </a:r>
            <a:r>
              <a:rPr lang="en-IN" sz="3000" b="1" spc="-1" dirty="0" smtClean="0">
                <a:solidFill>
                  <a:srgbClr val="000000"/>
                </a:solidFill>
                <a:latin typeface="Times New Roman"/>
                <a:ea typeface="Times New Roman"/>
              </a:rPr>
              <a:t>Future Scope</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Future Work can involve the analysis of water level during a particular area in order that the wastage of water is prevented. In future we are also planning to add PH scale to find out the quality of water, the quality of water, etc. It also symbolizes when the water level is as per requirement below or low.</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smtClean="0">
              <a:latin typeface="Times New Roman" pitchFamily="18" charset="0"/>
              <a:cs typeface="Times New Roman" pitchFamily="18" charset="0"/>
            </a:endParaRPr>
          </a:p>
          <a:p>
            <a:pPr marL="515070" indent="-285750">
              <a:lnSpc>
                <a:spcPct val="115000"/>
              </a:lnSpc>
              <a:buFont typeface="Arial" pitchFamily="34" charset="0"/>
              <a:buChar char="•"/>
            </a:pPr>
            <a:endParaRPr lang="en-IN" sz="1800" b="0" strike="noStrike" spc="-1" dirty="0">
              <a:latin typeface="Times New Roman" pitchFamily="18" charset="0"/>
              <a:cs typeface="Times New Roman" pitchFamily="18" charset="0"/>
            </a:endParaRPr>
          </a:p>
        </p:txBody>
      </p:sp>
    </p:spTree>
    <p:extLst>
      <p:ext uri="{BB962C8B-B14F-4D97-AF65-F5344CB8AC3E}">
        <p14:creationId xmlns:p14="http://schemas.microsoft.com/office/powerpoint/2010/main" val="25400950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dirty="0" smtClean="0">
                <a:latin typeface="Times New Roman" pitchFamily="18" charset="0"/>
                <a:cs typeface="Times New Roman" pitchFamily="18" charset="0"/>
              </a:rPr>
              <a:t>Chef </a:t>
            </a:r>
            <a:r>
              <a:rPr lang="en-IN" dirty="0">
                <a:latin typeface="Times New Roman" pitchFamily="18" charset="0"/>
                <a:cs typeface="Times New Roman" pitchFamily="18" charset="0"/>
              </a:rPr>
              <a:t>Soh, Z. H., </a:t>
            </a:r>
            <a:r>
              <a:rPr lang="en-IN" dirty="0" err="1">
                <a:latin typeface="Times New Roman" pitchFamily="18" charset="0"/>
                <a:cs typeface="Times New Roman" pitchFamily="18" charset="0"/>
              </a:rPr>
              <a:t>Shafie</a:t>
            </a:r>
            <a:r>
              <a:rPr lang="en-IN" dirty="0">
                <a:latin typeface="Times New Roman" pitchFamily="18" charset="0"/>
                <a:cs typeface="Times New Roman" pitchFamily="18" charset="0"/>
              </a:rPr>
              <a:t>, M. S., </a:t>
            </a:r>
            <a:r>
              <a:rPr lang="en-IN" dirty="0" err="1">
                <a:latin typeface="Times New Roman" pitchFamily="18" charset="0"/>
                <a:cs typeface="Times New Roman" pitchFamily="18" charset="0"/>
              </a:rPr>
              <a:t>Shafie</a:t>
            </a:r>
            <a:r>
              <a:rPr lang="en-IN" dirty="0">
                <a:latin typeface="Times New Roman" pitchFamily="18" charset="0"/>
                <a:cs typeface="Times New Roman" pitchFamily="18" charset="0"/>
              </a:rPr>
              <a:t>, M. A., </a:t>
            </a:r>
            <a:r>
              <a:rPr lang="en-IN" dirty="0" err="1">
                <a:latin typeface="Times New Roman" pitchFamily="18" charset="0"/>
                <a:cs typeface="Times New Roman" pitchFamily="18" charset="0"/>
              </a:rPr>
              <a:t>Noraini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Sulaiman</a:t>
            </a:r>
            <a:r>
              <a:rPr lang="en-IN" dirty="0">
                <a:latin typeface="Times New Roman" pitchFamily="18" charset="0"/>
                <a:cs typeface="Times New Roman" pitchFamily="18" charset="0"/>
              </a:rPr>
              <a:t>, S., Ibrahim, M. N.,\&amp; </a:t>
            </a:r>
            <a:r>
              <a:rPr lang="en-IN" dirty="0" err="1">
                <a:latin typeface="Times New Roman" pitchFamily="18" charset="0"/>
                <a:cs typeface="Times New Roman" pitchFamily="18" charset="0"/>
              </a:rPr>
              <a:t>Afzal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Che</a:t>
            </a:r>
            <a:r>
              <a:rPr lang="en-IN" dirty="0">
                <a:latin typeface="Times New Roman" pitchFamily="18" charset="0"/>
                <a:cs typeface="Times New Roman" pitchFamily="18" charset="0"/>
              </a:rPr>
              <a:t> Abdullah, S. (2018).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 Water Consumption Monitoring </a:t>
            </a:r>
            <a:r>
              <a:rPr lang="en-IN" dirty="0" smtClean="0">
                <a:latin typeface="Times New Roman" pitchFamily="18" charset="0"/>
                <a:cs typeface="Times New Roman" pitchFamily="18" charset="0"/>
              </a:rPr>
              <a:t>&amp; </a:t>
            </a:r>
            <a:r>
              <a:rPr lang="en-IN" dirty="0">
                <a:latin typeface="Times New Roman" pitchFamily="18" charset="0"/>
                <a:cs typeface="Times New Roman" pitchFamily="18" charset="0"/>
              </a:rPr>
              <a:t>Alert System. 2018 International Conference on Electrical Engineering and Informatics (ICELTICs)(44501). doi:10.1109/iceltics.2018.8548930</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IN" dirty="0" err="1" smtClean="0">
                <a:latin typeface="Times New Roman" pitchFamily="18" charset="0"/>
                <a:cs typeface="Times New Roman" pitchFamily="18" charset="0"/>
              </a:rPr>
              <a:t>Siddula</a:t>
            </a:r>
            <a:r>
              <a:rPr lang="en-IN" dirty="0">
                <a:latin typeface="Times New Roman" pitchFamily="18" charset="0"/>
                <a:cs typeface="Times New Roman" pitchFamily="18" charset="0"/>
              </a:rPr>
              <a:t>, S. S., </a:t>
            </a:r>
            <a:r>
              <a:rPr lang="en-IN" dirty="0" err="1">
                <a:latin typeface="Times New Roman" pitchFamily="18" charset="0"/>
                <a:cs typeface="Times New Roman" pitchFamily="18" charset="0"/>
              </a:rPr>
              <a:t>Babu</a:t>
            </a:r>
            <a:r>
              <a:rPr lang="en-IN" dirty="0">
                <a:latin typeface="Times New Roman" pitchFamily="18" charset="0"/>
                <a:cs typeface="Times New Roman" pitchFamily="18" charset="0"/>
              </a:rPr>
              <a:t>, P., </a:t>
            </a:r>
            <a:r>
              <a:rPr lang="en-IN" dirty="0" smtClean="0">
                <a:latin typeface="Times New Roman" pitchFamily="18" charset="0"/>
                <a:cs typeface="Times New Roman" pitchFamily="18" charset="0"/>
              </a:rPr>
              <a:t>&amp; </a:t>
            </a:r>
            <a:r>
              <a:rPr lang="en-IN" dirty="0">
                <a:latin typeface="Times New Roman" pitchFamily="18" charset="0"/>
                <a:cs typeface="Times New Roman" pitchFamily="18" charset="0"/>
              </a:rPr>
              <a:t>Jain, P. C. (2018). Water Level Monitoring and Management of Dams using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 2018 3rd International Conference On Internet of Things: Smart Innovation and Usages (</a:t>
            </a:r>
            <a:r>
              <a:rPr lang="en-IN" dirty="0" err="1">
                <a:latin typeface="Times New Roman" pitchFamily="18" charset="0"/>
                <a:cs typeface="Times New Roman" pitchFamily="18" charset="0"/>
              </a:rPr>
              <a:t>IoT</a:t>
            </a:r>
            <a:r>
              <a:rPr lang="en-IN" dirty="0">
                <a:latin typeface="Times New Roman" pitchFamily="18" charset="0"/>
                <a:cs typeface="Times New Roman" pitchFamily="18" charset="0"/>
              </a:rPr>
              <a:t>-SIU). doi:10.1109/iot-siu.2018.8519843</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a:latin typeface="Times New Roman" pitchFamily="18" charset="0"/>
              <a:cs typeface="Times New Roman"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5636492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0" strike="noStrike" spc="-1">
                <a:solidFill>
                  <a:srgbClr val="000000"/>
                </a:solidFill>
                <a:latin typeface="Old Standard TT"/>
              </a:rPr>
              <a:t>Paper Publication</a:t>
            </a:r>
            <a:endParaRPr lang="en-IN" sz="3000" b="0" strike="noStrike" spc="-1">
              <a:latin typeface="Arial"/>
            </a:endParaRP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311760" y="1347614"/>
            <a:ext cx="8519760" cy="3139321"/>
          </a:xfrm>
          <a:prstGeom prst="rect">
            <a:avLst/>
          </a:prstGeom>
        </p:spPr>
        <p:txBody>
          <a:bodyPr wrap="square">
            <a:spAutoFit/>
          </a:bodyPr>
          <a:lstStyle/>
          <a:p>
            <a:pPr algn="just"/>
            <a:r>
              <a:rPr lang="en-IN" dirty="0">
                <a:latin typeface="Times New Roman" pitchFamily="18" charset="0"/>
                <a:cs typeface="Times New Roman" pitchFamily="18" charset="0"/>
              </a:rPr>
              <a:t>Paper entitled </a:t>
            </a:r>
            <a:r>
              <a:rPr lang="en-IN" dirty="0" smtClean="0">
                <a:latin typeface="Times New Roman" pitchFamily="18" charset="0"/>
                <a:cs typeface="Times New Roman" pitchFamily="18" charset="0"/>
              </a:rPr>
              <a:t>“IOT </a:t>
            </a:r>
            <a:r>
              <a:rPr lang="en-IN" dirty="0">
                <a:latin typeface="Times New Roman" pitchFamily="18" charset="0"/>
                <a:cs typeface="Times New Roman" pitchFamily="18" charset="0"/>
              </a:rPr>
              <a:t>Enabled Social Web Framework for Water Consumption </a:t>
            </a:r>
            <a:r>
              <a:rPr lang="en-IN" dirty="0" smtClean="0">
                <a:latin typeface="Times New Roman" pitchFamily="18" charset="0"/>
                <a:cs typeface="Times New Roman" pitchFamily="18" charset="0"/>
              </a:rPr>
              <a:t>Monitoring” is </a:t>
            </a:r>
            <a:r>
              <a:rPr lang="en-IN" dirty="0">
                <a:latin typeface="Times New Roman" pitchFamily="18" charset="0"/>
                <a:cs typeface="Times New Roman" pitchFamily="18" charset="0"/>
              </a:rPr>
              <a:t>presented at </a:t>
            </a:r>
            <a:r>
              <a:rPr lang="en-IN" dirty="0" smtClean="0">
                <a:latin typeface="Times New Roman" pitchFamily="18" charset="0"/>
                <a:cs typeface="Times New Roman" pitchFamily="18" charset="0"/>
              </a:rPr>
              <a:t>“My </a:t>
            </a:r>
            <a:r>
              <a:rPr lang="en-IN" dirty="0">
                <a:latin typeface="Times New Roman" pitchFamily="18" charset="0"/>
                <a:cs typeface="Times New Roman" pitchFamily="18" charset="0"/>
              </a:rPr>
              <a:t>Easy </a:t>
            </a:r>
            <a:r>
              <a:rPr lang="en-IN" dirty="0" smtClean="0">
                <a:latin typeface="Times New Roman" pitchFamily="18" charset="0"/>
                <a:cs typeface="Times New Roman" pitchFamily="18" charset="0"/>
              </a:rPr>
              <a:t>Chair“, “Springer” </a:t>
            </a:r>
            <a:r>
              <a:rPr lang="en-IN" dirty="0">
                <a:latin typeface="Times New Roman" pitchFamily="18" charset="0"/>
                <a:cs typeface="Times New Roman" pitchFamily="18" charset="0"/>
              </a:rPr>
              <a:t>by </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Krutika</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Pawar</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Nakul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Gagare</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Deeksha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Kadam</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Prof . </a:t>
            </a:r>
            <a:r>
              <a:rPr lang="en-IN" dirty="0" err="1">
                <a:latin typeface="Times New Roman" pitchFamily="18" charset="0"/>
                <a:cs typeface="Times New Roman" pitchFamily="18" charset="0"/>
              </a:rPr>
              <a:t>Yaminee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Patil</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a:p>
            <a:endParaRPr lang="en-IN" dirty="0" smtClean="0"/>
          </a:p>
          <a:p>
            <a:endParaRPr lang="en-IN" dirty="0"/>
          </a:p>
          <a:p>
            <a:endParaRPr lang="en-IN" dirty="0" smtClean="0"/>
          </a:p>
          <a:p>
            <a:endParaRPr lang="en-IN" dirty="0"/>
          </a:p>
          <a:p>
            <a:endParaRPr lang="en-IN" dirty="0"/>
          </a:p>
          <a:p>
            <a:r>
              <a:rPr lang="en-IN" dirty="0"/>
              <a:t/>
            </a:r>
            <a:br>
              <a:rPr lang="en-IN" dirty="0"/>
            </a:b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1.1 Abstract</a:t>
            </a:r>
            <a:endParaRPr lang="en-IN" sz="3000" b="0" strike="noStrike" spc="-1">
              <a:latin typeface="Arial"/>
            </a:endParaRPr>
          </a:p>
        </p:txBody>
      </p:sp>
      <p:sp>
        <p:nvSpPr>
          <p:cNvPr id="85" name="CustomShape 2"/>
          <p:cNvSpPr/>
          <p:nvPr/>
        </p:nvSpPr>
        <p:spPr>
          <a:xfrm>
            <a:off x="294316" y="987574"/>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endParaRPr lang="en-IN" spc="-1" dirty="0" smtClean="0">
              <a:solidFill>
                <a:srgbClr val="000000"/>
              </a:solidFill>
              <a:latin typeface="Old Standard TT"/>
              <a:ea typeface="Old Standard TT"/>
            </a:endParaRPr>
          </a:p>
          <a:p>
            <a:pPr marL="457200" indent="-342360" algn="just">
              <a:lnSpc>
                <a:spcPct val="115000"/>
              </a:lnSpc>
              <a:buClr>
                <a:srgbClr val="000000"/>
              </a:buClr>
              <a:buFont typeface="Arial" pitchFamily="34" charset="0"/>
              <a:buChar char="•"/>
            </a:pPr>
            <a:r>
              <a:rPr lang="en-IN" spc="-1" dirty="0" smtClean="0">
                <a:solidFill>
                  <a:srgbClr val="000000"/>
                </a:solidFill>
                <a:latin typeface="Times New Roman" pitchFamily="18" charset="0"/>
                <a:ea typeface="Old Standard TT"/>
                <a:cs typeface="Times New Roman" pitchFamily="18" charset="0"/>
              </a:rPr>
              <a:t>Water is one of the essential part of life &amp; in this era water quantity is one of big problem in the world.</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smtClean="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In order to ensure the safe supply of the drinking &amp; useful water for different purpose, the water should be monitored.  </a:t>
            </a:r>
            <a:endParaRPr lang="en-IN" spc="-1" dirty="0">
              <a:solidFill>
                <a:srgbClr val="000000"/>
              </a:solidFill>
              <a:latin typeface="Times New Roman" pitchFamily="18" charset="0"/>
              <a:ea typeface="Old Standard TT"/>
              <a:cs typeface="Times New Roman" pitchFamily="18" charset="0"/>
            </a:endParaRPr>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The system is designed to monitor the supply of water to a particular area which can  detect the quantity of water supplied through that pump .                                             </a:t>
            </a:r>
            <a:endParaRPr lang="en-IN" sz="1800" b="0" strike="noStrike" spc="-1" dirty="0" smtClean="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This system design is a real time monitoring of the quantity of water by using some sensor and software . </a:t>
            </a:r>
            <a:r>
              <a:rPr lang="en-IN" sz="1800" b="0" strike="noStrike" spc="-1" dirty="0" smtClean="0">
                <a:solidFill>
                  <a:srgbClr val="000000"/>
                </a:solidFill>
                <a:latin typeface="Old Standard TT"/>
                <a:ea typeface="Old Standard TT"/>
              </a:rPr>
              <a:t>                                  </a:t>
            </a:r>
            <a:endParaRPr lang="en-IN" sz="18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To Develop the ecosystem for smart water supply      </a:t>
            </a:r>
          </a:p>
          <a:p>
            <a:pPr marL="457200" indent="-342360" algn="just">
              <a:lnSpc>
                <a:spcPct val="115000"/>
              </a:lnSpc>
              <a:buClr>
                <a:srgbClr val="000000"/>
              </a:buClr>
              <a:buFont typeface="Arial" pitchFamily="34" charset="0"/>
              <a:buChar char="•"/>
            </a:pPr>
            <a:r>
              <a:rPr lang="en-IN" spc="-1" dirty="0" smtClean="0">
                <a:solidFill>
                  <a:srgbClr val="000000"/>
                </a:solidFill>
                <a:latin typeface="Times New Roman" pitchFamily="18" charset="0"/>
                <a:ea typeface="Old Standard TT"/>
                <a:cs typeface="Times New Roman" pitchFamily="18" charset="0"/>
              </a:rPr>
              <a:t>To get the quantity of water supplied to area and analysis the water level present in tank.</a:t>
            </a:r>
          </a:p>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To observe the water supplied to area and </a:t>
            </a:r>
            <a:r>
              <a:rPr lang="en-IN" sz="1800" b="0" strike="noStrike" spc="-1" dirty="0" err="1" smtClean="0">
                <a:solidFill>
                  <a:srgbClr val="000000"/>
                </a:solidFill>
                <a:latin typeface="Times New Roman" pitchFamily="18" charset="0"/>
                <a:ea typeface="Old Standard TT"/>
                <a:cs typeface="Times New Roman" pitchFamily="18" charset="0"/>
              </a:rPr>
              <a:t>analyze</a:t>
            </a:r>
            <a:r>
              <a:rPr lang="en-IN" sz="1800" b="0" strike="noStrike" spc="-1" dirty="0" smtClean="0">
                <a:solidFill>
                  <a:srgbClr val="000000"/>
                </a:solidFill>
                <a:latin typeface="Times New Roman" pitchFamily="18" charset="0"/>
                <a:ea typeface="Old Standard TT"/>
                <a:cs typeface="Times New Roman" pitchFamily="18" charset="0"/>
              </a:rPr>
              <a:t> the water quality present in tank.</a:t>
            </a:r>
          </a:p>
          <a:p>
            <a:pPr marL="457200" indent="-342360" algn="just">
              <a:lnSpc>
                <a:spcPct val="115000"/>
              </a:lnSpc>
              <a:buClr>
                <a:srgbClr val="000000"/>
              </a:buClr>
              <a:buFont typeface="Arial" pitchFamily="34" charset="0"/>
              <a:buChar char="•"/>
            </a:pPr>
            <a:r>
              <a:rPr lang="en-US" spc="-1" dirty="0" smtClean="0">
                <a:solidFill>
                  <a:srgbClr val="000000"/>
                </a:solidFill>
                <a:latin typeface="Times New Roman" pitchFamily="18" charset="0"/>
                <a:cs typeface="Times New Roman" pitchFamily="18" charset="0"/>
              </a:rPr>
              <a:t>To  analyze &amp; helpful the water department  the problem of water scarcity in the town.</a:t>
            </a:r>
            <a:endParaRPr lang="en-US" dirty="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To analyze this, the report can generate which can tell usage of water.</a:t>
            </a:r>
          </a:p>
          <a:p>
            <a:pPr marL="457200" indent="-342360" algn="just">
              <a:lnSpc>
                <a:spcPct val="115000"/>
              </a:lnSpc>
              <a:buClr>
                <a:srgbClr val="000000"/>
              </a:buClr>
              <a:buFont typeface="Arial" pitchFamily="34" charset="0"/>
              <a:buChar char="•"/>
            </a:pPr>
            <a:r>
              <a:rPr lang="en-US" dirty="0" smtClean="0">
                <a:latin typeface="Times New Roman" pitchFamily="18" charset="0"/>
                <a:cs typeface="Times New Roman" pitchFamily="18" charset="0"/>
              </a:rPr>
              <a:t>By using Elastic stack designing the dashboard for department end user. </a:t>
            </a:r>
            <a:r>
              <a:rPr lang="en-IN" sz="1800" b="0" strike="noStrike" spc="-1" dirty="0" smtClean="0">
                <a:solidFill>
                  <a:srgbClr val="000000"/>
                </a:solidFill>
                <a:latin typeface="Old Standard TT"/>
                <a:ea typeface="Old Standard TT"/>
              </a:rPr>
              <a:t>                        </a:t>
            </a:r>
            <a:endParaRPr lang="en-IN" sz="1800" b="0" strike="noStrike" spc="-1" dirty="0" smtClean="0">
              <a:latin typeface="Arial"/>
            </a:endParaRPr>
          </a:p>
          <a:p>
            <a:pPr marL="22932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sz="1200" b="1" strike="noStrike" spc="-1" dirty="0" smtClean="0">
                <a:solidFill>
                  <a:srgbClr val="000000"/>
                </a:solidFill>
                <a:latin typeface="Times New Roman" pitchFamily="18" charset="0"/>
                <a:ea typeface="Old Standard TT"/>
                <a:cs typeface="Times New Roman" pitchFamily="18" charset="0"/>
              </a:rPr>
              <a:t>Paper Title : </a:t>
            </a:r>
            <a:r>
              <a:rPr lang="en-IN" sz="1200" b="0" strike="noStrike" spc="-1" dirty="0" smtClean="0">
                <a:solidFill>
                  <a:srgbClr val="000000"/>
                </a:solidFill>
                <a:latin typeface="Times New Roman" pitchFamily="18" charset="0"/>
                <a:ea typeface="Old Standard TT"/>
                <a:cs typeface="Times New Roman" pitchFamily="18" charset="0"/>
              </a:rPr>
              <a:t>An IOT-Based Water Supply Monitoring</a:t>
            </a:r>
          </a:p>
          <a:p>
            <a:pPr marL="457200" indent="-342360" algn="just">
              <a:lnSpc>
                <a:spcPct val="115000"/>
              </a:lnSpc>
              <a:buClr>
                <a:srgbClr val="000000"/>
              </a:buClr>
              <a:buFont typeface="Arial" pitchFamily="34" charset="0"/>
              <a:buChar char="•"/>
            </a:pPr>
            <a:r>
              <a:rPr lang="en-IN" sz="1200" b="1" spc="-1" dirty="0" smtClean="0">
                <a:solidFill>
                  <a:srgbClr val="000000"/>
                </a:solidFill>
                <a:latin typeface="Times New Roman" pitchFamily="18" charset="0"/>
                <a:ea typeface="Old Standard TT"/>
                <a:cs typeface="Times New Roman" pitchFamily="18" charset="0"/>
              </a:rPr>
              <a:t>Authors : </a:t>
            </a:r>
            <a:r>
              <a:rPr lang="en-IN" sz="1200" spc="-1" dirty="0" err="1" smtClean="0">
                <a:solidFill>
                  <a:srgbClr val="000000"/>
                </a:solidFill>
                <a:latin typeface="Times New Roman" pitchFamily="18" charset="0"/>
                <a:ea typeface="Old Standard TT"/>
                <a:cs typeface="Times New Roman" pitchFamily="18" charset="0"/>
              </a:rPr>
              <a:t>Maruthi</a:t>
            </a:r>
            <a:r>
              <a:rPr lang="en-IN" sz="1200" spc="-1" dirty="0" smtClean="0">
                <a:solidFill>
                  <a:srgbClr val="000000"/>
                </a:solidFill>
                <a:latin typeface="Times New Roman" pitchFamily="18" charset="0"/>
                <a:ea typeface="Old Standard TT"/>
                <a:cs typeface="Times New Roman" pitchFamily="18" charset="0"/>
              </a:rPr>
              <a:t> </a:t>
            </a:r>
            <a:r>
              <a:rPr lang="en-IN" sz="1200" spc="-1" dirty="0">
                <a:solidFill>
                  <a:srgbClr val="000000"/>
                </a:solidFill>
                <a:latin typeface="Times New Roman" pitchFamily="18" charset="0"/>
                <a:ea typeface="Old Standard TT"/>
                <a:cs typeface="Times New Roman" pitchFamily="18" charset="0"/>
              </a:rPr>
              <a:t>H </a:t>
            </a:r>
            <a:r>
              <a:rPr lang="en-IN" sz="1200" spc="-1" dirty="0" err="1">
                <a:solidFill>
                  <a:srgbClr val="000000"/>
                </a:solidFill>
                <a:latin typeface="Times New Roman" pitchFamily="18" charset="0"/>
                <a:ea typeface="Old Standard TT"/>
                <a:cs typeface="Times New Roman" pitchFamily="18" charset="0"/>
              </a:rPr>
              <a:t>V,Lakshmi</a:t>
            </a:r>
            <a:r>
              <a:rPr lang="en-IN" sz="1200" spc="-1" dirty="0">
                <a:solidFill>
                  <a:srgbClr val="000000"/>
                </a:solidFill>
                <a:latin typeface="Times New Roman" pitchFamily="18" charset="0"/>
                <a:ea typeface="Old Standard TT"/>
                <a:cs typeface="Times New Roman" pitchFamily="18" charset="0"/>
              </a:rPr>
              <a:t> </a:t>
            </a:r>
            <a:r>
              <a:rPr lang="en-IN" sz="1200" spc="-1" dirty="0" err="1">
                <a:solidFill>
                  <a:srgbClr val="000000"/>
                </a:solidFill>
                <a:latin typeface="Times New Roman" pitchFamily="18" charset="0"/>
                <a:ea typeface="Old Standard TT"/>
                <a:cs typeface="Times New Roman" pitchFamily="18" charset="0"/>
              </a:rPr>
              <a:t>Priya</a:t>
            </a:r>
            <a:r>
              <a:rPr lang="en-IN" sz="1200" spc="-1" dirty="0">
                <a:solidFill>
                  <a:srgbClr val="000000"/>
                </a:solidFill>
                <a:latin typeface="Times New Roman" pitchFamily="18" charset="0"/>
                <a:ea typeface="Old Standard TT"/>
                <a:cs typeface="Times New Roman" pitchFamily="18" charset="0"/>
              </a:rPr>
              <a:t>, </a:t>
            </a:r>
            <a:r>
              <a:rPr lang="en-IN" sz="1200" spc="-1" dirty="0" err="1">
                <a:solidFill>
                  <a:srgbClr val="000000"/>
                </a:solidFill>
                <a:latin typeface="Times New Roman" pitchFamily="18" charset="0"/>
                <a:ea typeface="Old Standard TT"/>
                <a:cs typeface="Times New Roman" pitchFamily="18" charset="0"/>
              </a:rPr>
              <a:t>Lavanya</a:t>
            </a:r>
            <a:r>
              <a:rPr lang="en-IN" sz="1200" spc="-1" dirty="0">
                <a:solidFill>
                  <a:srgbClr val="000000"/>
                </a:solidFill>
                <a:latin typeface="Times New Roman" pitchFamily="18" charset="0"/>
                <a:ea typeface="Old Standard TT"/>
                <a:cs typeface="Times New Roman" pitchFamily="18" charset="0"/>
              </a:rPr>
              <a:t> A </a:t>
            </a:r>
            <a:r>
              <a:rPr lang="en-IN" sz="1200" spc="-1" dirty="0" err="1">
                <a:solidFill>
                  <a:srgbClr val="000000"/>
                </a:solidFill>
                <a:latin typeface="Times New Roman" pitchFamily="18" charset="0"/>
                <a:ea typeface="Old Standard TT"/>
                <a:cs typeface="Times New Roman" pitchFamily="18" charset="0"/>
              </a:rPr>
              <a:t>R,Meda</a:t>
            </a:r>
            <a:r>
              <a:rPr lang="en-IN" sz="1200" spc="-1" dirty="0">
                <a:solidFill>
                  <a:srgbClr val="000000"/>
                </a:solidFill>
                <a:latin typeface="Times New Roman" pitchFamily="18" charset="0"/>
                <a:ea typeface="Old Standard TT"/>
                <a:cs typeface="Times New Roman" pitchFamily="18" charset="0"/>
              </a:rPr>
              <a:t> </a:t>
            </a:r>
            <a:r>
              <a:rPr lang="en-IN" sz="1200" spc="-1" dirty="0" err="1" smtClean="0">
                <a:solidFill>
                  <a:srgbClr val="000000"/>
                </a:solidFill>
                <a:latin typeface="Times New Roman" pitchFamily="18" charset="0"/>
                <a:ea typeface="Old Standard TT"/>
                <a:cs typeface="Times New Roman" pitchFamily="18" charset="0"/>
              </a:rPr>
              <a:t>Manideep</a:t>
            </a:r>
            <a:endParaRPr lang="en-IN" sz="1200" spc="-1" dirty="0" smtClean="0">
              <a:solidFill>
                <a:srgbClr val="000000"/>
              </a:solidFill>
              <a:latin typeface="Times New Roman" pitchFamily="18" charset="0"/>
              <a:ea typeface="Old Standard TT"/>
              <a:cs typeface="Times New Roman" pitchFamily="18" charset="0"/>
            </a:endParaRPr>
          </a:p>
          <a:p>
            <a:pPr marL="457200" indent="-342360" algn="just">
              <a:lnSpc>
                <a:spcPct val="115000"/>
              </a:lnSpc>
              <a:buClr>
                <a:srgbClr val="000000"/>
              </a:buClr>
              <a:buFont typeface="Arial" pitchFamily="34" charset="0"/>
              <a:buChar char="•"/>
            </a:pPr>
            <a:r>
              <a:rPr lang="en-US" sz="1200" b="1" dirty="0">
                <a:latin typeface="Times New Roman" panose="02020603050405020304" pitchFamily="18" charset="0"/>
                <a:cs typeface="Times New Roman" panose="02020603050405020304" pitchFamily="18" charset="0"/>
              </a:rPr>
              <a:t>Publication details </a:t>
            </a:r>
            <a:r>
              <a:rPr lang="en-IN" sz="1200" spc="-1" dirty="0">
                <a:solidFill>
                  <a:srgbClr val="000000"/>
                </a:solidFill>
                <a:latin typeface="Times New Roman" pitchFamily="18" charset="0"/>
                <a:ea typeface="Old Standard TT"/>
                <a:cs typeface="Times New Roman" pitchFamily="18" charset="0"/>
              </a:rPr>
              <a:t> </a:t>
            </a:r>
            <a:r>
              <a:rPr lang="en-IN" sz="1200" spc="-1" dirty="0" smtClean="0">
                <a:solidFill>
                  <a:srgbClr val="000000"/>
                </a:solidFill>
                <a:latin typeface="Times New Roman" pitchFamily="18" charset="0"/>
                <a:ea typeface="Old Standard TT"/>
                <a:cs typeface="Times New Roman" pitchFamily="18" charset="0"/>
              </a:rPr>
              <a:t>: </a:t>
            </a:r>
            <a:r>
              <a:rPr lang="en-US" sz="1200" dirty="0">
                <a:latin typeface="Times New Roman" pitchFamily="18" charset="0"/>
                <a:cs typeface="Times New Roman" pitchFamily="18" charset="0"/>
              </a:rPr>
              <a:t>2017 International Conference on </a:t>
            </a:r>
            <a:r>
              <a:rPr lang="en-US" sz="1200" dirty="0" err="1">
                <a:latin typeface="Times New Roman" pitchFamily="18" charset="0"/>
                <a:cs typeface="Times New Roman" pitchFamily="18" charset="0"/>
              </a:rPr>
              <a:t>Nextgen</a:t>
            </a:r>
            <a:r>
              <a:rPr lang="en-US" sz="1200" dirty="0">
                <a:latin typeface="Times New Roman" pitchFamily="18" charset="0"/>
                <a:cs typeface="Times New Roman" pitchFamily="18" charset="0"/>
              </a:rPr>
              <a:t> Electronic Technologies: </a:t>
            </a:r>
            <a:r>
              <a:rPr lang="en-US" sz="1200" dirty="0" err="1">
                <a:latin typeface="Times New Roman" pitchFamily="18" charset="0"/>
                <a:cs typeface="Times New Roman" pitchFamily="18" charset="0"/>
              </a:rPr>
              <a:t>Silicon</a:t>
            </a:r>
            <a:r>
              <a:rPr lang="en-US" sz="1200" dirty="0">
                <a:latin typeface="Times New Roman" pitchFamily="18" charset="0"/>
                <a:cs typeface="Times New Roman" pitchFamily="18" charset="0"/>
              </a:rPr>
              <a:t> to Software (ICNETS2) </a:t>
            </a:r>
            <a:endParaRPr lang="en-US" sz="1200" dirty="0" smtClean="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US" sz="1200" b="1" dirty="0" smtClean="0">
                <a:latin typeface="Times New Roman" panose="02020603050405020304" pitchFamily="18" charset="0"/>
                <a:cs typeface="Times New Roman" panose="02020603050405020304" pitchFamily="18" charset="0"/>
              </a:rPr>
              <a:t>Findings</a:t>
            </a:r>
            <a:r>
              <a:rPr lang="en-US" sz="1200" dirty="0" smtClean="0">
                <a:latin typeface="Times New Roman" panose="02020603050405020304" pitchFamily="18" charset="0"/>
                <a:cs typeface="Times New Roman" panose="02020603050405020304" pitchFamily="18" charset="0"/>
              </a:rPr>
              <a:t> </a:t>
            </a:r>
            <a:r>
              <a:rPr lang="en-IN" sz="1200" spc="-1" dirty="0" smtClean="0">
                <a:solidFill>
                  <a:srgbClr val="000000"/>
                </a:solidFill>
                <a:latin typeface="Times New Roman" pitchFamily="18" charset="0"/>
                <a:ea typeface="Old Standard TT"/>
                <a:cs typeface="Times New Roman" pitchFamily="18" charset="0"/>
              </a:rPr>
              <a:t> : </a:t>
            </a:r>
            <a:r>
              <a:rPr lang="en-US" sz="1200" dirty="0" smtClean="0">
                <a:latin typeface="Times New Roman" pitchFamily="18" charset="0"/>
                <a:cs typeface="Times New Roman" pitchFamily="18" charset="0"/>
              </a:rPr>
              <a:t>According </a:t>
            </a:r>
            <a:r>
              <a:rPr lang="en-US" sz="1200" dirty="0">
                <a:latin typeface="Times New Roman" pitchFamily="18" charset="0"/>
                <a:cs typeface="Times New Roman" pitchFamily="18" charset="0"/>
              </a:rPr>
              <a:t>to scientists and organizations as IPCC (Intergovernmental Panel on Climate Change), state has come, since a long time, where water management as such implies to maximizing use of water and minimizing the wastage of water and thus preventing the domino effect cycle arises as wastage of water. The sensors will sense the flow of water to each pipe which ultimately tells the usage of water at one block ideally. This water usage data would be sent to cloud using the IOT (Internet of things) space. This cloud data would be sent to the concern resident’s person’s mobile app (application) reporting the water used and alerting the user to limit the water use if it gets extended to the limit usage set by </a:t>
            </a:r>
            <a:r>
              <a:rPr lang="en-US" sz="1200" dirty="0" err="1">
                <a:latin typeface="Times New Roman" pitchFamily="18" charset="0"/>
                <a:cs typeface="Times New Roman" pitchFamily="18" charset="0"/>
              </a:rPr>
              <a:t>municipal</a:t>
            </a:r>
            <a:r>
              <a:rPr lang="en-US" sz="1200" dirty="0">
                <a:latin typeface="Times New Roman" pitchFamily="18" charset="0"/>
                <a:cs typeface="Times New Roman" pitchFamily="18" charset="0"/>
              </a:rPr>
              <a:t> government or corporation. If the limit gets extended the user have to pay accordingly. This will be real time operation. The objective of doing so is for limiting and </a:t>
            </a:r>
            <a:r>
              <a:rPr lang="en-US" sz="1200" dirty="0" smtClean="0">
                <a:latin typeface="Times New Roman" pitchFamily="18" charset="0"/>
                <a:cs typeface="Times New Roman" pitchFamily="18" charset="0"/>
              </a:rPr>
              <a:t>minimizing </a:t>
            </a:r>
            <a:r>
              <a:rPr lang="en-US" sz="1200" dirty="0">
                <a:latin typeface="Times New Roman" pitchFamily="18" charset="0"/>
                <a:cs typeface="Times New Roman" pitchFamily="18" charset="0"/>
              </a:rPr>
              <a:t>the usage of water for an average of per person. </a:t>
            </a:r>
            <a:r>
              <a:rPr lang="en-US" sz="1200" dirty="0" smtClean="0">
                <a:latin typeface="Times New Roman" pitchFamily="18" charset="0"/>
                <a:cs typeface="Times New Roman" pitchFamily="18" charset="0"/>
              </a:rPr>
              <a:t>To </a:t>
            </a:r>
            <a:r>
              <a:rPr lang="en-US" sz="1200" dirty="0">
                <a:latin typeface="Times New Roman" pitchFamily="18" charset="0"/>
                <a:cs typeface="Times New Roman" pitchFamily="18" charset="0"/>
              </a:rPr>
              <a:t>appraise the IOT based water management, it can be ramified as diligent, frugal for water management in a symbiotic parity way, which will constrict the water resource evenly according to the in situ factors</a:t>
            </a:r>
            <a:r>
              <a:rPr lang="en-US" sz="1200" dirty="0" smtClean="0">
                <a:latin typeface="Times New Roman" pitchFamily="18" charset="0"/>
                <a:cs typeface="Times New Roman" pitchFamily="18" charset="0"/>
              </a:rPr>
              <a:t> </a:t>
            </a:r>
            <a:r>
              <a:rPr lang="en-IN" sz="1200" spc="-1" dirty="0" smtClean="0">
                <a:solidFill>
                  <a:srgbClr val="000000"/>
                </a:solidFill>
                <a:latin typeface="Times New Roman" pitchFamily="18" charset="0"/>
                <a:ea typeface="Old Standard TT"/>
                <a:cs typeface="Times New Roman" pitchFamily="18" charset="0"/>
              </a:rPr>
              <a:t>                            </a:t>
            </a: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smtClean="0">
              <a:solidFill>
                <a:srgbClr val="000000"/>
              </a:solidFill>
              <a:latin typeface="Old Standard TT"/>
              <a:ea typeface="Old Standard TT"/>
            </a:endParaRP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a:latin typeface="Arial"/>
            </a:endParaRPr>
          </a:p>
        </p:txBody>
      </p:sp>
    </p:spTree>
    <p:extLst>
      <p:ext uri="{BB962C8B-B14F-4D97-AF65-F5344CB8AC3E}">
        <p14:creationId xmlns:p14="http://schemas.microsoft.com/office/powerpoint/2010/main" val="547864791"/>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sz="1200" b="1" strike="noStrike" spc="-1" dirty="0" smtClean="0">
                <a:solidFill>
                  <a:srgbClr val="000000"/>
                </a:solidFill>
                <a:latin typeface="Times New Roman" pitchFamily="18" charset="0"/>
                <a:ea typeface="Old Standard TT"/>
                <a:cs typeface="Times New Roman" pitchFamily="18" charset="0"/>
              </a:rPr>
              <a:t>Paper Title : </a:t>
            </a:r>
            <a:r>
              <a:rPr lang="en-IN" sz="1200" spc="-1" dirty="0">
                <a:solidFill>
                  <a:srgbClr val="000000"/>
                </a:solidFill>
                <a:latin typeface="Times New Roman" pitchFamily="18" charset="0"/>
                <a:ea typeface="Old Standard TT"/>
                <a:cs typeface="Times New Roman" pitchFamily="18" charset="0"/>
              </a:rPr>
              <a:t>Smart Water Monitoring System using IOT </a:t>
            </a:r>
            <a:endParaRPr lang="en-IN" sz="1200" spc="-1" dirty="0" smtClean="0">
              <a:solidFill>
                <a:srgbClr val="000000"/>
              </a:solidFill>
              <a:latin typeface="Times New Roman" pitchFamily="18" charset="0"/>
              <a:ea typeface="Old Standard TT"/>
              <a:cs typeface="Times New Roman" pitchFamily="18" charset="0"/>
            </a:endParaRPr>
          </a:p>
          <a:p>
            <a:pPr marL="457200" indent="-342360" algn="just">
              <a:lnSpc>
                <a:spcPct val="115000"/>
              </a:lnSpc>
              <a:buClr>
                <a:srgbClr val="000000"/>
              </a:buClr>
              <a:buFont typeface="Arial" pitchFamily="34" charset="0"/>
              <a:buChar char="•"/>
            </a:pPr>
            <a:r>
              <a:rPr lang="en-IN" sz="1200" b="1" spc="-1" dirty="0" smtClean="0">
                <a:solidFill>
                  <a:srgbClr val="000000"/>
                </a:solidFill>
                <a:latin typeface="Times New Roman" pitchFamily="18" charset="0"/>
                <a:ea typeface="Old Standard TT"/>
                <a:cs typeface="Times New Roman" pitchFamily="18" charset="0"/>
              </a:rPr>
              <a:t>Authors : </a:t>
            </a:r>
            <a:r>
              <a:rPr lang="en-US" sz="1200" dirty="0" err="1">
                <a:latin typeface="Times New Roman" pitchFamily="18" charset="0"/>
                <a:cs typeface="Times New Roman" pitchFamily="18" charset="0"/>
              </a:rPr>
              <a:t>Gowthamy</a:t>
            </a:r>
            <a:r>
              <a:rPr lang="en-US" sz="1200" dirty="0">
                <a:latin typeface="Times New Roman" pitchFamily="18" charset="0"/>
                <a:cs typeface="Times New Roman" pitchFamily="18" charset="0"/>
              </a:rPr>
              <a:t> J, </a:t>
            </a:r>
            <a:r>
              <a:rPr lang="en-US" sz="1200" dirty="0" err="1">
                <a:latin typeface="Times New Roman" pitchFamily="18" charset="0"/>
                <a:cs typeface="Times New Roman" pitchFamily="18" charset="0"/>
              </a:rPr>
              <a:t>Chinta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Rohith</a:t>
            </a:r>
            <a:r>
              <a:rPr lang="en-US" sz="1200" dirty="0">
                <a:latin typeface="Times New Roman" pitchFamily="18" charset="0"/>
                <a:cs typeface="Times New Roman" pitchFamily="18" charset="0"/>
              </a:rPr>
              <a:t> Reddy, </a:t>
            </a:r>
            <a:r>
              <a:rPr lang="en-US" sz="1200" dirty="0" err="1">
                <a:latin typeface="Times New Roman" pitchFamily="18" charset="0"/>
                <a:cs typeface="Times New Roman" pitchFamily="18" charset="0"/>
              </a:rPr>
              <a:t>Pijush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Meher</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Saransh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Shrivastava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Guddu</a:t>
            </a:r>
            <a:r>
              <a:rPr lang="en-US" sz="1200" dirty="0">
                <a:latin typeface="Times New Roman" pitchFamily="18" charset="0"/>
                <a:cs typeface="Times New Roman" pitchFamily="18" charset="0"/>
              </a:rPr>
              <a:t> Kumar.</a:t>
            </a:r>
            <a:endParaRPr lang="en-IN" sz="1200" spc="-1" dirty="0" smtClean="0">
              <a:solidFill>
                <a:srgbClr val="000000"/>
              </a:solidFill>
              <a:latin typeface="Times New Roman" pitchFamily="18" charset="0"/>
              <a:ea typeface="Old Standard TT"/>
              <a:cs typeface="Times New Roman" pitchFamily="18" charset="0"/>
            </a:endParaRPr>
          </a:p>
          <a:p>
            <a:pPr marL="457200" indent="-342360" algn="just">
              <a:lnSpc>
                <a:spcPct val="115000"/>
              </a:lnSpc>
              <a:buClr>
                <a:srgbClr val="000000"/>
              </a:buClr>
              <a:buFont typeface="Arial" pitchFamily="34" charset="0"/>
              <a:buChar char="•"/>
            </a:pPr>
            <a:r>
              <a:rPr lang="en-US" sz="1200" b="1" dirty="0">
                <a:latin typeface="Times New Roman" panose="02020603050405020304" pitchFamily="18" charset="0"/>
                <a:cs typeface="Times New Roman" panose="02020603050405020304" pitchFamily="18" charset="0"/>
              </a:rPr>
              <a:t>Publication details </a:t>
            </a:r>
            <a:r>
              <a:rPr lang="en-IN" sz="1200" b="1" spc="-1" dirty="0" smtClean="0">
                <a:solidFill>
                  <a:srgbClr val="000000"/>
                </a:solidFill>
                <a:latin typeface="Times New Roman" pitchFamily="18" charset="0"/>
                <a:ea typeface="Old Standard TT"/>
                <a:cs typeface="Times New Roman" pitchFamily="18" charset="0"/>
              </a:rPr>
              <a:t>: </a:t>
            </a:r>
            <a:r>
              <a:rPr lang="en-US" sz="1200" dirty="0" smtClean="0">
                <a:latin typeface="Times New Roman" pitchFamily="18" charset="0"/>
                <a:cs typeface="Times New Roman" pitchFamily="18" charset="0"/>
              </a:rPr>
              <a:t>International </a:t>
            </a:r>
            <a:r>
              <a:rPr lang="en-US" sz="1200" dirty="0">
                <a:latin typeface="Times New Roman" pitchFamily="18" charset="0"/>
                <a:cs typeface="Times New Roman" pitchFamily="18" charset="0"/>
              </a:rPr>
              <a:t>Research Journal of Engineering and Technology (IRJET) e-ISSN: 2395-0056 Volume: 05 Issue: 10 — Oct 2018</a:t>
            </a:r>
            <a:r>
              <a:rPr lang="en-US" sz="1200" dirty="0"/>
              <a:t>.</a:t>
            </a:r>
            <a:r>
              <a:rPr lang="en-US" sz="1200" dirty="0" smtClean="0">
                <a:latin typeface="Times New Roman" pitchFamily="18" charset="0"/>
                <a:cs typeface="Times New Roman" pitchFamily="18" charset="0"/>
              </a:rPr>
              <a:t> </a:t>
            </a:r>
          </a:p>
          <a:p>
            <a:pPr marL="457200" indent="-342360" algn="just">
              <a:lnSpc>
                <a:spcPct val="115000"/>
              </a:lnSpc>
              <a:buClr>
                <a:srgbClr val="000000"/>
              </a:buClr>
              <a:buFont typeface="Arial" pitchFamily="34" charset="0"/>
              <a:buChar char="•"/>
            </a:pPr>
            <a:r>
              <a:rPr lang="en-US" sz="1200" b="1" dirty="0" smtClean="0">
                <a:latin typeface="Times New Roman" panose="02020603050405020304" pitchFamily="18" charset="0"/>
                <a:cs typeface="Times New Roman" panose="02020603050405020304" pitchFamily="18" charset="0"/>
              </a:rPr>
              <a:t>Findings</a:t>
            </a:r>
            <a:r>
              <a:rPr lang="en-US" sz="1200" dirty="0" smtClean="0">
                <a:latin typeface="Times New Roman" panose="02020603050405020304" pitchFamily="18" charset="0"/>
                <a:cs typeface="Times New Roman" panose="02020603050405020304" pitchFamily="18" charset="0"/>
              </a:rPr>
              <a:t> </a:t>
            </a:r>
            <a:r>
              <a:rPr lang="en-IN" sz="1200" spc="-1" dirty="0" smtClean="0">
                <a:solidFill>
                  <a:srgbClr val="000000"/>
                </a:solidFill>
                <a:latin typeface="Times New Roman" pitchFamily="18" charset="0"/>
                <a:ea typeface="Old Standard TT"/>
                <a:cs typeface="Times New Roman" pitchFamily="18" charset="0"/>
              </a:rPr>
              <a:t> </a:t>
            </a:r>
            <a:r>
              <a:rPr lang="en-IN" sz="1200" b="1" spc="-1" dirty="0" smtClean="0">
                <a:solidFill>
                  <a:srgbClr val="000000"/>
                </a:solidFill>
                <a:latin typeface="Times New Roman" pitchFamily="18" charset="0"/>
                <a:ea typeface="Old Standard TT"/>
                <a:cs typeface="Times New Roman" pitchFamily="18" charset="0"/>
              </a:rPr>
              <a:t>:</a:t>
            </a:r>
            <a:r>
              <a:rPr lang="en-IN" sz="1200" spc="-1" dirty="0" smtClean="0">
                <a:solidFill>
                  <a:srgbClr val="000000"/>
                </a:solidFill>
                <a:latin typeface="Times New Roman" pitchFamily="18" charset="0"/>
                <a:ea typeface="Old Standard TT"/>
                <a:cs typeface="Times New Roman" pitchFamily="18" charset="0"/>
              </a:rPr>
              <a:t> </a:t>
            </a:r>
            <a:r>
              <a:rPr lang="en-US" sz="1200" dirty="0" smtClean="0">
                <a:latin typeface="Times New Roman" pitchFamily="18" charset="0"/>
                <a:cs typeface="Times New Roman" pitchFamily="18" charset="0"/>
              </a:rPr>
              <a:t>According </a:t>
            </a:r>
            <a:r>
              <a:rPr lang="en-US" sz="1200" dirty="0">
                <a:latin typeface="Times New Roman" pitchFamily="18" charset="0"/>
                <a:cs typeface="Times New Roman" pitchFamily="18" charset="0"/>
              </a:rPr>
              <a:t>to Use of water in the industries for many purposes such as fabricating, washing, cooling, processing, diluting, or product transportation; take in water into a product </a:t>
            </a:r>
            <a:r>
              <a:rPr lang="en-US" sz="1200" dirty="0" err="1">
                <a:latin typeface="Times New Roman" pitchFamily="18" charset="0"/>
                <a:cs typeface="Times New Roman" pitchFamily="18" charset="0"/>
              </a:rPr>
              <a:t>etc</a:t>
            </a:r>
            <a:r>
              <a:rPr lang="en-US" sz="1200" dirty="0">
                <a:latin typeface="Times New Roman" pitchFamily="18" charset="0"/>
                <a:cs typeface="Times New Roman" pitchFamily="18" charset="0"/>
              </a:rPr>
              <a:t> . </a:t>
            </a:r>
            <a:r>
              <a:rPr lang="en-US" sz="1200" dirty="0" smtClean="0">
                <a:latin typeface="Times New Roman" pitchFamily="18" charset="0"/>
                <a:cs typeface="Times New Roman" pitchFamily="18" charset="0"/>
              </a:rPr>
              <a:t>One </a:t>
            </a:r>
            <a:r>
              <a:rPr lang="en-US" sz="1200" dirty="0">
                <a:latin typeface="Times New Roman" pitchFamily="18" charset="0"/>
                <a:cs typeface="Times New Roman" pitchFamily="18" charset="0"/>
              </a:rPr>
              <a:t>of the major food industries in India is Dairy industry and India is at first rank in the list of maximum major milk producing nation . </a:t>
            </a:r>
            <a:r>
              <a:rPr lang="en-US" sz="1200" dirty="0" smtClean="0">
                <a:latin typeface="Times New Roman" pitchFamily="18" charset="0"/>
                <a:cs typeface="Times New Roman" pitchFamily="18" charset="0"/>
              </a:rPr>
              <a:t>Most </a:t>
            </a:r>
            <a:r>
              <a:rPr lang="en-US" sz="1200" dirty="0">
                <a:latin typeface="Times New Roman" pitchFamily="18" charset="0"/>
                <a:cs typeface="Times New Roman" pitchFamily="18" charset="0"/>
              </a:rPr>
              <a:t>of the milk processing unit use “Clean In Place” (CIP) system which pumps clean </a:t>
            </a:r>
            <a:r>
              <a:rPr lang="en-US" sz="1200" dirty="0" err="1">
                <a:latin typeface="Times New Roman" pitchFamily="18" charset="0"/>
                <a:cs typeface="Times New Roman" pitchFamily="18" charset="0"/>
              </a:rPr>
              <a:t>ing</a:t>
            </a:r>
            <a:r>
              <a:rPr lang="en-US" sz="1200" dirty="0">
                <a:latin typeface="Times New Roman" pitchFamily="18" charset="0"/>
                <a:cs typeface="Times New Roman" pitchFamily="18" charset="0"/>
              </a:rPr>
              <a:t> solutions through all </a:t>
            </a:r>
            <a:r>
              <a:rPr lang="en-US" sz="1200" dirty="0" err="1">
                <a:latin typeface="Times New Roman" pitchFamily="18" charset="0"/>
                <a:cs typeface="Times New Roman" pitchFamily="18" charset="0"/>
              </a:rPr>
              <a:t>equipments</a:t>
            </a:r>
            <a:r>
              <a:rPr lang="en-US" sz="1200" dirty="0">
                <a:latin typeface="Times New Roman" pitchFamily="18" charset="0"/>
                <a:cs typeface="Times New Roman" pitchFamily="18" charset="0"/>
              </a:rPr>
              <a:t>. At modern dairy processing plants, the milk: water </a:t>
            </a:r>
            <a:r>
              <a:rPr lang="en-US" sz="1200" dirty="0" err="1">
                <a:latin typeface="Times New Roman" pitchFamily="18" charset="0"/>
                <a:cs typeface="Times New Roman" pitchFamily="18" charset="0"/>
              </a:rPr>
              <a:t>ratiois</a:t>
            </a:r>
            <a:r>
              <a:rPr lang="en-US" sz="1200" dirty="0">
                <a:latin typeface="Times New Roman" pitchFamily="18" charset="0"/>
                <a:cs typeface="Times New Roman" pitchFamily="18" charset="0"/>
              </a:rPr>
              <a:t> 1:2.5 liters. However, the expected ratio is 1:0.7 liters . Thus, to achieve such a low consumption not only advanced </a:t>
            </a:r>
            <a:r>
              <a:rPr lang="en-US" sz="1200" dirty="0" err="1">
                <a:latin typeface="Times New Roman" pitchFamily="18" charset="0"/>
                <a:cs typeface="Times New Roman" pitchFamily="18" charset="0"/>
              </a:rPr>
              <a:t>equipments</a:t>
            </a:r>
            <a:r>
              <a:rPr lang="en-US" sz="1200" dirty="0">
                <a:latin typeface="Times New Roman" pitchFamily="18" charset="0"/>
                <a:cs typeface="Times New Roman" pitchFamily="18" charset="0"/>
              </a:rPr>
              <a:t> are required, but also very good housekeeping and awareness among both employees and management is also required. Monitoring water use is the regular collection of information about the total amount of water drawn from all sources for any use during a given period. For the water consuming industries it is important to monitoring usage of water for planning for minimize and awareness of water </a:t>
            </a:r>
            <a:r>
              <a:rPr lang="en-US" sz="1200" dirty="0" smtClean="0">
                <a:latin typeface="Times New Roman" pitchFamily="18" charset="0"/>
                <a:cs typeface="Times New Roman" pitchFamily="18" charset="0"/>
              </a:rPr>
              <a:t>use.</a:t>
            </a:r>
            <a:r>
              <a:rPr lang="en-IN" sz="1200" spc="-1" dirty="0" smtClean="0">
                <a:solidFill>
                  <a:srgbClr val="000000"/>
                </a:solidFill>
                <a:latin typeface="Times New Roman" pitchFamily="18" charset="0"/>
                <a:ea typeface="Old Standard TT"/>
                <a:cs typeface="Times New Roman" pitchFamily="18" charset="0"/>
              </a:rPr>
              <a:t>                            </a:t>
            </a: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smtClean="0">
              <a:solidFill>
                <a:srgbClr val="000000"/>
              </a:solidFill>
              <a:latin typeface="Old Standard TT"/>
              <a:ea typeface="Old Standard TT"/>
            </a:endParaRP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a:latin typeface="Arial"/>
            </a:endParaRPr>
          </a:p>
        </p:txBody>
      </p:sp>
    </p:spTree>
    <p:extLst>
      <p:ext uri="{BB962C8B-B14F-4D97-AF65-F5344CB8AC3E}">
        <p14:creationId xmlns:p14="http://schemas.microsoft.com/office/powerpoint/2010/main" val="653148982"/>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63255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sz="1200" b="1" strike="noStrike" spc="-1" dirty="0" smtClean="0">
                <a:solidFill>
                  <a:srgbClr val="000000"/>
                </a:solidFill>
                <a:latin typeface="Times New Roman" pitchFamily="18" charset="0"/>
                <a:ea typeface="Old Standard TT"/>
                <a:cs typeface="Times New Roman" pitchFamily="18" charset="0"/>
              </a:rPr>
              <a:t>Paper Title : </a:t>
            </a:r>
            <a:r>
              <a:rPr lang="en-US" sz="1200" dirty="0">
                <a:latin typeface="Times New Roman" pitchFamily="18" charset="0"/>
                <a:cs typeface="Times New Roman" pitchFamily="18" charset="0"/>
              </a:rPr>
              <a:t>Monitoring of Industrial Water Usage by using Internet of </a:t>
            </a:r>
            <a:r>
              <a:rPr lang="en-US" sz="1200" dirty="0" smtClean="0">
                <a:latin typeface="Times New Roman" pitchFamily="18" charset="0"/>
                <a:cs typeface="Times New Roman" pitchFamily="18" charset="0"/>
              </a:rPr>
              <a:t>Things.</a:t>
            </a:r>
          </a:p>
          <a:p>
            <a:pPr marL="457200" indent="-342360" algn="just">
              <a:lnSpc>
                <a:spcPct val="115000"/>
              </a:lnSpc>
              <a:buClr>
                <a:srgbClr val="000000"/>
              </a:buClr>
              <a:buFont typeface="Arial" pitchFamily="34" charset="0"/>
              <a:buChar char="•"/>
            </a:pPr>
            <a:r>
              <a:rPr lang="en-IN" sz="1200" b="1" spc="-1" dirty="0" smtClean="0">
                <a:solidFill>
                  <a:srgbClr val="000000"/>
                </a:solidFill>
                <a:latin typeface="Times New Roman" pitchFamily="18" charset="0"/>
                <a:ea typeface="Old Standard TT"/>
                <a:cs typeface="Times New Roman" pitchFamily="18" charset="0"/>
              </a:rPr>
              <a:t>Authors : </a:t>
            </a:r>
            <a:r>
              <a:rPr lang="en-US" sz="1200" dirty="0"/>
              <a:t>.</a:t>
            </a:r>
            <a:r>
              <a:rPr lang="en-US" sz="1200" dirty="0" err="1">
                <a:latin typeface="Times New Roman" pitchFamily="18" charset="0"/>
                <a:cs typeface="Times New Roman" pitchFamily="18" charset="0"/>
              </a:rPr>
              <a:t>Sourabh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Jadhav</a:t>
            </a:r>
            <a:r>
              <a:rPr lang="en-US" sz="1200" dirty="0">
                <a:latin typeface="Times New Roman" pitchFamily="18" charset="0"/>
                <a:cs typeface="Times New Roman" pitchFamily="18" charset="0"/>
              </a:rPr>
              <a:t> Center for P.G. Studies, </a:t>
            </a:r>
            <a:r>
              <a:rPr lang="en-US" sz="1200" dirty="0" err="1">
                <a:latin typeface="Times New Roman" pitchFamily="18" charset="0"/>
                <a:cs typeface="Times New Roman" pitchFamily="18" charset="0"/>
              </a:rPr>
              <a:t>Visvesvaraya</a:t>
            </a:r>
            <a:r>
              <a:rPr lang="en-US" sz="1200" dirty="0">
                <a:latin typeface="Times New Roman" pitchFamily="18" charset="0"/>
                <a:cs typeface="Times New Roman" pitchFamily="18" charset="0"/>
              </a:rPr>
              <a:t> Technological University, </a:t>
            </a:r>
            <a:r>
              <a:rPr lang="en-US" sz="1200" dirty="0" err="1">
                <a:latin typeface="Times New Roman" pitchFamily="18" charset="0"/>
                <a:cs typeface="Times New Roman" pitchFamily="18" charset="0"/>
              </a:rPr>
              <a:t>Belagavi</a:t>
            </a:r>
            <a:r>
              <a:rPr lang="en-US" sz="1200" dirty="0">
                <a:latin typeface="Times New Roman" pitchFamily="18" charset="0"/>
                <a:cs typeface="Times New Roman" pitchFamily="18" charset="0"/>
              </a:rPr>
              <a:t> 2.Sneha Vijay </a:t>
            </a:r>
            <a:r>
              <a:rPr lang="en-US" sz="1200" dirty="0" err="1">
                <a:latin typeface="Times New Roman" pitchFamily="18" charset="0"/>
                <a:cs typeface="Times New Roman" pitchFamily="18" charset="0"/>
              </a:rPr>
              <a:t>Patil</a:t>
            </a:r>
            <a:r>
              <a:rPr lang="en-US" sz="1200" dirty="0">
                <a:latin typeface="Times New Roman" pitchFamily="18" charset="0"/>
                <a:cs typeface="Times New Roman" pitchFamily="18" charset="0"/>
              </a:rPr>
              <a:t> Center for P.G. Studies, </a:t>
            </a:r>
            <a:r>
              <a:rPr lang="en-US" sz="1200" dirty="0" err="1">
                <a:latin typeface="Times New Roman" pitchFamily="18" charset="0"/>
                <a:cs typeface="Times New Roman" pitchFamily="18" charset="0"/>
              </a:rPr>
              <a:t>Visvesvaraya</a:t>
            </a:r>
            <a:r>
              <a:rPr lang="en-US" sz="1200" dirty="0">
                <a:latin typeface="Times New Roman" pitchFamily="18" charset="0"/>
                <a:cs typeface="Times New Roman" pitchFamily="18" charset="0"/>
              </a:rPr>
              <a:t> Technological University, </a:t>
            </a:r>
            <a:r>
              <a:rPr lang="en-US" sz="1200" dirty="0" err="1">
                <a:latin typeface="Times New Roman" pitchFamily="18" charset="0"/>
                <a:cs typeface="Times New Roman" pitchFamily="18" charset="0"/>
              </a:rPr>
              <a:t>Belagavi</a:t>
            </a:r>
            <a:r>
              <a:rPr lang="en-US" sz="1200" dirty="0">
                <a:latin typeface="Times New Roman" pitchFamily="18" charset="0"/>
                <a:cs typeface="Times New Roman" pitchFamily="18" charset="0"/>
              </a:rPr>
              <a:t> 3. T.C. </a:t>
            </a:r>
            <a:r>
              <a:rPr lang="en-US" sz="1200" dirty="0" err="1">
                <a:latin typeface="Times New Roman" pitchFamily="18" charset="0"/>
                <a:cs typeface="Times New Roman" pitchFamily="18" charset="0"/>
              </a:rPr>
              <a:t>Thanuja</a:t>
            </a:r>
            <a:r>
              <a:rPr lang="en-US" sz="1200" dirty="0">
                <a:latin typeface="Times New Roman" pitchFamily="18" charset="0"/>
                <a:cs typeface="Times New Roman" pitchFamily="18" charset="0"/>
              </a:rPr>
              <a:t> Center for P.G. Studies, </a:t>
            </a:r>
            <a:r>
              <a:rPr lang="en-US" sz="1200" dirty="0" err="1">
                <a:latin typeface="Times New Roman" pitchFamily="18" charset="0"/>
                <a:cs typeface="Times New Roman" pitchFamily="18" charset="0"/>
              </a:rPr>
              <a:t>Visvesvaraya</a:t>
            </a:r>
            <a:r>
              <a:rPr lang="en-US" sz="1200" dirty="0">
                <a:latin typeface="Times New Roman" pitchFamily="18" charset="0"/>
                <a:cs typeface="Times New Roman" pitchFamily="18" charset="0"/>
              </a:rPr>
              <a:t> Technological University, </a:t>
            </a:r>
            <a:r>
              <a:rPr lang="en-US" sz="1200" dirty="0" err="1">
                <a:latin typeface="Times New Roman" pitchFamily="18" charset="0"/>
                <a:cs typeface="Times New Roman" pitchFamily="18" charset="0"/>
              </a:rPr>
              <a:t>Belagavi</a:t>
            </a:r>
            <a:r>
              <a:rPr lang="en-US" sz="1200" dirty="0">
                <a:latin typeface="Times New Roman" pitchFamily="18" charset="0"/>
                <a:cs typeface="Times New Roman" pitchFamily="18" charset="0"/>
              </a:rPr>
              <a:t> 4. M.P. </a:t>
            </a:r>
            <a:r>
              <a:rPr lang="en-US" sz="1200" dirty="0" err="1">
                <a:latin typeface="Times New Roman" pitchFamily="18" charset="0"/>
                <a:cs typeface="Times New Roman" pitchFamily="18" charset="0"/>
              </a:rPr>
              <a:t>Shivu</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FluxGen</a:t>
            </a:r>
            <a:r>
              <a:rPr lang="en-US" sz="1200" dirty="0">
                <a:latin typeface="Times New Roman" pitchFamily="18" charset="0"/>
                <a:cs typeface="Times New Roman" pitchFamily="18" charset="0"/>
              </a:rPr>
              <a:t> Engineering Technology, Bangalore 5. Ganesh Shankar </a:t>
            </a:r>
            <a:r>
              <a:rPr lang="en-US" sz="1200" dirty="0" err="1">
                <a:latin typeface="Times New Roman" pitchFamily="18" charset="0"/>
                <a:cs typeface="Times New Roman" pitchFamily="18" charset="0"/>
              </a:rPr>
              <a:t>FluxGen</a:t>
            </a:r>
            <a:r>
              <a:rPr lang="en-US" sz="1200" dirty="0">
                <a:latin typeface="Times New Roman" pitchFamily="18" charset="0"/>
                <a:cs typeface="Times New Roman" pitchFamily="18" charset="0"/>
              </a:rPr>
              <a:t> Engineering Technology, Bangalore.</a:t>
            </a:r>
            <a:r>
              <a:rPr lang="en-US" sz="1200" dirty="0" smtClean="0">
                <a:latin typeface="Times New Roman" pitchFamily="18" charset="0"/>
                <a:cs typeface="Times New Roman" pitchFamily="18" charset="0"/>
              </a:rPr>
              <a:t>.</a:t>
            </a:r>
            <a:endParaRPr lang="en-IN" sz="1200" spc="-1" dirty="0" smtClean="0">
              <a:solidFill>
                <a:srgbClr val="000000"/>
              </a:solidFill>
              <a:latin typeface="Times New Roman" pitchFamily="18" charset="0"/>
              <a:ea typeface="Old Standard TT"/>
              <a:cs typeface="Times New Roman" pitchFamily="18" charset="0"/>
            </a:endParaRPr>
          </a:p>
          <a:p>
            <a:pPr marL="457200" indent="-342360" algn="just">
              <a:lnSpc>
                <a:spcPct val="115000"/>
              </a:lnSpc>
              <a:buClr>
                <a:srgbClr val="000000"/>
              </a:buClr>
              <a:buFont typeface="Arial" pitchFamily="34" charset="0"/>
              <a:buChar char="•"/>
            </a:pPr>
            <a:r>
              <a:rPr lang="en-US" sz="1200" b="1" dirty="0">
                <a:latin typeface="Times New Roman" panose="02020603050405020304" pitchFamily="18" charset="0"/>
                <a:cs typeface="Times New Roman" panose="02020603050405020304" pitchFamily="18" charset="0"/>
              </a:rPr>
              <a:t>Publication details </a:t>
            </a:r>
            <a:r>
              <a:rPr lang="en-IN" sz="1200" b="1" spc="-1" dirty="0" smtClean="0">
                <a:solidFill>
                  <a:srgbClr val="000000"/>
                </a:solidFill>
                <a:latin typeface="Times New Roman" pitchFamily="18" charset="0"/>
                <a:ea typeface="Old Standard TT"/>
                <a:cs typeface="Times New Roman" pitchFamily="18" charset="0"/>
              </a:rPr>
              <a:t>: </a:t>
            </a:r>
            <a:r>
              <a:rPr lang="en-US" sz="1200" dirty="0">
                <a:latin typeface="Times New Roman" pitchFamily="18" charset="0"/>
                <a:cs typeface="Times New Roman" pitchFamily="18" charset="0"/>
              </a:rPr>
              <a:t>2018 International Conference on Information , Communication, Engineering and Technology (ICICET</a:t>
            </a:r>
            <a:r>
              <a:rPr lang="en-US" sz="1200" dirty="0" smtClean="0">
                <a:latin typeface="Times New Roman" pitchFamily="18" charset="0"/>
                <a:cs typeface="Times New Roman" pitchFamily="18" charset="0"/>
              </a:rPr>
              <a:t>)</a:t>
            </a:r>
          </a:p>
          <a:p>
            <a:pPr marL="457200" indent="-342360" algn="just">
              <a:lnSpc>
                <a:spcPct val="115000"/>
              </a:lnSpc>
              <a:buClr>
                <a:srgbClr val="000000"/>
              </a:buClr>
              <a:buFont typeface="Arial" pitchFamily="34" charset="0"/>
              <a:buChar char="•"/>
            </a:pPr>
            <a:r>
              <a:rPr lang="en-US" sz="1200" b="1" dirty="0" smtClean="0">
                <a:latin typeface="Times New Roman" pitchFamily="18" charset="0"/>
                <a:cs typeface="Times New Roman" pitchFamily="18" charset="0"/>
              </a:rPr>
              <a:t>Findings : </a:t>
            </a:r>
            <a:r>
              <a:rPr lang="en-US" sz="1200" dirty="0">
                <a:latin typeface="Times New Roman" pitchFamily="18" charset="0"/>
                <a:cs typeface="Times New Roman" pitchFamily="18" charset="0"/>
              </a:rPr>
              <a:t>This paper focuses on monitoring the amount of usage of water in the milk processing unit and generates report of the daily water usage in each processing section. The system keeps track of the purchased water, water in reservoir and overall usage of water in the milk industry. The flow sensors will sense the flow of water in each pipe which ultimately tells the usage of water at one block </a:t>
            </a:r>
            <a:r>
              <a:rPr lang="en-US" sz="1200" dirty="0" smtClean="0">
                <a:latin typeface="Times New Roman" pitchFamily="18" charset="0"/>
                <a:cs typeface="Times New Roman" pitchFamily="18" charset="0"/>
              </a:rPr>
              <a:t>ideally </a:t>
            </a:r>
            <a:r>
              <a:rPr lang="en-US" sz="1200" dirty="0">
                <a:latin typeface="Times New Roman" pitchFamily="18" charset="0"/>
                <a:cs typeface="Times New Roman" pitchFamily="18" charset="0"/>
              </a:rPr>
              <a:t>This water usage data would be sent to the cloud using the Internet of Things (</a:t>
            </a:r>
            <a:r>
              <a:rPr lang="en-US" sz="1200" dirty="0" err="1">
                <a:latin typeface="Times New Roman" pitchFamily="18" charset="0"/>
                <a:cs typeface="Times New Roman" pitchFamily="18" charset="0"/>
              </a:rPr>
              <a:t>IoT</a:t>
            </a:r>
            <a:r>
              <a:rPr lang="en-US" sz="1200" dirty="0">
                <a:latin typeface="Times New Roman" pitchFamily="18" charset="0"/>
                <a:cs typeface="Times New Roman" pitchFamily="18" charset="0"/>
              </a:rPr>
              <a:t>) space. The cloud data is computed and generates pattern of the data input and provides a detailed water consumption chart on the desktop as well as smart </a:t>
            </a:r>
            <a:r>
              <a:rPr lang="en-US" sz="1200" dirty="0" err="1">
                <a:latin typeface="Times New Roman" pitchFamily="18" charset="0"/>
                <a:cs typeface="Times New Roman" pitchFamily="18" charset="0"/>
              </a:rPr>
              <a:t>phones.Industrialization</a:t>
            </a:r>
            <a:r>
              <a:rPr lang="en-US" sz="1200" dirty="0">
                <a:latin typeface="Times New Roman" pitchFamily="18" charset="0"/>
                <a:cs typeface="Times New Roman" pitchFamily="18" charset="0"/>
              </a:rPr>
              <a:t> impacts directly on the development of country. Water is essential for industries</a:t>
            </a:r>
            <a:r>
              <a:rPr lang="en-US" sz="1200" dirty="0" smtClean="0">
                <a:latin typeface="Times New Roman" pitchFamily="18" charset="0"/>
                <a:cs typeface="Times New Roman" pitchFamily="18" charset="0"/>
              </a:rPr>
              <a:t>. The </a:t>
            </a:r>
            <a:r>
              <a:rPr lang="en-US" sz="1200" dirty="0">
                <a:latin typeface="Times New Roman" pitchFamily="18" charset="0"/>
                <a:cs typeface="Times New Roman" pitchFamily="18" charset="0"/>
              </a:rPr>
              <a:t>industrial water usage keeps on rising and in the year 2025 to 2050 it will reach around 8.5 and 10.1 percent of the total </a:t>
            </a:r>
            <a:r>
              <a:rPr lang="en-US" sz="1200" dirty="0" smtClean="0">
                <a:latin typeface="Times New Roman" pitchFamily="18" charset="0"/>
                <a:cs typeface="Times New Roman" pitchFamily="18" charset="0"/>
              </a:rPr>
              <a:t>freshwater.</a:t>
            </a:r>
            <a:r>
              <a:rPr lang="en-US" sz="1200" dirty="0"/>
              <a:t> </a:t>
            </a:r>
            <a:endParaRPr lang="en-IN" sz="1200" b="1" spc="-1" dirty="0" smtClean="0">
              <a:solidFill>
                <a:srgbClr val="000000"/>
              </a:solidFill>
              <a:latin typeface="Times New Roman" pitchFamily="18" charset="0"/>
              <a:ea typeface="Old Standard TT"/>
              <a:cs typeface="Times New Roman" pitchFamily="18" charset="0"/>
            </a:endParaRP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smtClean="0">
              <a:solidFill>
                <a:srgbClr val="000000"/>
              </a:solidFill>
              <a:latin typeface="Old Standard TT"/>
              <a:ea typeface="Old Standard TT"/>
            </a:endParaRPr>
          </a:p>
          <a:p>
            <a:pPr marL="114840" algn="just">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a:latin typeface="Arial"/>
            </a:endParaRPr>
          </a:p>
        </p:txBody>
      </p:sp>
    </p:spTree>
    <p:extLst>
      <p:ext uri="{BB962C8B-B14F-4D97-AF65-F5344CB8AC3E}">
        <p14:creationId xmlns:p14="http://schemas.microsoft.com/office/powerpoint/2010/main" val="1831974199"/>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gn="just">
              <a:lnSpc>
                <a:spcPct val="115000"/>
              </a:lnSpc>
              <a:buClr>
                <a:srgbClr val="000000"/>
              </a:buClr>
              <a:buFont typeface="Arial" pitchFamily="34" charset="0"/>
              <a:buChar char="•"/>
            </a:pPr>
            <a:r>
              <a:rPr lang="en-IN" sz="1800" b="0" strike="noStrike" spc="-1" dirty="0" smtClean="0">
                <a:solidFill>
                  <a:srgbClr val="000000"/>
                </a:solidFill>
                <a:latin typeface="Times New Roman" pitchFamily="18" charset="0"/>
                <a:ea typeface="Old Standard TT"/>
                <a:cs typeface="Times New Roman" pitchFamily="18" charset="0"/>
              </a:rPr>
              <a:t>We  Observed that for the most part the Employment is manual and requires a sensible technology to give organized distribution.</a:t>
            </a:r>
          </a:p>
          <a:p>
            <a:pPr marL="457200" indent="-342360" algn="just">
              <a:lnSpc>
                <a:spcPct val="115000"/>
              </a:lnSpc>
              <a:buClr>
                <a:srgbClr val="000000"/>
              </a:buClr>
              <a:buFont typeface="Arial" pitchFamily="34" charset="0"/>
              <a:buChar char="•"/>
            </a:pPr>
            <a:r>
              <a:rPr lang="en-IN" spc="-1" dirty="0" smtClean="0">
                <a:solidFill>
                  <a:srgbClr val="000000"/>
                </a:solidFill>
                <a:latin typeface="Times New Roman" pitchFamily="18" charset="0"/>
                <a:ea typeface="Old Standard TT"/>
                <a:cs typeface="Times New Roman" pitchFamily="18" charset="0"/>
              </a:rPr>
              <a:t>To Convert the manual water supply reading system to a automated sensor used dashboard</a:t>
            </a:r>
            <a:r>
              <a:rPr lang="en-IN" sz="1800" b="0" strike="noStrike" spc="-1" dirty="0" smtClean="0">
                <a:solidFill>
                  <a:srgbClr val="000000"/>
                </a:solidFill>
                <a:latin typeface="Times New Roman" pitchFamily="18" charset="0"/>
                <a:ea typeface="Old Standard TT"/>
                <a:cs typeface="Times New Roman" pitchFamily="18" charset="0"/>
              </a:rPr>
              <a:t>                          </a:t>
            </a:r>
            <a:endParaRPr lang="en-IN" sz="1800" b="0" strike="noStrike" spc="-1" dirty="0">
              <a:latin typeface="Times New Roman" pitchFamily="18" charset="0"/>
              <a:cs typeface="Times New Roman" pitchFamily="18" charset="0"/>
            </a:endParaRPr>
          </a:p>
          <a:p>
            <a:pPr marL="457200" indent="-342360" algn="just">
              <a:lnSpc>
                <a:spcPct val="115000"/>
              </a:lnSpc>
              <a:buClr>
                <a:srgbClr val="000000"/>
              </a:buClr>
              <a:buFont typeface="Arial" pitchFamily="34" charset="0"/>
              <a:buChar char="•"/>
            </a:pPr>
            <a:r>
              <a:rPr lang="en-US" altLang="ko-KR" dirty="0" smtClean="0">
                <a:latin typeface="Times New Roman" panose="02020603050405020304" pitchFamily="18" charset="0"/>
                <a:cs typeface="Times New Roman" panose="02020603050405020304" pitchFamily="18" charset="0"/>
              </a:rPr>
              <a:t>No officer can change the reading  which leads to corruption.</a:t>
            </a:r>
            <a:r>
              <a:rPr lang="en-IN" sz="1800" b="0" strike="noStrike" spc="-1" dirty="0" smtClean="0">
                <a:solidFill>
                  <a:srgbClr val="000000"/>
                </a:solidFill>
                <a:latin typeface="Times New Roman" pitchFamily="18" charset="0"/>
                <a:ea typeface="Old Standard TT"/>
                <a:cs typeface="Times New Roman" pitchFamily="18" charset="0"/>
              </a:rPr>
              <a:t>   </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gn="just">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1492</Words>
  <Application>Microsoft Office PowerPoint</Application>
  <PresentationFormat>On-screen Show (16:9)</PresentationFormat>
  <Paragraphs>93</Paragraphs>
  <Slides>34</Slides>
  <Notes>1</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Diagram  of  measuring the level of water from a tank</vt:lpstr>
      <vt:lpstr>PowerPoint Presentation</vt:lpstr>
      <vt:lpstr>Visualization filter in kibana </vt:lpstr>
      <vt:lpstr>PowerPoint Presentation</vt:lpstr>
      <vt:lpstr>Running Elastic search on command prompt</vt:lpstr>
      <vt:lpstr>Elastic search running on browser</vt:lpstr>
      <vt:lpstr>Running Kibana on command prompt</vt:lpstr>
      <vt:lpstr>Kibana running on browser</vt:lpstr>
      <vt:lpstr>Running Logstash on command prompt</vt:lpstr>
      <vt:lpstr>PowerPoint Presentation</vt:lpstr>
      <vt:lpstr>Dashboard created in kibana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Deeksha Kadam</dc:creator>
  <cp:lastModifiedBy>HP</cp:lastModifiedBy>
  <cp:revision>44</cp:revision>
  <dcterms:modified xsi:type="dcterms:W3CDTF">2021-05-20T14:21:41Z</dcterms:modified>
  <dc:language>en-IN</dc:language>
</cp:coreProperties>
</file>