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2" r:id="rId12"/>
    <p:sldId id="263" r:id="rId13"/>
    <p:sldId id="267" r:id="rId14"/>
    <p:sldId id="275" r:id="rId15"/>
    <p:sldId id="268" r:id="rId16"/>
    <p:sldId id="276" r:id="rId17"/>
    <p:sldId id="269" r:id="rId18"/>
    <p:sldId id="270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91E996C-5A64-4BD7-BAF2-B9472BE047D8}" type="datetimeFigureOut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296" y="0"/>
            <a:ext cx="8102704" cy="15121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Enabled Social Web Framework for Water</a:t>
            </a:r>
            <a:br>
              <a:rPr lang="en-IN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Consumption Monitoring</a:t>
            </a:r>
            <a:endParaRPr lang="en-IN" sz="28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1772816"/>
            <a:ext cx="6400800" cy="4154016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3000"/>
              </a:lnSpc>
            </a:pPr>
            <a:endParaRPr lang="en-IN" sz="2800" b="1" spc="-1" dirty="0" smtClean="0">
              <a:solidFill>
                <a:schemeClr val="tx1"/>
              </a:solidFill>
              <a:latin typeface="Times New Roman"/>
            </a:endParaRPr>
          </a:p>
          <a:p>
            <a:pPr algn="ctr">
              <a:lnSpc>
                <a:spcPct val="93000"/>
              </a:lnSpc>
            </a:pPr>
            <a:r>
              <a:rPr lang="en-IN" sz="2800" b="1" spc="-1" dirty="0" smtClean="0">
                <a:solidFill>
                  <a:schemeClr val="tx1"/>
                </a:solidFill>
                <a:latin typeface="Times New Roman"/>
              </a:rPr>
              <a:t>Group No. </a:t>
            </a:r>
            <a:r>
              <a:rPr lang="en-IN" sz="2800" b="1" u="sng" spc="-1" dirty="0" smtClean="0">
                <a:solidFill>
                  <a:schemeClr val="tx1"/>
                </a:solidFill>
                <a:latin typeface="Times New Roman"/>
              </a:rPr>
              <a:t>14</a:t>
            </a:r>
            <a:endParaRPr lang="en-IN" sz="2800" u="sng" spc="-1" dirty="0" smtClean="0">
              <a:solidFill>
                <a:schemeClr val="tx1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</a:p>
          <a:p>
            <a:pPr algn="ctr">
              <a:lnSpc>
                <a:spcPct val="93000"/>
              </a:lnSpc>
            </a:pPr>
            <a:r>
              <a:rPr lang="en-IN" sz="2800" b="1" spc="-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Nakul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Gagare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(18204013)</a:t>
            </a:r>
          </a:p>
          <a:p>
            <a:pPr algn="ctr">
              <a:lnSpc>
                <a:spcPct val="93000"/>
              </a:lnSpc>
            </a:pPr>
            <a:r>
              <a:rPr lang="en-IN" sz="2800" b="1" spc="-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Krutika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(18204012)</a:t>
            </a:r>
          </a:p>
          <a:p>
            <a:pPr algn="ctr">
              <a:lnSpc>
                <a:spcPct val="93000"/>
              </a:lnSpc>
            </a:pPr>
            <a:r>
              <a:rPr lang="en-IN" sz="2800" b="1" spc="-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Deeksha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Kadam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(18204007)</a:t>
            </a:r>
          </a:p>
          <a:p>
            <a:pPr algn="ctr">
              <a:lnSpc>
                <a:spcPct val="93000"/>
              </a:lnSpc>
            </a:pPr>
            <a:endParaRPr lang="en-IN" sz="2800" b="1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r>
              <a:rPr lang="en-IN" sz="2800" b="1" spc="-1" dirty="0" smtClean="0">
                <a:solidFill>
                  <a:schemeClr val="tx1"/>
                </a:solidFill>
                <a:latin typeface="Times New Roman"/>
              </a:rPr>
              <a:t>Project Guide -</a:t>
            </a:r>
          </a:p>
          <a:p>
            <a:pPr algn="ctr">
              <a:lnSpc>
                <a:spcPct val="93000"/>
              </a:lnSpc>
            </a:pPr>
            <a:r>
              <a:rPr lang="en-IN" sz="2800" b="1" spc="-1" dirty="0" smtClean="0">
                <a:solidFill>
                  <a:schemeClr val="tx1"/>
                </a:solidFill>
                <a:latin typeface="Times New Roman"/>
              </a:rPr>
              <a:t>Prof. </a:t>
            </a:r>
            <a:r>
              <a:rPr lang="en-IN" sz="2800" b="1" spc="-1" dirty="0" err="1" smtClean="0">
                <a:solidFill>
                  <a:schemeClr val="tx1"/>
                </a:solidFill>
                <a:latin typeface="Times New Roman"/>
              </a:rPr>
              <a:t>Yaminee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IN" sz="2800" b="1" spc="-1" dirty="0" err="1" smtClean="0">
                <a:solidFill>
                  <a:schemeClr val="tx1"/>
                </a:solidFill>
                <a:latin typeface="Times New Roman"/>
              </a:rPr>
              <a:t>Patil</a:t>
            </a:r>
            <a:endParaRPr lang="en-IN" sz="2800" spc="-1" dirty="0" smtClean="0">
              <a:solidFill>
                <a:schemeClr val="tx1"/>
              </a:solidFill>
              <a:latin typeface="Arial"/>
            </a:endParaRPr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819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476672"/>
            <a:ext cx="7890080" cy="5771728"/>
          </a:xfrm>
        </p:spPr>
        <p:txBody>
          <a:bodyPr>
            <a:normAutofit lnSpcReduction="10000"/>
          </a:bodyPr>
          <a:lstStyle/>
          <a:p>
            <a:pPr marL="82296" indent="0">
              <a:buClrTx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Working of  Application/Technologies :-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Elastic stack 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Visualizing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data and making a dashboard for the water department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Module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of water sensor and sends the data by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the dashboard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Website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receives status information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the monitoring module to their dashboard and  maintained by the organization in real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Cloud 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alend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Cloud enables you to save the execution logs automatically to Amazon S3 Bucket. The flow for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Talend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Cloud logs to be working with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ELK</a:t>
            </a:r>
          </a:p>
          <a:p>
            <a:pPr marL="82296" indent="0">
              <a:buClrTx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ClrTx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Uses of Sensors :-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Wi-fi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module: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ESP8266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Module with integrated TCP/IP protocol s that can give any microcontroller access to your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network.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Uno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is a microcontroller board based on the ATmega328P.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contains everything need to support the microcontroller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flow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: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Sensor is used to measure the flow of water.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 sensor 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Sensor is used to measure the Quality of water. </a:t>
            </a:r>
          </a:p>
          <a:p>
            <a:pPr>
              <a:buClrTx/>
              <a:buFont typeface="Arial" pitchFamily="34" charset="0"/>
              <a:buChar char="•"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ko-KR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ClrTx/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IN" dirty="0"/>
          </a:p>
        </p:txBody>
      </p:sp>
      <p:pic>
        <p:nvPicPr>
          <p:cNvPr id="5" name="Content Placeholder 4" descr="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174"/>
            <a:ext cx="9185151" cy="5357826"/>
          </a:xfrm>
        </p:spPr>
      </p:pic>
    </p:spTree>
    <p:extLst>
      <p:ext uri="{BB962C8B-B14F-4D97-AF65-F5344CB8AC3E}">
        <p14:creationId xmlns:p14="http://schemas.microsoft.com/office/powerpoint/2010/main" val="4302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Prototype Design Demonstration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589465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Website : Login Page</a:t>
            </a:r>
            <a:endParaRPr lang="en-IN" sz="2400" dirty="0"/>
          </a:p>
        </p:txBody>
      </p:sp>
      <p:pic>
        <p:nvPicPr>
          <p:cNvPr id="9" name="Content Placeholder 8" descr="lo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214554"/>
            <a:ext cx="7499350" cy="3752422"/>
          </a:xfrm>
        </p:spPr>
      </p:pic>
    </p:spTree>
    <p:extLst>
      <p:ext uri="{BB962C8B-B14F-4D97-AF65-F5344CB8AC3E}">
        <p14:creationId xmlns:p14="http://schemas.microsoft.com/office/powerpoint/2010/main" val="12340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307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Webpage : Monitoring  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Content Placeholder 6" descr="m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928802"/>
            <a:ext cx="7499350" cy="3643338"/>
          </a:xfrm>
        </p:spPr>
      </p:pic>
    </p:spTree>
    <p:extLst>
      <p:ext uri="{BB962C8B-B14F-4D97-AF65-F5344CB8AC3E}">
        <p14:creationId xmlns:p14="http://schemas.microsoft.com/office/powerpoint/2010/main" val="3478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m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2000240"/>
            <a:ext cx="7786742" cy="4071966"/>
          </a:xfrm>
        </p:spPr>
      </p:pic>
      <p:sp>
        <p:nvSpPr>
          <p:cNvPr id="9" name="TextBox 8"/>
          <p:cNvSpPr txBox="1"/>
          <p:nvPr/>
        </p:nvSpPr>
        <p:spPr>
          <a:xfrm>
            <a:off x="1043608" y="1268760"/>
            <a:ext cx="307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Webpage : Monitoring 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8" name="Content Placeholder 7" descr="rep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2357430"/>
            <a:ext cx="7499350" cy="2443853"/>
          </a:xfrm>
        </p:spPr>
      </p:pic>
      <p:sp>
        <p:nvSpPr>
          <p:cNvPr id="9" name="TextBox 8"/>
          <p:cNvSpPr txBox="1"/>
          <p:nvPr/>
        </p:nvSpPr>
        <p:spPr>
          <a:xfrm>
            <a:off x="1071538" y="1428736"/>
            <a:ext cx="307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Webpage : Report 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7" name="Content Placeholder 6" descr="about u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2357430"/>
            <a:ext cx="7499350" cy="2857520"/>
          </a:xfrm>
        </p:spPr>
      </p:pic>
      <p:sp>
        <p:nvSpPr>
          <p:cNvPr id="9" name="TextBox 8"/>
          <p:cNvSpPr txBox="1"/>
          <p:nvPr/>
        </p:nvSpPr>
        <p:spPr>
          <a:xfrm>
            <a:off x="1043608" y="1268760"/>
            <a:ext cx="307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Webpage : About Us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435608" y="228919"/>
            <a:ext cx="749808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 descr="Log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7835" y="1772816"/>
            <a:ext cx="2340458" cy="4800600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2483768" y="493688"/>
            <a:ext cx="5328592" cy="595429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For : Society Committee </a:t>
            </a:r>
            <a:endParaRPr lang="en-IN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3988" y="1089119"/>
            <a:ext cx="1368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80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" name="Content Placeholder 5" descr="Repo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546" y="1447800"/>
            <a:ext cx="2340458" cy="48006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2915816" y="305094"/>
            <a:ext cx="4536504" cy="72008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For : Society Committee </a:t>
            </a:r>
            <a:endParaRPr lang="en-IN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102517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Generated report from water department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3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 smtClean="0">
                <a:latin typeface="Times New Roman" panose="02020603050405020304" pitchFamily="18" charset="0"/>
                <a:cs typeface="DejaVu Sans" charset="0"/>
              </a:rPr>
              <a:t/>
            </a:r>
            <a:br>
              <a:rPr lang="en-IN" altLang="en-US" dirty="0" smtClean="0">
                <a:latin typeface="Times New Roman" panose="02020603050405020304" pitchFamily="18" charset="0"/>
                <a:cs typeface="DejaVu Sans" charset="0"/>
              </a:rPr>
            </a:br>
            <a:r>
              <a:rPr lang="en-IN" altLang="en-US" dirty="0" smtClean="0">
                <a:latin typeface="Times New Roman" panose="02020603050405020304" pitchFamily="18" charset="0"/>
                <a:cs typeface="DejaVu Sans" charset="0"/>
              </a:rPr>
              <a:t>Plan </a:t>
            </a:r>
            <a:r>
              <a:rPr lang="en-IN" altLang="en-US" dirty="0">
                <a:latin typeface="Times New Roman" panose="02020603050405020304" pitchFamily="18" charset="0"/>
                <a:cs typeface="DejaVu Sans" charset="0"/>
              </a:rPr>
              <a:t>of Paper Publication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Springer :</a:t>
            </a:r>
          </a:p>
          <a:p>
            <a:pPr>
              <a:buClrTx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Springer is a leading global scientific, technical and medical portfolio, providing researchers in academia, scientific institutions and corporate R&amp;D departments with quality content through innovative information, products and services.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Submitted the Paper for the Springer Paper Publication</a:t>
            </a:r>
            <a:endParaRPr lang="en-US" sz="19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IEEE :</a:t>
            </a:r>
          </a:p>
          <a:p>
            <a:pPr marL="82296" indent="0">
              <a:buClrTx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IEEE provides a wide range of quality publications that make the exchange of technical knowledge and information possible among technology professionals.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are trying to publish paper because its improves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writing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skill,  helps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knowledge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up-gradation ,</a:t>
            </a:r>
            <a:r>
              <a:rPr lang="en-US" sz="1800" dirty="0"/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teaches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about literature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survey &amp;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appreciate our work that will help in our career.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sz="1800" dirty="0"/>
          </a:p>
          <a:p>
            <a:pPr marL="82296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84784"/>
            <a:ext cx="7520940" cy="4632628"/>
          </a:xfrm>
        </p:spPr>
        <p:txBody>
          <a:bodyPr>
            <a:normAutofit/>
          </a:bodyPr>
          <a:lstStyle/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000" b="0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pc="-1" dirty="0">
                <a:solidFill>
                  <a:srgbClr val="000000"/>
                </a:solidFill>
                <a:latin typeface="Times New Roman"/>
              </a:rPr>
              <a:t>Objectives</a:t>
            </a:r>
            <a:endParaRPr lang="en-IN" sz="2000" b="0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pc="-1" dirty="0">
                <a:solidFill>
                  <a:srgbClr val="000000"/>
                </a:solidFill>
                <a:latin typeface="Times New Roman"/>
              </a:rPr>
              <a:t>Problem Definition</a:t>
            </a: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pc="-1" dirty="0">
                <a:solidFill>
                  <a:srgbClr val="000000"/>
                </a:solidFill>
                <a:latin typeface="Times New Roman"/>
              </a:rPr>
              <a:t>Technological Stack</a:t>
            </a: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altLang="en-US" sz="2000" b="0" dirty="0">
                <a:latin typeface="Times New Roman" panose="02020603050405020304" pitchFamily="18" charset="0"/>
                <a:cs typeface="DejaVu Sans" charset="0"/>
              </a:rPr>
              <a:t>Review Suggestions</a:t>
            </a:r>
            <a:endParaRPr lang="en-IN" sz="2000" b="0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Proposed System Architecture/Working</a:t>
            </a:r>
            <a:endParaRPr lang="en-IN" altLang="en-US" sz="2000" b="0" dirty="0">
              <a:latin typeface="Times New Roman" panose="02020603050405020304" pitchFamily="18" charset="0"/>
              <a:cs typeface="DejaVu Sans" charset="0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altLang="en-US" sz="2000" dirty="0" smtClean="0">
                <a:latin typeface="Times New Roman" panose="02020603050405020304" pitchFamily="18" charset="0"/>
                <a:cs typeface="DejaVu Sans" charset="0"/>
              </a:rPr>
              <a:t>Prototype </a:t>
            </a:r>
            <a:r>
              <a:rPr lang="en-IN" altLang="en-US" sz="2000" dirty="0">
                <a:latin typeface="Times New Roman" panose="02020603050405020304" pitchFamily="18" charset="0"/>
                <a:cs typeface="DejaVu Sans" charset="0"/>
              </a:rPr>
              <a:t>Design Demonstration</a:t>
            </a:r>
            <a:r>
              <a:rPr lang="en-IN" altLang="en-US" sz="2000" dirty="0" smtClean="0">
                <a:latin typeface="Times New Roman" panose="02020603050405020304" pitchFamily="18" charset="0"/>
                <a:cs typeface="DejaVu Sans" charset="0"/>
              </a:rPr>
              <a:t>.</a:t>
            </a:r>
            <a:endParaRPr lang="en-IN" sz="2000" b="0" spc="-1" dirty="0" smtClean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altLang="en-US" sz="2000" b="0" dirty="0" smtClean="0">
                <a:latin typeface="Times New Roman" panose="02020603050405020304" pitchFamily="18" charset="0"/>
                <a:cs typeface="DejaVu Sans" charset="0"/>
              </a:rPr>
              <a:t>Plan </a:t>
            </a:r>
            <a:r>
              <a:rPr lang="en-IN" altLang="en-US" sz="2000" b="0" dirty="0">
                <a:latin typeface="Times New Roman" panose="02020603050405020304" pitchFamily="18" charset="0"/>
                <a:cs typeface="DejaVu Sans" charset="0"/>
              </a:rPr>
              <a:t>of Paper </a:t>
            </a:r>
            <a:r>
              <a:rPr lang="en-IN" altLang="en-US" sz="2000" b="0" dirty="0" smtClean="0">
                <a:latin typeface="Times New Roman" panose="02020603050405020304" pitchFamily="18" charset="0"/>
                <a:cs typeface="DejaVu Sans" charset="0"/>
              </a:rPr>
              <a:t>Publication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56490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marL="342900" lvl="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Currently, in world full of technologies the water is the basic and most important need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to our lives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Currently, the water department is using the water pump to measure the supply of water to particular area &amp; societies</a:t>
            </a:r>
          </a:p>
          <a:p>
            <a:pPr marL="342900" lvl="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which, the pumps are fitted on the ground and according the measure is counted as per month </a:t>
            </a:r>
          </a:p>
          <a:p>
            <a:pPr marL="342900" lvl="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But in process the officers has to personally visit the area to take the reading of the meter </a:t>
            </a:r>
          </a:p>
          <a:p>
            <a:pPr marL="342900" lvl="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using this technology ,we can send the reading to the authorized officer without personally visiting the area </a:t>
            </a:r>
          </a:p>
          <a:p>
            <a:pPr marL="342900" lvl="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report can be generated the usage of water and the quantity of water consumed in a day</a:t>
            </a:r>
          </a:p>
          <a:p>
            <a:pPr>
              <a:buClrTx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lvl="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Developing the ecosystem for smart water supply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Get the quantity of water supplied to area and analysis the water level present in tank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observing the water supplied to area and analysis the water quality present in tank.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the reading can analysis &amp; helpful to water department to the problem of  water scarcity in the town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analyzing this, the report can generate which can tell usage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water.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using  Elastic Stack designing the dashboard  for the department end user </a:t>
            </a:r>
            <a:endParaRPr lang="en-IN" sz="2000" dirty="0"/>
          </a:p>
          <a:p>
            <a:pPr>
              <a:buClrTx/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ClrTx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Tx/>
            </a:pPr>
            <a:endParaRPr lang="en-IN" sz="2000" dirty="0"/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observed that for the most part the employment is manual and requires a sensible technology to give organized distribution.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convert the manual water supply reading system to a automated  sensor used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dashboard </a:t>
            </a: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check the quality of the water which is provided in tank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accurate reading and mapping of the supply of water in the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town.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officer can change the reading  which leads to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corruption.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we can future analysis the wastage of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water.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Technological Stack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rmAutofit/>
          </a:bodyPr>
          <a:lstStyle/>
          <a:p>
            <a:pPr marL="82296" indent="0">
              <a:buClrTx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Level Sensor</a:t>
            </a:r>
          </a:p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Meter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Uno -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ATmega328</a:t>
            </a:r>
          </a:p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Water Quality Sensor</a:t>
            </a:r>
          </a:p>
          <a:p>
            <a:pPr marL="342900" indent="-342900" algn="just">
              <a:buClrTx/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Software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Google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chrome , Mozilla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 </a:t>
            </a:r>
          </a:p>
          <a:p>
            <a:pPr marL="342900" indent="-34290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: ELK Stack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,HTML</a:t>
            </a:r>
            <a:endParaRPr lang="en-IN" sz="2000" dirty="0" smtClean="0"/>
          </a:p>
          <a:p>
            <a:pPr marL="342900" indent="-34290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Elastic Cloud </a:t>
            </a:r>
          </a:p>
          <a:p>
            <a:pPr marL="342900" indent="-34290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Review Suggestion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Implement web interface (Dashboard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Dashboard use Webpage HTML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Dashboard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should work in background continuously and analysis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Fetch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Daily, monthly, Yearly  reports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Store your Data in the Cloud.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should be User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Friendly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measure the Quality of the Water supplied to the tank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09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98080" cy="71435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 (Working)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076910"/>
            <a:ext cx="2714644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Water supplied to society tank passed through Water-Flow Meter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29360" y="2492896"/>
            <a:ext cx="214314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Water-flow meter measure the quantity supplied to Tank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5572140"/>
            <a:ext cx="214314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Water Level Sensor placed in Tank To measure the Balance Quantity of Water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715140" y="6211669"/>
            <a:ext cx="2143140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Both The Data will stored in cloud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2325668" y="2032267"/>
            <a:ext cx="285752" cy="3966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2325668" y="3430532"/>
            <a:ext cx="285752" cy="3728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2357422" y="5072074"/>
            <a:ext cx="285752" cy="5000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715140" y="4786322"/>
            <a:ext cx="214314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Values will fetch from Cloud to Website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3786182" y="6286520"/>
            <a:ext cx="2863900" cy="322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715140" y="3500438"/>
            <a:ext cx="214314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By using , ELK Stack the values will be analyzed &amp; Visualized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429356" y="2071678"/>
            <a:ext cx="2714644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Through this ,the reports will be Generated on Daily ,Weekly ,Monthly Bases</a:t>
            </a:r>
            <a:endParaRPr lang="en-IN" dirty="0"/>
          </a:p>
        </p:txBody>
      </p:sp>
      <p:sp>
        <p:nvSpPr>
          <p:cNvPr id="16" name="Up Arrow 15"/>
          <p:cNvSpPr/>
          <p:nvPr/>
        </p:nvSpPr>
        <p:spPr>
          <a:xfrm>
            <a:off x="7643834" y="4429132"/>
            <a:ext cx="360040" cy="33042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Up Arrow 16"/>
          <p:cNvSpPr/>
          <p:nvPr/>
        </p:nvSpPr>
        <p:spPr>
          <a:xfrm>
            <a:off x="7643834" y="3000372"/>
            <a:ext cx="360040" cy="49454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Up Arrow 17"/>
          <p:cNvSpPr/>
          <p:nvPr/>
        </p:nvSpPr>
        <p:spPr>
          <a:xfrm>
            <a:off x="7557283" y="1785926"/>
            <a:ext cx="360040" cy="24977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5759624" y="785794"/>
            <a:ext cx="3384376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Reports of  Water Consumption  &amp;  Water Level will be Visible in Gov – Website  &amp; Society - App  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428728" y="3857628"/>
            <a:ext cx="21431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Gill Sans MT (Body)"/>
                <a:cs typeface="Times New Roman" pitchFamily="18" charset="0"/>
              </a:rPr>
              <a:t>Analysis the Quality of water supplied to the  tank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0" name="Up Arrow 19"/>
          <p:cNvSpPr/>
          <p:nvPr/>
        </p:nvSpPr>
        <p:spPr>
          <a:xfrm>
            <a:off x="7643834" y="5786454"/>
            <a:ext cx="360040" cy="33042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dus 3 Layer Water Storage Tank, Capacity: 500 L | ID: 1732427399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1500198" cy="17145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-214338"/>
            <a:ext cx="749808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(Architecture)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7356" y="1071546"/>
            <a:ext cx="1044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1.Tank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5024" y="3404853"/>
            <a:ext cx="1892297" cy="14421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17558" y="4005064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4. Water</a:t>
            </a:r>
          </a:p>
          <a:p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Flow Sensor</a:t>
            </a:r>
            <a:endParaRPr lang="en-IN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10" name="Picture 2" descr="Water Level Sensor - RoboticX"/>
          <p:cNvPicPr>
            <a:picLocks noChangeAspect="1" noChangeArrowheads="1"/>
          </p:cNvPicPr>
          <p:nvPr/>
        </p:nvPicPr>
        <p:blipFill>
          <a:blip r:embed="rId4" cstate="print"/>
          <a:srcRect l="32500" t="3750" r="35000"/>
          <a:stretch>
            <a:fillRect/>
          </a:stretch>
        </p:blipFill>
        <p:spPr bwMode="auto">
          <a:xfrm>
            <a:off x="3000364" y="1085292"/>
            <a:ext cx="357190" cy="105782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286116" y="1272589"/>
            <a:ext cx="20879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Water Level Indicator</a:t>
            </a:r>
            <a:endParaRPr lang="en-IN" sz="16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1026" name="Picture 2" descr="What Is Cloud Storage? | Soaring Eagle Consul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15" y="5010269"/>
            <a:ext cx="2179677" cy="150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NodeMCU ESP8266 Wifi Module + Cable - Thingbits Electronic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76382" y="4462550"/>
            <a:ext cx="1372716" cy="103024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016239" y="5469980"/>
            <a:ext cx="1744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5. </a:t>
            </a:r>
            <a:r>
              <a:rPr lang="en-US" sz="1600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Wi-fi</a:t>
            </a:r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Module</a:t>
            </a:r>
            <a:endParaRPr lang="en-IN" sz="16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443002">
            <a:off x="4798289" y="5136854"/>
            <a:ext cx="501618" cy="59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362740" y="6330942"/>
            <a:ext cx="323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6. Store data in the cloud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88624" y="4267216"/>
            <a:ext cx="1151418" cy="83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 flipV="1">
            <a:off x="6381890" y="5434507"/>
            <a:ext cx="574802" cy="204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88224" y="5100648"/>
            <a:ext cx="2808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7</a:t>
            </a:r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Water Department </a:t>
            </a:r>
          </a:p>
          <a:p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(Admin)</a:t>
            </a:r>
            <a:endParaRPr lang="en-IN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26" name="Picture 25" descr="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57950" y="2483915"/>
            <a:ext cx="2717825" cy="1603305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endCxn id="26" idx="2"/>
          </p:cNvCxnSpPr>
          <p:nvPr/>
        </p:nvCxnSpPr>
        <p:spPr>
          <a:xfrm rot="5400000" flipH="1" flipV="1">
            <a:off x="7421419" y="4230134"/>
            <a:ext cx="438358" cy="1525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15900" y="4051230"/>
            <a:ext cx="21067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Dashboard </a:t>
            </a:r>
          </a:p>
          <a:p>
            <a:r>
              <a:rPr lang="en-US" sz="16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for generate</a:t>
            </a:r>
          </a:p>
          <a:p>
            <a:r>
              <a:rPr lang="en-US" sz="16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report</a:t>
            </a:r>
          </a:p>
          <a:p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(Admin)</a:t>
            </a:r>
            <a:endParaRPr lang="en-IN" sz="16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33" name="Picture 32" descr="Repor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24753" y="899685"/>
            <a:ext cx="1021252" cy="154181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346029" y="810279"/>
            <a:ext cx="1993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Society App to see generated report from WD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(only for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society secretary)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Elbow Connector 39"/>
          <p:cNvCxnSpPr>
            <a:endCxn id="33" idx="3"/>
          </p:cNvCxnSpPr>
          <p:nvPr/>
        </p:nvCxnSpPr>
        <p:spPr>
          <a:xfrm rot="16200000" flipV="1">
            <a:off x="8117463" y="1899132"/>
            <a:ext cx="770906" cy="31382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8662" y="383425"/>
            <a:ext cx="1400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START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28926" y="4714884"/>
            <a:ext cx="407538" cy="357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1087352" y="1158798"/>
            <a:ext cx="211988" cy="1850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46005" y="1200250"/>
            <a:ext cx="105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END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601844" y="5536882"/>
            <a:ext cx="350341" cy="3740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00298" y="1785926"/>
            <a:ext cx="500066" cy="288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1830013" y="3187343"/>
            <a:ext cx="312678" cy="27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57422" y="2643182"/>
            <a:ext cx="500066" cy="425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meter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57488" y="2643182"/>
            <a:ext cx="955014" cy="88597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857620" y="2928934"/>
            <a:ext cx="1357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3. Water Quality</a:t>
            </a:r>
          </a:p>
          <a:p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Module</a:t>
            </a:r>
            <a:endParaRPr lang="en-IN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3500430" y="3857628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tap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8728" y="5143512"/>
            <a:ext cx="1072057" cy="97854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285852" y="6211669"/>
            <a:ext cx="1357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* Human Sensor Tap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>
            <a:off x="1893075" y="5036355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463</TotalTime>
  <Words>828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IoT Enabled Social Web Framework for Water Consumption Monitoring</vt:lpstr>
      <vt:lpstr>Content</vt:lpstr>
      <vt:lpstr>Introduction</vt:lpstr>
      <vt:lpstr>Objectives</vt:lpstr>
      <vt:lpstr>Problem Definition</vt:lpstr>
      <vt:lpstr>Technological Stack</vt:lpstr>
      <vt:lpstr>Review Suggestion </vt:lpstr>
      <vt:lpstr>Proposed System (Working)</vt:lpstr>
      <vt:lpstr>Proposed System (Architecture)</vt:lpstr>
      <vt:lpstr>PowerPoint Presentation</vt:lpstr>
      <vt:lpstr>Gantt Chart</vt:lpstr>
      <vt:lpstr>Prototype Design 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Plan of Paper Publication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Enabled Water Monitoring System</dc:title>
  <dc:creator>Sanjay Pawar</dc:creator>
  <cp:lastModifiedBy>Sanjay Pawar</cp:lastModifiedBy>
  <cp:revision>45</cp:revision>
  <dcterms:created xsi:type="dcterms:W3CDTF">2020-12-03T09:50:02Z</dcterms:created>
  <dcterms:modified xsi:type="dcterms:W3CDTF">2021-05-20T16:33:13Z</dcterms:modified>
</cp:coreProperties>
</file>