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7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66A8-58BD-47DF-8EFA-3F52BE7A9D09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10DCE-8866-4896-B788-CD31B6E62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5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10DCE-8866-4896-B788-CD31B6E622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0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31367" y="1074247"/>
            <a:ext cx="15423515" cy="8136890"/>
          </a:xfrm>
          <a:custGeom>
            <a:avLst/>
            <a:gdLst/>
            <a:ahLst/>
            <a:cxnLst/>
            <a:rect l="l" t="t" r="r" b="b"/>
            <a:pathLst>
              <a:path w="15423515" h="8136890">
                <a:moveTo>
                  <a:pt x="7711936" y="8136609"/>
                </a:moveTo>
                <a:lnTo>
                  <a:pt x="0" y="8136609"/>
                </a:lnTo>
                <a:lnTo>
                  <a:pt x="0" y="0"/>
                </a:lnTo>
                <a:lnTo>
                  <a:pt x="15423097" y="0"/>
                </a:lnTo>
                <a:lnTo>
                  <a:pt x="15423097" y="8136609"/>
                </a:lnTo>
                <a:lnTo>
                  <a:pt x="7711936" y="8136609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31361" y="1074236"/>
            <a:ext cx="15423515" cy="742315"/>
          </a:xfrm>
          <a:custGeom>
            <a:avLst/>
            <a:gdLst/>
            <a:ahLst/>
            <a:cxnLst/>
            <a:rect l="l" t="t" r="r" b="b"/>
            <a:pathLst>
              <a:path w="15423515" h="742314">
                <a:moveTo>
                  <a:pt x="7711876" y="742250"/>
                </a:moveTo>
                <a:lnTo>
                  <a:pt x="0" y="742250"/>
                </a:lnTo>
                <a:lnTo>
                  <a:pt x="0" y="0"/>
                </a:lnTo>
                <a:lnTo>
                  <a:pt x="15423016" y="0"/>
                </a:lnTo>
                <a:lnTo>
                  <a:pt x="15423016" y="742250"/>
                </a:lnTo>
                <a:lnTo>
                  <a:pt x="7711876" y="742250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30320" y="1298929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59" h="225425">
                <a:moveTo>
                  <a:pt x="761" y="0"/>
                </a:moveTo>
                <a:lnTo>
                  <a:pt x="226002" y="225354"/>
                </a:lnTo>
              </a:path>
              <a:path w="226059" h="225425">
                <a:moveTo>
                  <a:pt x="225240" y="0"/>
                </a:moveTo>
                <a:lnTo>
                  <a:pt x="0" y="225354"/>
                </a:lnTo>
              </a:path>
            </a:pathLst>
          </a:custGeom>
          <a:ln w="18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2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1361" y="995998"/>
            <a:ext cx="14154785" cy="24666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1503" y="3163594"/>
            <a:ext cx="7538719" cy="287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6" y="1064711"/>
            <a:ext cx="15442565" cy="8155940"/>
            <a:chOff x="1421836" y="1064711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431367" y="1074247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36" y="8136609"/>
                  </a:moveTo>
                  <a:lnTo>
                    <a:pt x="0" y="8136609"/>
                  </a:lnTo>
                  <a:lnTo>
                    <a:pt x="0" y="0"/>
                  </a:lnTo>
                  <a:lnTo>
                    <a:pt x="15423097" y="0"/>
                  </a:lnTo>
                  <a:lnTo>
                    <a:pt x="15423097" y="8136609"/>
                  </a:lnTo>
                  <a:lnTo>
                    <a:pt x="7711936" y="813660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1361" y="1074236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876" y="742250"/>
                  </a:moveTo>
                  <a:lnTo>
                    <a:pt x="0" y="742250"/>
                  </a:lnTo>
                  <a:lnTo>
                    <a:pt x="0" y="0"/>
                  </a:lnTo>
                  <a:lnTo>
                    <a:pt x="15423016" y="0"/>
                  </a:lnTo>
                  <a:lnTo>
                    <a:pt x="15423016" y="742250"/>
                  </a:lnTo>
                  <a:lnTo>
                    <a:pt x="7711876" y="742250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30320" y="1298929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61" y="0"/>
                  </a:moveTo>
                  <a:lnTo>
                    <a:pt x="226002" y="225354"/>
                  </a:lnTo>
                </a:path>
                <a:path w="226059" h="225425">
                  <a:moveTo>
                    <a:pt x="225240" y="0"/>
                  </a:moveTo>
                  <a:lnTo>
                    <a:pt x="0" y="225354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50274" y="1411173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19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2869" y="129887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02401" y="1956619"/>
            <a:ext cx="9182735" cy="3085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20"/>
              </a:spcBef>
              <a:tabLst>
                <a:tab pos="2759710" algn="l"/>
                <a:tab pos="4133215" algn="l"/>
              </a:tabLst>
            </a:pPr>
            <a:r>
              <a:rPr sz="6650" spc="240" dirty="0">
                <a:latin typeface="Agency FB" panose="020B0503020202020204" pitchFamily="34" charset="0"/>
              </a:rPr>
              <a:t>Sales</a:t>
            </a:r>
            <a:r>
              <a:rPr lang="en-US" sz="6650" spc="240" dirty="0">
                <a:latin typeface="Agency FB" panose="020B0503020202020204" pitchFamily="34" charset="0"/>
              </a:rPr>
              <a:t> </a:t>
            </a:r>
            <a:r>
              <a:rPr sz="6650" spc="500" dirty="0">
                <a:latin typeface="Agency FB" panose="020B0503020202020204" pitchFamily="34" charset="0"/>
              </a:rPr>
              <a:t>Forecasting: </a:t>
            </a:r>
            <a:r>
              <a:rPr lang="en-US" sz="6650" spc="500" dirty="0">
                <a:latin typeface="Agency FB" panose="020B0503020202020204" pitchFamily="34" charset="0"/>
              </a:rPr>
              <a:t> </a:t>
            </a:r>
            <a:r>
              <a:rPr sz="6650" spc="335" dirty="0">
                <a:latin typeface="Agency FB" panose="020B0503020202020204" pitchFamily="34" charset="0"/>
              </a:rPr>
              <a:t>Business-</a:t>
            </a:r>
            <a:r>
              <a:rPr sz="6650" spc="990" dirty="0">
                <a:latin typeface="Agency FB" panose="020B0503020202020204" pitchFamily="34" charset="0"/>
              </a:rPr>
              <a:t>to-</a:t>
            </a:r>
            <a:r>
              <a:rPr sz="6650" spc="195" dirty="0">
                <a:latin typeface="Agency FB" panose="020B0503020202020204" pitchFamily="34" charset="0"/>
              </a:rPr>
              <a:t>Business </a:t>
            </a:r>
            <a:r>
              <a:rPr sz="6650" spc="425" dirty="0">
                <a:latin typeface="Agency FB" panose="020B0503020202020204" pitchFamily="34" charset="0"/>
              </a:rPr>
              <a:t>Quaterly</a:t>
            </a:r>
            <a:r>
              <a:rPr sz="6650" dirty="0">
                <a:latin typeface="Agency FB" panose="020B0503020202020204" pitchFamily="34" charset="0"/>
              </a:rPr>
              <a:t>	</a:t>
            </a:r>
            <a:r>
              <a:rPr sz="6650" spc="240" dirty="0">
                <a:latin typeface="Agency FB" panose="020B0503020202020204" pitchFamily="34" charset="0"/>
              </a:rPr>
              <a:t>Sales</a:t>
            </a:r>
            <a:r>
              <a:rPr lang="en-US" sz="6650" spc="240" dirty="0">
                <a:latin typeface="Agency FB" panose="020B0503020202020204" pitchFamily="34" charset="0"/>
              </a:rPr>
              <a:t> Prediction</a:t>
            </a:r>
            <a:endParaRPr sz="6650" dirty="0">
              <a:latin typeface="Agency FB" panose="020B0503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773" y="5090547"/>
            <a:ext cx="4482465" cy="3416300"/>
            <a:chOff x="931773" y="5090547"/>
            <a:chExt cx="4482465" cy="3416300"/>
          </a:xfrm>
        </p:grpSpPr>
        <p:sp>
          <p:nvSpPr>
            <p:cNvPr id="11" name="object 11"/>
            <p:cNvSpPr/>
            <p:nvPr/>
          </p:nvSpPr>
          <p:spPr>
            <a:xfrm>
              <a:off x="941129" y="5099913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4407729" y="0"/>
                  </a:moveTo>
                  <a:lnTo>
                    <a:pt x="0" y="0"/>
                  </a:lnTo>
                  <a:lnTo>
                    <a:pt x="0" y="3377387"/>
                  </a:lnTo>
                  <a:lnTo>
                    <a:pt x="2203860" y="3377387"/>
                  </a:lnTo>
                  <a:lnTo>
                    <a:pt x="4407729" y="3377387"/>
                  </a:lnTo>
                  <a:lnTo>
                    <a:pt x="4407729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132" y="5099907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2203875" y="3377392"/>
                  </a:moveTo>
                  <a:lnTo>
                    <a:pt x="0" y="3377392"/>
                  </a:lnTo>
                  <a:lnTo>
                    <a:pt x="0" y="0"/>
                  </a:lnTo>
                  <a:lnTo>
                    <a:pt x="4407741" y="0"/>
                  </a:lnTo>
                  <a:lnTo>
                    <a:pt x="4407741" y="3377392"/>
                  </a:lnTo>
                  <a:lnTo>
                    <a:pt x="2203875" y="3377392"/>
                  </a:lnTo>
                  <a:close/>
                </a:path>
                <a:path w="4408170" h="3377565">
                  <a:moveTo>
                    <a:pt x="2203875" y="742297"/>
                  </a:moveTo>
                  <a:lnTo>
                    <a:pt x="0" y="742297"/>
                  </a:lnTo>
                  <a:lnTo>
                    <a:pt x="0" y="0"/>
                  </a:lnTo>
                  <a:lnTo>
                    <a:pt x="4407741" y="0"/>
                  </a:lnTo>
                  <a:lnTo>
                    <a:pt x="4407741" y="742297"/>
                  </a:lnTo>
                  <a:lnTo>
                    <a:pt x="2203875" y="742297"/>
                  </a:lnTo>
                  <a:close/>
                </a:path>
                <a:path w="4408170" h="3377565">
                  <a:moveTo>
                    <a:pt x="3883594" y="224636"/>
                  </a:moveTo>
                  <a:lnTo>
                    <a:pt x="4108945" y="449983"/>
                  </a:lnTo>
                </a:path>
                <a:path w="4408170" h="3377565">
                  <a:moveTo>
                    <a:pt x="4108221" y="224636"/>
                  </a:moveTo>
                  <a:lnTo>
                    <a:pt x="3882870" y="449983"/>
                  </a:lnTo>
                </a:path>
                <a:path w="4408170" h="3377565">
                  <a:moveTo>
                    <a:pt x="2812262" y="336954"/>
                  </a:moveTo>
                  <a:lnTo>
                    <a:pt x="3131924" y="338389"/>
                  </a:lnTo>
                </a:path>
                <a:path w="4408170" h="3377565">
                  <a:moveTo>
                    <a:pt x="3507759" y="449259"/>
                  </a:moveTo>
                  <a:lnTo>
                    <a:pt x="3395439" y="449259"/>
                  </a:lnTo>
                  <a:lnTo>
                    <a:pt x="3395439" y="224636"/>
                  </a:lnTo>
                  <a:lnTo>
                    <a:pt x="3620079" y="224636"/>
                  </a:lnTo>
                  <a:lnTo>
                    <a:pt x="3620079" y="449259"/>
                  </a:lnTo>
                  <a:lnTo>
                    <a:pt x="3507759" y="44925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088" y="6623304"/>
              <a:ext cx="518159" cy="9479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2863" y="6705600"/>
              <a:ext cx="886967" cy="947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606" y="5115395"/>
              <a:ext cx="4429124" cy="33908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73651" y="6774573"/>
              <a:ext cx="695325" cy="695325"/>
            </a:xfrm>
            <a:custGeom>
              <a:avLst/>
              <a:gdLst/>
              <a:ahLst/>
              <a:cxnLst/>
              <a:rect l="l" t="t" r="r" b="b"/>
              <a:pathLst>
                <a:path w="695325" h="695325">
                  <a:moveTo>
                    <a:pt x="428790" y="657644"/>
                  </a:moveTo>
                  <a:lnTo>
                    <a:pt x="427507" y="649643"/>
                  </a:lnTo>
                  <a:lnTo>
                    <a:pt x="328663" y="384695"/>
                  </a:lnTo>
                  <a:lnTo>
                    <a:pt x="328663" y="103212"/>
                  </a:lnTo>
                  <a:lnTo>
                    <a:pt x="327050" y="95288"/>
                  </a:lnTo>
                  <a:lnTo>
                    <a:pt x="322694" y="88811"/>
                  </a:lnTo>
                  <a:lnTo>
                    <a:pt x="316217" y="84442"/>
                  </a:lnTo>
                  <a:lnTo>
                    <a:pt x="308292" y="82842"/>
                  </a:lnTo>
                  <a:lnTo>
                    <a:pt x="258711" y="86855"/>
                  </a:lnTo>
                  <a:lnTo>
                    <a:pt x="211518" y="98450"/>
                  </a:lnTo>
                  <a:lnTo>
                    <a:pt x="167386" y="117005"/>
                  </a:lnTo>
                  <a:lnTo>
                    <a:pt x="126974" y="141871"/>
                  </a:lnTo>
                  <a:lnTo>
                    <a:pt x="90957" y="172440"/>
                  </a:lnTo>
                  <a:lnTo>
                    <a:pt x="59994" y="208064"/>
                  </a:lnTo>
                  <a:lnTo>
                    <a:pt x="34747" y="248094"/>
                  </a:lnTo>
                  <a:lnTo>
                    <a:pt x="15887" y="291922"/>
                  </a:lnTo>
                  <a:lnTo>
                    <a:pt x="4089" y="338912"/>
                  </a:lnTo>
                  <a:lnTo>
                    <a:pt x="0" y="388404"/>
                  </a:lnTo>
                  <a:lnTo>
                    <a:pt x="3390" y="433539"/>
                  </a:lnTo>
                  <a:lnTo>
                    <a:pt x="13195" y="476681"/>
                  </a:lnTo>
                  <a:lnTo>
                    <a:pt x="28943" y="517359"/>
                  </a:lnTo>
                  <a:lnTo>
                    <a:pt x="50114" y="555078"/>
                  </a:lnTo>
                  <a:lnTo>
                    <a:pt x="76212" y="589356"/>
                  </a:lnTo>
                  <a:lnTo>
                    <a:pt x="106743" y="619709"/>
                  </a:lnTo>
                  <a:lnTo>
                    <a:pt x="141198" y="645629"/>
                  </a:lnTo>
                  <a:lnTo>
                    <a:pt x="179082" y="666635"/>
                  </a:lnTo>
                  <a:lnTo>
                    <a:pt x="219887" y="682256"/>
                  </a:lnTo>
                  <a:lnTo>
                    <a:pt x="263131" y="691984"/>
                  </a:lnTo>
                  <a:lnTo>
                    <a:pt x="308292" y="695325"/>
                  </a:lnTo>
                  <a:lnTo>
                    <a:pt x="335788" y="694105"/>
                  </a:lnTo>
                  <a:lnTo>
                    <a:pt x="389534" y="684364"/>
                  </a:lnTo>
                  <a:lnTo>
                    <a:pt x="426974" y="665238"/>
                  </a:lnTo>
                  <a:lnTo>
                    <a:pt x="428790" y="657644"/>
                  </a:lnTo>
                  <a:close/>
                </a:path>
                <a:path w="695325" h="695325">
                  <a:moveTo>
                    <a:pt x="695325" y="388404"/>
                  </a:moveTo>
                  <a:lnTo>
                    <a:pt x="693737" y="380479"/>
                  </a:lnTo>
                  <a:lnTo>
                    <a:pt x="689368" y="374002"/>
                  </a:lnTo>
                  <a:lnTo>
                    <a:pt x="682891" y="369633"/>
                  </a:lnTo>
                  <a:lnTo>
                    <a:pt x="674966" y="368033"/>
                  </a:lnTo>
                  <a:lnTo>
                    <a:pt x="383082" y="368033"/>
                  </a:lnTo>
                  <a:lnTo>
                    <a:pt x="376847" y="371309"/>
                  </a:lnTo>
                  <a:lnTo>
                    <a:pt x="369227" y="382295"/>
                  </a:lnTo>
                  <a:lnTo>
                    <a:pt x="368350" y="389293"/>
                  </a:lnTo>
                  <a:lnTo>
                    <a:pt x="470839" y="663968"/>
                  </a:lnTo>
                  <a:lnTo>
                    <a:pt x="472744" y="669023"/>
                  </a:lnTo>
                  <a:lnTo>
                    <a:pt x="476567" y="673125"/>
                  </a:lnTo>
                  <a:lnTo>
                    <a:pt x="481507" y="675347"/>
                  </a:lnTo>
                  <a:lnTo>
                    <a:pt x="486435" y="677595"/>
                  </a:lnTo>
                  <a:lnTo>
                    <a:pt x="539648" y="655904"/>
                  </a:lnTo>
                  <a:lnTo>
                    <a:pt x="578078" y="629920"/>
                  </a:lnTo>
                  <a:lnTo>
                    <a:pt x="611911" y="598665"/>
                  </a:lnTo>
                  <a:lnTo>
                    <a:pt x="640676" y="562851"/>
                  </a:lnTo>
                  <a:lnTo>
                    <a:pt x="663867" y="523201"/>
                  </a:lnTo>
                  <a:lnTo>
                    <a:pt x="681024" y="480428"/>
                  </a:lnTo>
                  <a:lnTo>
                    <a:pt x="691680" y="435254"/>
                  </a:lnTo>
                  <a:lnTo>
                    <a:pt x="695325" y="388404"/>
                  </a:lnTo>
                  <a:close/>
                </a:path>
                <a:path w="695325" h="695325">
                  <a:moveTo>
                    <a:pt x="695325" y="306920"/>
                  </a:moveTo>
                  <a:lnTo>
                    <a:pt x="691324" y="257390"/>
                  </a:lnTo>
                  <a:lnTo>
                    <a:pt x="679729" y="210299"/>
                  </a:lnTo>
                  <a:lnTo>
                    <a:pt x="661174" y="166319"/>
                  </a:lnTo>
                  <a:lnTo>
                    <a:pt x="636295" y="126098"/>
                  </a:lnTo>
                  <a:lnTo>
                    <a:pt x="605739" y="90284"/>
                  </a:lnTo>
                  <a:lnTo>
                    <a:pt x="570115" y="59512"/>
                  </a:lnTo>
                  <a:lnTo>
                    <a:pt x="530072" y="34455"/>
                  </a:lnTo>
                  <a:lnTo>
                    <a:pt x="486244" y="15748"/>
                  </a:lnTo>
                  <a:lnTo>
                    <a:pt x="439267" y="4051"/>
                  </a:lnTo>
                  <a:lnTo>
                    <a:pt x="389775" y="0"/>
                  </a:lnTo>
                  <a:lnTo>
                    <a:pt x="381838" y="1600"/>
                  </a:lnTo>
                  <a:lnTo>
                    <a:pt x="375361" y="5969"/>
                  </a:lnTo>
                  <a:lnTo>
                    <a:pt x="370992" y="12446"/>
                  </a:lnTo>
                  <a:lnTo>
                    <a:pt x="369404" y="20370"/>
                  </a:lnTo>
                  <a:lnTo>
                    <a:pt x="369404" y="306920"/>
                  </a:lnTo>
                  <a:lnTo>
                    <a:pt x="370992" y="314858"/>
                  </a:lnTo>
                  <a:lnTo>
                    <a:pt x="375361" y="321335"/>
                  </a:lnTo>
                  <a:lnTo>
                    <a:pt x="381838" y="325691"/>
                  </a:lnTo>
                  <a:lnTo>
                    <a:pt x="389775" y="327291"/>
                  </a:lnTo>
                  <a:lnTo>
                    <a:pt x="674966" y="327291"/>
                  </a:lnTo>
                  <a:lnTo>
                    <a:pt x="682891" y="325691"/>
                  </a:lnTo>
                  <a:lnTo>
                    <a:pt x="689368" y="321335"/>
                  </a:lnTo>
                  <a:lnTo>
                    <a:pt x="693737" y="314858"/>
                  </a:lnTo>
                  <a:lnTo>
                    <a:pt x="695325" y="306920"/>
                  </a:lnTo>
                  <a:close/>
                </a:path>
              </a:pathLst>
            </a:custGeom>
            <a:solidFill>
              <a:srgbClr val="CE9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7208" y="6890601"/>
              <a:ext cx="529590" cy="581025"/>
            </a:xfrm>
            <a:custGeom>
              <a:avLst/>
              <a:gdLst/>
              <a:ahLst/>
              <a:cxnLst/>
              <a:rect l="l" t="t" r="r" b="b"/>
              <a:pathLst>
                <a:path w="529589" h="581025">
                  <a:moveTo>
                    <a:pt x="230873" y="0"/>
                  </a:moveTo>
                  <a:lnTo>
                    <a:pt x="191486" y="3361"/>
                  </a:lnTo>
                  <a:lnTo>
                    <a:pt x="154243" y="13069"/>
                  </a:lnTo>
                  <a:lnTo>
                    <a:pt x="119707" y="28562"/>
                  </a:lnTo>
                  <a:lnTo>
                    <a:pt x="88442" y="49276"/>
                  </a:lnTo>
                  <a:lnTo>
                    <a:pt x="196100" y="49276"/>
                  </a:lnTo>
                  <a:lnTo>
                    <a:pt x="203995" y="50869"/>
                  </a:lnTo>
                  <a:lnTo>
                    <a:pt x="210442" y="55216"/>
                  </a:lnTo>
                  <a:lnTo>
                    <a:pt x="214788" y="61663"/>
                  </a:lnTo>
                  <a:lnTo>
                    <a:pt x="216382" y="69557"/>
                  </a:lnTo>
                  <a:lnTo>
                    <a:pt x="214788" y="77445"/>
                  </a:lnTo>
                  <a:lnTo>
                    <a:pt x="210442" y="83888"/>
                  </a:lnTo>
                  <a:lnTo>
                    <a:pt x="203995" y="88233"/>
                  </a:lnTo>
                  <a:lnTo>
                    <a:pt x="196100" y="89827"/>
                  </a:lnTo>
                  <a:lnTo>
                    <a:pt x="48196" y="89827"/>
                  </a:lnTo>
                  <a:lnTo>
                    <a:pt x="39282" y="102163"/>
                  </a:lnTo>
                  <a:lnTo>
                    <a:pt x="31178" y="115087"/>
                  </a:lnTo>
                  <a:lnTo>
                    <a:pt x="23922" y="128564"/>
                  </a:lnTo>
                  <a:lnTo>
                    <a:pt x="17551" y="142557"/>
                  </a:lnTo>
                  <a:lnTo>
                    <a:pt x="105486" y="142557"/>
                  </a:lnTo>
                  <a:lnTo>
                    <a:pt x="113380" y="144151"/>
                  </a:lnTo>
                  <a:lnTo>
                    <a:pt x="119827" y="148497"/>
                  </a:lnTo>
                  <a:lnTo>
                    <a:pt x="124174" y="154944"/>
                  </a:lnTo>
                  <a:lnTo>
                    <a:pt x="125768" y="162839"/>
                  </a:lnTo>
                  <a:lnTo>
                    <a:pt x="124174" y="170732"/>
                  </a:lnTo>
                  <a:lnTo>
                    <a:pt x="119827" y="177174"/>
                  </a:lnTo>
                  <a:lnTo>
                    <a:pt x="113380" y="181516"/>
                  </a:lnTo>
                  <a:lnTo>
                    <a:pt x="105486" y="183108"/>
                  </a:lnTo>
                  <a:lnTo>
                    <a:pt x="4965" y="183108"/>
                  </a:lnTo>
                  <a:lnTo>
                    <a:pt x="2818" y="194755"/>
                  </a:lnTo>
                  <a:lnTo>
                    <a:pt x="1263" y="206595"/>
                  </a:lnTo>
                  <a:lnTo>
                    <a:pt x="318" y="218614"/>
                  </a:lnTo>
                  <a:lnTo>
                    <a:pt x="0" y="230797"/>
                  </a:lnTo>
                  <a:lnTo>
                    <a:pt x="63" y="235839"/>
                  </a:lnTo>
                  <a:lnTo>
                    <a:pt x="105486" y="235839"/>
                  </a:lnTo>
                  <a:lnTo>
                    <a:pt x="113380" y="237432"/>
                  </a:lnTo>
                  <a:lnTo>
                    <a:pt x="119827" y="241779"/>
                  </a:lnTo>
                  <a:lnTo>
                    <a:pt x="124174" y="248226"/>
                  </a:lnTo>
                  <a:lnTo>
                    <a:pt x="125768" y="256120"/>
                  </a:lnTo>
                  <a:lnTo>
                    <a:pt x="124174" y="264015"/>
                  </a:lnTo>
                  <a:lnTo>
                    <a:pt x="119827" y="270462"/>
                  </a:lnTo>
                  <a:lnTo>
                    <a:pt x="113380" y="274808"/>
                  </a:lnTo>
                  <a:lnTo>
                    <a:pt x="105486" y="276402"/>
                  </a:lnTo>
                  <a:lnTo>
                    <a:pt x="4533" y="276402"/>
                  </a:lnTo>
                  <a:lnTo>
                    <a:pt x="12529" y="305912"/>
                  </a:lnTo>
                  <a:lnTo>
                    <a:pt x="24350" y="334049"/>
                  </a:lnTo>
                  <a:lnTo>
                    <a:pt x="39865" y="360465"/>
                  </a:lnTo>
                  <a:lnTo>
                    <a:pt x="58940" y="384810"/>
                  </a:lnTo>
                  <a:lnTo>
                    <a:pt x="58940" y="576046"/>
                  </a:lnTo>
                  <a:lnTo>
                    <a:pt x="63474" y="580593"/>
                  </a:lnTo>
                  <a:lnTo>
                    <a:pt x="298881" y="580593"/>
                  </a:lnTo>
                  <a:lnTo>
                    <a:pt x="303415" y="576046"/>
                  </a:lnTo>
                  <a:lnTo>
                    <a:pt x="303415" y="506018"/>
                  </a:lnTo>
                  <a:lnTo>
                    <a:pt x="379298" y="506018"/>
                  </a:lnTo>
                  <a:lnTo>
                    <a:pt x="422910" y="490731"/>
                  </a:lnTo>
                  <a:lnTo>
                    <a:pt x="446938" y="451269"/>
                  </a:lnTo>
                  <a:lnTo>
                    <a:pt x="461886" y="381025"/>
                  </a:lnTo>
                  <a:lnTo>
                    <a:pt x="522097" y="381025"/>
                  </a:lnTo>
                  <a:lnTo>
                    <a:pt x="525310" y="379272"/>
                  </a:lnTo>
                  <a:lnTo>
                    <a:pt x="529043" y="373468"/>
                  </a:lnTo>
                  <a:lnTo>
                    <a:pt x="529310" y="369811"/>
                  </a:lnTo>
                  <a:lnTo>
                    <a:pt x="461543" y="221335"/>
                  </a:lnTo>
                  <a:lnTo>
                    <a:pt x="455618" y="177745"/>
                  </a:lnTo>
                  <a:lnTo>
                    <a:pt x="441720" y="136564"/>
                  </a:lnTo>
                  <a:lnTo>
                    <a:pt x="420261" y="98729"/>
                  </a:lnTo>
                  <a:lnTo>
                    <a:pt x="391655" y="65176"/>
                  </a:lnTo>
                  <a:lnTo>
                    <a:pt x="356753" y="37263"/>
                  </a:lnTo>
                  <a:lnTo>
                    <a:pt x="317665" y="16829"/>
                  </a:lnTo>
                  <a:lnTo>
                    <a:pt x="275376" y="4274"/>
                  </a:lnTo>
                  <a:lnTo>
                    <a:pt x="23087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2463" y="6888327"/>
              <a:ext cx="103187" cy="921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43594" y="6935825"/>
              <a:ext cx="181610" cy="257175"/>
            </a:xfrm>
            <a:custGeom>
              <a:avLst/>
              <a:gdLst/>
              <a:ahLst/>
              <a:cxnLst/>
              <a:rect l="l" t="t" r="r" b="b"/>
              <a:pathLst>
                <a:path w="181610" h="257175">
                  <a:moveTo>
                    <a:pt x="81165" y="35191"/>
                  </a:moveTo>
                  <a:lnTo>
                    <a:pt x="56121" y="3086"/>
                  </a:lnTo>
                  <a:lnTo>
                    <a:pt x="51155" y="1028"/>
                  </a:lnTo>
                  <a:lnTo>
                    <a:pt x="45974" y="0"/>
                  </a:lnTo>
                  <a:lnTo>
                    <a:pt x="35204" y="0"/>
                  </a:lnTo>
                  <a:lnTo>
                    <a:pt x="1028" y="29997"/>
                  </a:lnTo>
                  <a:lnTo>
                    <a:pt x="0" y="35166"/>
                  </a:lnTo>
                  <a:lnTo>
                    <a:pt x="0" y="45935"/>
                  </a:lnTo>
                  <a:lnTo>
                    <a:pt x="30010" y="80098"/>
                  </a:lnTo>
                  <a:lnTo>
                    <a:pt x="35191" y="81127"/>
                  </a:lnTo>
                  <a:lnTo>
                    <a:pt x="45948" y="81127"/>
                  </a:lnTo>
                  <a:lnTo>
                    <a:pt x="80137" y="51130"/>
                  </a:lnTo>
                  <a:lnTo>
                    <a:pt x="81153" y="45948"/>
                  </a:lnTo>
                  <a:lnTo>
                    <a:pt x="81165" y="35191"/>
                  </a:lnTo>
                  <a:close/>
                </a:path>
                <a:path w="181610" h="257175">
                  <a:moveTo>
                    <a:pt x="168148" y="231178"/>
                  </a:moveTo>
                  <a:lnTo>
                    <a:pt x="166357" y="221183"/>
                  </a:lnTo>
                  <a:lnTo>
                    <a:pt x="165011" y="211074"/>
                  </a:lnTo>
                  <a:lnTo>
                    <a:pt x="164109" y="200888"/>
                  </a:lnTo>
                  <a:lnTo>
                    <a:pt x="163664" y="190614"/>
                  </a:lnTo>
                  <a:lnTo>
                    <a:pt x="111429" y="190614"/>
                  </a:lnTo>
                  <a:lnTo>
                    <a:pt x="105498" y="190614"/>
                  </a:lnTo>
                  <a:lnTo>
                    <a:pt x="99860" y="193205"/>
                  </a:lnTo>
                  <a:lnTo>
                    <a:pt x="96012" y="197713"/>
                  </a:lnTo>
                  <a:lnTo>
                    <a:pt x="65836" y="234569"/>
                  </a:lnTo>
                  <a:lnTo>
                    <a:pt x="75463" y="238442"/>
                  </a:lnTo>
                  <a:lnTo>
                    <a:pt x="84429" y="243459"/>
                  </a:lnTo>
                  <a:lnTo>
                    <a:pt x="92659" y="249542"/>
                  </a:lnTo>
                  <a:lnTo>
                    <a:pt x="100063" y="256565"/>
                  </a:lnTo>
                  <a:lnTo>
                    <a:pt x="120751" y="231178"/>
                  </a:lnTo>
                  <a:lnTo>
                    <a:pt x="168148" y="231178"/>
                  </a:lnTo>
                  <a:close/>
                </a:path>
                <a:path w="181610" h="257175">
                  <a:moveTo>
                    <a:pt x="181165" y="97345"/>
                  </a:moveTo>
                  <a:lnTo>
                    <a:pt x="119989" y="97345"/>
                  </a:lnTo>
                  <a:lnTo>
                    <a:pt x="108204" y="85204"/>
                  </a:lnTo>
                  <a:lnTo>
                    <a:pt x="102006" y="93383"/>
                  </a:lnTo>
                  <a:lnTo>
                    <a:pt x="94869" y="100698"/>
                  </a:lnTo>
                  <a:lnTo>
                    <a:pt x="86842" y="107061"/>
                  </a:lnTo>
                  <a:lnTo>
                    <a:pt x="78066" y="112395"/>
                  </a:lnTo>
                  <a:lnTo>
                    <a:pt x="100698" y="135686"/>
                  </a:lnTo>
                  <a:lnTo>
                    <a:pt x="105943" y="137883"/>
                  </a:lnTo>
                  <a:lnTo>
                    <a:pt x="168579" y="137883"/>
                  </a:lnTo>
                  <a:lnTo>
                    <a:pt x="171030" y="127457"/>
                  </a:lnTo>
                  <a:lnTo>
                    <a:pt x="173951" y="117221"/>
                  </a:lnTo>
                  <a:lnTo>
                    <a:pt x="177342" y="107175"/>
                  </a:lnTo>
                  <a:lnTo>
                    <a:pt x="181165" y="9734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3470" y="6787769"/>
              <a:ext cx="80547" cy="8112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43569" y="7206894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40563" y="0"/>
                  </a:moveTo>
                  <a:lnTo>
                    <a:pt x="24774" y="3187"/>
                  </a:lnTo>
                  <a:lnTo>
                    <a:pt x="11880" y="11880"/>
                  </a:lnTo>
                  <a:lnTo>
                    <a:pt x="3187" y="24774"/>
                  </a:lnTo>
                  <a:lnTo>
                    <a:pt x="0" y="40563"/>
                  </a:lnTo>
                  <a:lnTo>
                    <a:pt x="3187" y="56353"/>
                  </a:lnTo>
                  <a:lnTo>
                    <a:pt x="11880" y="69246"/>
                  </a:lnTo>
                  <a:lnTo>
                    <a:pt x="24774" y="77939"/>
                  </a:lnTo>
                  <a:lnTo>
                    <a:pt x="40563" y="81127"/>
                  </a:lnTo>
                  <a:lnTo>
                    <a:pt x="56360" y="77939"/>
                  </a:lnTo>
                  <a:lnTo>
                    <a:pt x="69257" y="69246"/>
                  </a:lnTo>
                  <a:lnTo>
                    <a:pt x="77952" y="56353"/>
                  </a:lnTo>
                  <a:lnTo>
                    <a:pt x="81140" y="40563"/>
                  </a:lnTo>
                  <a:lnTo>
                    <a:pt x="77952" y="24774"/>
                  </a:lnTo>
                  <a:lnTo>
                    <a:pt x="69257" y="11880"/>
                  </a:lnTo>
                  <a:lnTo>
                    <a:pt x="56360" y="3187"/>
                  </a:lnTo>
                  <a:lnTo>
                    <a:pt x="4056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72569" y="7985315"/>
            <a:ext cx="11146155" cy="1103506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721995" marR="5080" indent="-709930" algn="r">
              <a:lnSpc>
                <a:spcPts val="4130"/>
              </a:lnSpc>
              <a:spcBef>
                <a:spcPts val="204"/>
              </a:spcBef>
              <a:tabLst>
                <a:tab pos="2141855" algn="l"/>
                <a:tab pos="2614930" algn="l"/>
                <a:tab pos="4034790" algn="l"/>
                <a:tab pos="4744085" algn="l"/>
                <a:tab pos="5690870" algn="l"/>
                <a:tab pos="6637020" algn="l"/>
                <a:tab pos="7110095" algn="l"/>
                <a:tab pos="9003030" algn="l"/>
                <a:tab pos="9239885" algn="l"/>
              </a:tabLst>
            </a:pPr>
            <a:r>
              <a:rPr lang="en-US" sz="345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-</a:t>
            </a:r>
            <a:r>
              <a:rPr sz="3450" spc="-25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by</a:t>
            </a:r>
            <a:r>
              <a:rPr sz="345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	</a:t>
            </a:r>
            <a:r>
              <a:rPr sz="3450" spc="31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Krutika</a:t>
            </a:r>
            <a:r>
              <a:rPr sz="345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	</a:t>
            </a:r>
            <a:r>
              <a:rPr sz="3450" spc="-1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Dhananja</a:t>
            </a:r>
            <a:r>
              <a:rPr lang="en-US" sz="3450" spc="-1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y </a:t>
            </a:r>
            <a:r>
              <a:rPr sz="3450" spc="-105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Deshpande </a:t>
            </a:r>
            <a:endParaRPr lang="en-US" sz="3450" spc="-105" dirty="0">
              <a:solidFill>
                <a:srgbClr val="FFFFFF"/>
              </a:solidFill>
              <a:latin typeface="Agency FB" panose="020B0503020202020204" pitchFamily="34" charset="0"/>
              <a:cs typeface="Microsoft Sans Serif"/>
            </a:endParaRPr>
          </a:p>
          <a:p>
            <a:pPr marL="721995" marR="5080" indent="-709930" algn="r">
              <a:lnSpc>
                <a:spcPts val="4130"/>
              </a:lnSpc>
              <a:spcBef>
                <a:spcPts val="204"/>
              </a:spcBef>
              <a:tabLst>
                <a:tab pos="2141855" algn="l"/>
                <a:tab pos="2614930" algn="l"/>
                <a:tab pos="4034790" algn="l"/>
                <a:tab pos="4744085" algn="l"/>
                <a:tab pos="5690870" algn="l"/>
                <a:tab pos="6637020" algn="l"/>
                <a:tab pos="7110095" algn="l"/>
                <a:tab pos="9003030" algn="l"/>
                <a:tab pos="9239885" algn="l"/>
              </a:tabLst>
            </a:pPr>
            <a:r>
              <a:rPr sz="3450" spc="31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Project</a:t>
            </a:r>
            <a:r>
              <a:rPr lang="en-US" sz="3450" spc="31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 </a:t>
            </a:r>
            <a:r>
              <a:rPr sz="3450" spc="285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Advisor:</a:t>
            </a:r>
            <a:r>
              <a:rPr lang="en-US" sz="3450" spc="285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 </a:t>
            </a:r>
            <a:r>
              <a:rPr sz="3450" spc="295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Dr.</a:t>
            </a:r>
            <a:r>
              <a:rPr lang="en-US" sz="3450" spc="295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 </a:t>
            </a:r>
            <a:r>
              <a:rPr sz="3450" spc="38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Prof.</a:t>
            </a:r>
            <a:r>
              <a:rPr lang="en-US" sz="3450" spc="380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 </a:t>
            </a:r>
            <a:r>
              <a:rPr sz="3450" spc="75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Surendra</a:t>
            </a:r>
            <a:r>
              <a:rPr lang="en-US" sz="3450" spc="75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 </a:t>
            </a:r>
            <a:r>
              <a:rPr sz="3450" spc="229" dirty="0">
                <a:solidFill>
                  <a:srgbClr val="FFFFFF"/>
                </a:solidFill>
                <a:latin typeface="Agency FB" panose="020B0503020202020204" pitchFamily="34" charset="0"/>
                <a:cs typeface="Microsoft Sans Serif"/>
              </a:rPr>
              <a:t>Sarnikar</a:t>
            </a:r>
            <a:endParaRPr sz="3450" dirty="0">
              <a:latin typeface="Agency FB" panose="020B0503020202020204" pitchFamily="34" charset="0"/>
              <a:cs typeface="Microsoft Sans Serif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B7CD5C1-CDA9-AC6C-B8BF-2FAF7771E537}"/>
              </a:ext>
            </a:extLst>
          </p:cNvPr>
          <p:cNvSpPr txBox="1">
            <a:spLocks/>
          </p:cNvSpPr>
          <p:nvPr/>
        </p:nvSpPr>
        <p:spPr>
          <a:xfrm>
            <a:off x="1576705" y="1022350"/>
            <a:ext cx="11053445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2000" b="0" i="0">
                <a:solidFill>
                  <a:schemeClr val="bg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25"/>
              </a:spcBef>
              <a:tabLst>
                <a:tab pos="2769235" algn="l"/>
                <a:tab pos="6215380" algn="l"/>
                <a:tab pos="7593965" algn="l"/>
              </a:tabLst>
            </a:pPr>
            <a:r>
              <a:rPr lang="en-IN" sz="5000" b="1" spc="-10" dirty="0">
                <a:latin typeface="Agency FB" panose="020B0503020202020204" pitchFamily="34" charset="0"/>
              </a:rPr>
              <a:t>Capstone Project Presentation</a:t>
            </a:r>
            <a:endParaRPr lang="en-IN" sz="50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6" y="1064711"/>
            <a:ext cx="15442565" cy="8155940"/>
            <a:chOff x="1421836" y="1064711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5250274" y="1411173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19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42869" y="129887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1361" y="1023290"/>
            <a:ext cx="11053445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69235" algn="l"/>
                <a:tab pos="6215380" algn="l"/>
                <a:tab pos="7593965" algn="l"/>
              </a:tabLst>
            </a:pPr>
            <a:r>
              <a:rPr lang="en-US" sz="5000" b="1" spc="-10" dirty="0">
                <a:latin typeface="Agency FB" panose="020B0503020202020204" pitchFamily="34" charset="0"/>
              </a:rPr>
              <a:t>Goals </a:t>
            </a:r>
            <a:r>
              <a:rPr lang="en-US" sz="5000" b="1" spc="-25" dirty="0">
                <a:latin typeface="Agency FB" panose="020B0503020202020204" pitchFamily="34" charset="0"/>
              </a:rPr>
              <a:t>&amp; </a:t>
            </a:r>
            <a:r>
              <a:rPr sz="5000" b="1" spc="360" dirty="0">
                <a:latin typeface="Agency FB" panose="020B0503020202020204" pitchFamily="34" charset="0"/>
              </a:rPr>
              <a:t>Objectives</a:t>
            </a:r>
            <a:endParaRPr sz="5000" b="1" dirty="0">
              <a:latin typeface="Agency FB" panose="020B0503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063471" y="7638791"/>
            <a:ext cx="3570480" cy="2322213"/>
            <a:chOff x="14063471" y="7638791"/>
            <a:chExt cx="3570480" cy="2322213"/>
          </a:xfrm>
        </p:grpSpPr>
        <p:sp>
          <p:nvSpPr>
            <p:cNvPr id="7" name="object 7"/>
            <p:cNvSpPr/>
            <p:nvPr/>
          </p:nvSpPr>
          <p:spPr>
            <a:xfrm>
              <a:off x="14063471" y="7662304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52" y="0"/>
                  </a:moveTo>
                  <a:lnTo>
                    <a:pt x="0" y="0"/>
                  </a:lnTo>
                  <a:lnTo>
                    <a:pt x="0" y="2298120"/>
                  </a:lnTo>
                  <a:lnTo>
                    <a:pt x="1770507" y="2298120"/>
                  </a:lnTo>
                  <a:lnTo>
                    <a:pt x="3540252" y="2298120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63498" y="7661590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15" y="2298835"/>
                  </a:moveTo>
                  <a:lnTo>
                    <a:pt x="0" y="2298835"/>
                  </a:lnTo>
                  <a:lnTo>
                    <a:pt x="0" y="723"/>
                  </a:lnTo>
                  <a:lnTo>
                    <a:pt x="3540195" y="723"/>
                  </a:lnTo>
                  <a:lnTo>
                    <a:pt x="3540195" y="2298835"/>
                  </a:lnTo>
                  <a:lnTo>
                    <a:pt x="1770415" y="2298835"/>
                  </a:lnTo>
                  <a:close/>
                </a:path>
                <a:path w="3540759" h="2299334">
                  <a:moveTo>
                    <a:pt x="1770415" y="753803"/>
                  </a:moveTo>
                  <a:lnTo>
                    <a:pt x="0" y="753803"/>
                  </a:lnTo>
                  <a:lnTo>
                    <a:pt x="0" y="0"/>
                  </a:lnTo>
                  <a:lnTo>
                    <a:pt x="3540195" y="0"/>
                  </a:lnTo>
                  <a:lnTo>
                    <a:pt x="3540195" y="753803"/>
                  </a:lnTo>
                  <a:lnTo>
                    <a:pt x="1770415" y="753803"/>
                  </a:lnTo>
                  <a:close/>
                </a:path>
                <a:path w="3540759" h="2299334">
                  <a:moveTo>
                    <a:pt x="3008817" y="228226"/>
                  </a:moveTo>
                  <a:lnTo>
                    <a:pt x="3237040" y="456452"/>
                  </a:lnTo>
                </a:path>
                <a:path w="3540759" h="2299334">
                  <a:moveTo>
                    <a:pt x="3236278" y="228226"/>
                  </a:moveTo>
                  <a:lnTo>
                    <a:pt x="3008055" y="456452"/>
                  </a:lnTo>
                </a:path>
                <a:path w="3540759" h="2299334">
                  <a:moveTo>
                    <a:pt x="1921548" y="341977"/>
                  </a:moveTo>
                  <a:lnTo>
                    <a:pt x="2245658" y="343425"/>
                  </a:lnTo>
                </a:path>
                <a:path w="3540759" h="2299334">
                  <a:moveTo>
                    <a:pt x="2627174" y="455741"/>
                  </a:moveTo>
                  <a:lnTo>
                    <a:pt x="2513380" y="455741"/>
                  </a:lnTo>
                  <a:lnTo>
                    <a:pt x="2513380" y="228226"/>
                  </a:lnTo>
                  <a:lnTo>
                    <a:pt x="2740968" y="228226"/>
                  </a:lnTo>
                  <a:lnTo>
                    <a:pt x="2740968" y="455741"/>
                  </a:lnTo>
                  <a:lnTo>
                    <a:pt x="2627174" y="45574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1767" y="8686800"/>
              <a:ext cx="649223" cy="944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90651" y="7638791"/>
              <a:ext cx="3543300" cy="2311659"/>
            </a:xfrm>
            <a:prstGeom prst="rect">
              <a:avLst/>
            </a:prstGeom>
          </p:spPr>
        </p:pic>
      </p:grpSp>
      <p:sp>
        <p:nvSpPr>
          <p:cNvPr id="14" name="object 12">
            <a:extLst>
              <a:ext uri="{FF2B5EF4-FFF2-40B4-BE49-F238E27FC236}">
                <a16:creationId xmlns:a16="http://schemas.microsoft.com/office/drawing/2014/main" id="{66539EFA-422B-6A1C-3511-0B69DD9C4CEE}"/>
              </a:ext>
            </a:extLst>
          </p:cNvPr>
          <p:cNvSpPr txBox="1">
            <a:spLocks/>
          </p:cNvSpPr>
          <p:nvPr/>
        </p:nvSpPr>
        <p:spPr>
          <a:xfrm>
            <a:off x="1605281" y="2025650"/>
            <a:ext cx="15012669" cy="5093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69900" marR="5080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Goal: 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Accurately forecasting sales </a:t>
            </a:r>
          </a:p>
          <a:p>
            <a:pPr marL="469900" marR="5080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Challenges: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Multiple influencing factors: customer-specific attributes and economic indicators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Diverse customer base spanning different industries</a:t>
            </a:r>
          </a:p>
          <a:p>
            <a:pPr marL="469900" marR="5080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Objectives: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Develop a robust predictive model to forecast quarterly sales for each customer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Enable informed decision-making, streamlined operations, and better customer demand management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2D5954-2187-0A61-0421-6ECB73C13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2528" y="8688916"/>
            <a:ext cx="857746" cy="897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C384D2-C18C-82A1-08E8-A55EC4BBC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8537" y="8695389"/>
            <a:ext cx="857746" cy="916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42869" y="1298879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90" h="224790">
                <a:moveTo>
                  <a:pt x="112268" y="224612"/>
                </a:moveTo>
                <a:lnTo>
                  <a:pt x="0" y="224612"/>
                </a:lnTo>
                <a:lnTo>
                  <a:pt x="0" y="0"/>
                </a:lnTo>
                <a:lnTo>
                  <a:pt x="224663" y="0"/>
                </a:lnTo>
                <a:lnTo>
                  <a:pt x="224663" y="224612"/>
                </a:lnTo>
                <a:lnTo>
                  <a:pt x="112268" y="2246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1361" y="995998"/>
            <a:ext cx="14154785" cy="7854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35455" algn="l"/>
                <a:tab pos="4836795" algn="l"/>
                <a:tab pos="5526405" algn="l"/>
                <a:tab pos="9661525" algn="l"/>
                <a:tab pos="11384915" algn="l"/>
              </a:tabLst>
            </a:pPr>
            <a:r>
              <a:rPr sz="5000" b="1" spc="30" dirty="0">
                <a:latin typeface="Agency FB" panose="020B0503020202020204" pitchFamily="34" charset="0"/>
              </a:rPr>
              <a:t>Data</a:t>
            </a:r>
            <a:r>
              <a:rPr lang="en-US" sz="5000" b="1" spc="30" dirty="0">
                <a:latin typeface="Agency FB" panose="020B0503020202020204" pitchFamily="34" charset="0"/>
              </a:rPr>
              <a:t> </a:t>
            </a:r>
            <a:r>
              <a:rPr sz="5000" b="1" spc="90" dirty="0">
                <a:latin typeface="Agency FB" panose="020B0503020202020204" pitchFamily="34" charset="0"/>
              </a:rPr>
              <a:t>Overview</a:t>
            </a:r>
            <a:r>
              <a:rPr lang="en-US" sz="5000" b="1" spc="90" dirty="0">
                <a:latin typeface="Agency FB" panose="020B0503020202020204" pitchFamily="34" charset="0"/>
              </a:rPr>
              <a:t> </a:t>
            </a:r>
            <a:r>
              <a:rPr sz="5000" b="1" spc="-685" dirty="0">
                <a:latin typeface="Agency FB" panose="020B0503020202020204" pitchFamily="34" charset="0"/>
              </a:rPr>
              <a:t>&amp;</a:t>
            </a:r>
            <a:r>
              <a:rPr lang="en-US" sz="5000" b="1" spc="-685" dirty="0">
                <a:latin typeface="Agency FB" panose="020B0503020202020204" pitchFamily="34" charset="0"/>
              </a:rPr>
              <a:t>       </a:t>
            </a:r>
            <a:r>
              <a:rPr sz="5000" b="1" spc="400" dirty="0">
                <a:latin typeface="Agency FB" panose="020B0503020202020204" pitchFamily="34" charset="0"/>
              </a:rPr>
              <a:t>Exploratory</a:t>
            </a:r>
            <a:r>
              <a:rPr lang="en-US" sz="5000" b="1" spc="400" dirty="0">
                <a:latin typeface="Agency FB" panose="020B0503020202020204" pitchFamily="34" charset="0"/>
              </a:rPr>
              <a:t> </a:t>
            </a:r>
            <a:r>
              <a:rPr sz="5000" b="1" spc="30" dirty="0">
                <a:latin typeface="Agency FB" panose="020B0503020202020204" pitchFamily="34" charset="0"/>
              </a:rPr>
              <a:t>Data</a:t>
            </a:r>
            <a:r>
              <a:rPr lang="en-US" sz="5000" b="1" spc="30" dirty="0">
                <a:latin typeface="Agency FB" panose="020B0503020202020204" pitchFamily="34" charset="0"/>
              </a:rPr>
              <a:t> </a:t>
            </a:r>
            <a:r>
              <a:rPr sz="5000" b="1" spc="355" dirty="0">
                <a:latin typeface="Agency FB" panose="020B0503020202020204" pitchFamily="34" charset="0"/>
              </a:rPr>
              <a:t>Analysi</a:t>
            </a:r>
            <a:r>
              <a:rPr lang="en-US" sz="5000" b="1" spc="355" dirty="0">
                <a:latin typeface="Agency FB" panose="020B0503020202020204" pitchFamily="34" charset="0"/>
              </a:rPr>
              <a:t>s</a:t>
            </a:r>
            <a:endParaRPr sz="5000" b="1" dirty="0">
              <a:latin typeface="Agency FB" panose="020B0503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25412" y="8045451"/>
            <a:ext cx="3061616" cy="1981199"/>
            <a:chOff x="14063498" y="7597043"/>
            <a:chExt cx="3583152" cy="2363882"/>
          </a:xfrm>
        </p:grpSpPr>
        <p:sp>
          <p:nvSpPr>
            <p:cNvPr id="5" name="object 5"/>
            <p:cNvSpPr/>
            <p:nvPr/>
          </p:nvSpPr>
          <p:spPr>
            <a:xfrm>
              <a:off x="14063498" y="7655240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52" y="0"/>
                  </a:moveTo>
                  <a:lnTo>
                    <a:pt x="0" y="0"/>
                  </a:lnTo>
                  <a:lnTo>
                    <a:pt x="0" y="2298120"/>
                  </a:lnTo>
                  <a:lnTo>
                    <a:pt x="1770507" y="2298120"/>
                  </a:lnTo>
                  <a:lnTo>
                    <a:pt x="3540252" y="2298120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063498" y="7661590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15" y="2298835"/>
                  </a:moveTo>
                  <a:lnTo>
                    <a:pt x="0" y="2298835"/>
                  </a:lnTo>
                  <a:lnTo>
                    <a:pt x="0" y="723"/>
                  </a:lnTo>
                  <a:lnTo>
                    <a:pt x="3540195" y="723"/>
                  </a:lnTo>
                  <a:lnTo>
                    <a:pt x="3540195" y="2298835"/>
                  </a:lnTo>
                  <a:lnTo>
                    <a:pt x="1770415" y="2298835"/>
                  </a:lnTo>
                  <a:close/>
                </a:path>
                <a:path w="3540759" h="2299334">
                  <a:moveTo>
                    <a:pt x="1770415" y="753803"/>
                  </a:moveTo>
                  <a:lnTo>
                    <a:pt x="0" y="753803"/>
                  </a:lnTo>
                  <a:lnTo>
                    <a:pt x="0" y="0"/>
                  </a:lnTo>
                  <a:lnTo>
                    <a:pt x="3540195" y="0"/>
                  </a:lnTo>
                  <a:lnTo>
                    <a:pt x="3540195" y="753803"/>
                  </a:lnTo>
                  <a:lnTo>
                    <a:pt x="1770415" y="753803"/>
                  </a:lnTo>
                  <a:close/>
                </a:path>
                <a:path w="3540759" h="2299334">
                  <a:moveTo>
                    <a:pt x="3008817" y="228226"/>
                  </a:moveTo>
                  <a:lnTo>
                    <a:pt x="3237040" y="456452"/>
                  </a:lnTo>
                </a:path>
                <a:path w="3540759" h="2299334">
                  <a:moveTo>
                    <a:pt x="3236278" y="228226"/>
                  </a:moveTo>
                  <a:lnTo>
                    <a:pt x="3008055" y="456452"/>
                  </a:lnTo>
                </a:path>
                <a:path w="3540759" h="2299334">
                  <a:moveTo>
                    <a:pt x="1921548" y="341977"/>
                  </a:moveTo>
                  <a:lnTo>
                    <a:pt x="2245658" y="343425"/>
                  </a:lnTo>
                </a:path>
                <a:path w="3540759" h="2299334">
                  <a:moveTo>
                    <a:pt x="2627174" y="455741"/>
                  </a:moveTo>
                  <a:lnTo>
                    <a:pt x="2513380" y="455741"/>
                  </a:lnTo>
                  <a:lnTo>
                    <a:pt x="2513380" y="228226"/>
                  </a:lnTo>
                  <a:lnTo>
                    <a:pt x="2740968" y="228226"/>
                  </a:lnTo>
                  <a:lnTo>
                    <a:pt x="2740968" y="455741"/>
                  </a:lnTo>
                  <a:lnTo>
                    <a:pt x="2627174" y="45574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03350" y="7597043"/>
              <a:ext cx="3543300" cy="2311659"/>
            </a:xfrm>
            <a:prstGeom prst="rect">
              <a:avLst/>
            </a:prstGeom>
          </p:spPr>
        </p:pic>
      </p:grpSp>
      <p:sp>
        <p:nvSpPr>
          <p:cNvPr id="11" name="object 12">
            <a:extLst>
              <a:ext uri="{FF2B5EF4-FFF2-40B4-BE49-F238E27FC236}">
                <a16:creationId xmlns:a16="http://schemas.microsoft.com/office/drawing/2014/main" id="{230A77D2-41E5-316D-1581-1C9565BBE5E4}"/>
              </a:ext>
            </a:extLst>
          </p:cNvPr>
          <p:cNvSpPr txBox="1">
            <a:spLocks/>
          </p:cNvSpPr>
          <p:nvPr/>
        </p:nvSpPr>
        <p:spPr>
          <a:xfrm>
            <a:off x="1534922" y="1797050"/>
            <a:ext cx="15311628" cy="45215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69900" marR="5080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Datasets: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train.csv: 1575 rows, 12 columns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test.csv: 150 rows, 11 columns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EconomicIndicators.csv: 28 rows, 10 columns</a:t>
            </a:r>
          </a:p>
          <a:p>
            <a:pPr marL="469900" marR="5080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We did a lot of Exploratory Data Analysis and visualizations. Following are few insights: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The </a:t>
            </a:r>
            <a:r>
              <a:rPr lang="en-US" sz="3600" spc="215" dirty="0" err="1">
                <a:solidFill>
                  <a:schemeClr val="bg1"/>
                </a:solidFill>
                <a:latin typeface="Agency FB" panose="020B0503020202020204" pitchFamily="34" charset="0"/>
              </a:rPr>
              <a:t>QuickRatio</a:t>
            </a: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 and </a:t>
            </a:r>
            <a:r>
              <a:rPr lang="en-US" sz="3600" spc="215" dirty="0" err="1">
                <a:solidFill>
                  <a:schemeClr val="bg1"/>
                </a:solidFill>
                <a:latin typeface="Agency FB" panose="020B0503020202020204" pitchFamily="34" charset="0"/>
              </a:rPr>
              <a:t>InventoryRatio</a:t>
            </a: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 showed skewed distributions, indicating outliers.</a:t>
            </a:r>
          </a:p>
          <a:p>
            <a:pPr marL="927100" marR="5080" lvl="1" indent="-457200">
              <a:lnSpc>
                <a:spcPct val="101400"/>
              </a:lnSpc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028189" algn="l"/>
                <a:tab pos="2211070" algn="l"/>
                <a:tab pos="2943860" algn="l"/>
                <a:tab pos="4410075" algn="l"/>
                <a:tab pos="4592955" algn="l"/>
                <a:tab pos="5142865" algn="l"/>
                <a:tab pos="6059170" algn="l"/>
              </a:tabLst>
            </a:pP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The </a:t>
            </a:r>
            <a:r>
              <a:rPr lang="en-US" sz="3600" spc="215" dirty="0" err="1">
                <a:solidFill>
                  <a:schemeClr val="bg1"/>
                </a:solidFill>
                <a:latin typeface="Agency FB" panose="020B0503020202020204" pitchFamily="34" charset="0"/>
              </a:rPr>
              <a:t>RevenueGrowth</a:t>
            </a: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 and </a:t>
            </a:r>
            <a:r>
              <a:rPr lang="en-US" sz="3600" spc="215" dirty="0" err="1">
                <a:solidFill>
                  <a:schemeClr val="bg1"/>
                </a:solidFill>
                <a:latin typeface="Agency FB" panose="020B0503020202020204" pitchFamily="34" charset="0"/>
              </a:rPr>
              <a:t>MarketshareChange</a:t>
            </a:r>
            <a:r>
              <a:rPr lang="en-US" sz="3600" spc="215" dirty="0">
                <a:solidFill>
                  <a:schemeClr val="bg1"/>
                </a:solidFill>
                <a:latin typeface="Agency FB" panose="020B0503020202020204" pitchFamily="34" charset="0"/>
              </a:rPr>
              <a:t> exhibited a more symmetric distribution, with most values centered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61FBE4-4372-C389-9860-0959FCE9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332" y="8890039"/>
            <a:ext cx="745665" cy="751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D8396F-676A-29C1-E13F-D75E5FBE1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32" t="16781"/>
          <a:stretch/>
        </p:blipFill>
        <p:spPr>
          <a:xfrm>
            <a:off x="16323644" y="8884247"/>
            <a:ext cx="745665" cy="761403"/>
          </a:xfrm>
          <a:prstGeom prst="rect">
            <a:avLst/>
          </a:prstGeom>
        </p:spPr>
      </p:pic>
      <p:pic>
        <p:nvPicPr>
          <p:cNvPr id="18" name="object 11">
            <a:extLst>
              <a:ext uri="{FF2B5EF4-FFF2-40B4-BE49-F238E27FC236}">
                <a16:creationId xmlns:a16="http://schemas.microsoft.com/office/drawing/2014/main" id="{58296C9F-FF02-42B8-F2EB-0CA7602CB42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82423" y="8915965"/>
            <a:ext cx="554727" cy="7919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204391-2FEF-E0A8-24D5-1C616998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283" y="6673850"/>
            <a:ext cx="3061616" cy="2175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776890-0476-7EC1-B17F-43DD2AF3BD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70"/>
          <a:stretch/>
        </p:blipFill>
        <p:spPr>
          <a:xfrm>
            <a:off x="4764616" y="6673850"/>
            <a:ext cx="3243063" cy="2175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AC480F-7A66-510E-EE3A-C95911B3A1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616" y="6673850"/>
            <a:ext cx="3294290" cy="2147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3D8BC1-0285-EDBA-5E46-9BD1BA2A485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945"/>
          <a:stretch/>
        </p:blipFill>
        <p:spPr>
          <a:xfrm>
            <a:off x="11647260" y="6673850"/>
            <a:ext cx="3294290" cy="2175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6" y="1064711"/>
            <a:ext cx="15442565" cy="8155940"/>
            <a:chOff x="1421836" y="1064711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5250274" y="1411173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19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42869" y="129887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1361" y="995998"/>
            <a:ext cx="1380998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35455" algn="l"/>
                <a:tab pos="6560184" algn="l"/>
                <a:tab pos="7249159" algn="l"/>
                <a:tab pos="10006330" algn="l"/>
              </a:tabLst>
            </a:pPr>
            <a:r>
              <a:rPr sz="5000" b="1" spc="30" dirty="0">
                <a:latin typeface="Agency FB" panose="020B0503020202020204" pitchFamily="34" charset="0"/>
              </a:rPr>
              <a:t>Data</a:t>
            </a:r>
            <a:r>
              <a:rPr lang="en-US" sz="5000" b="1" spc="30" dirty="0">
                <a:latin typeface="Agency FB" panose="020B0503020202020204" pitchFamily="34" charset="0"/>
              </a:rPr>
              <a:t> </a:t>
            </a:r>
            <a:r>
              <a:rPr sz="5000" b="1" spc="235" dirty="0">
                <a:latin typeface="Agency FB" panose="020B0503020202020204" pitchFamily="34" charset="0"/>
              </a:rPr>
              <a:t>Preprocessing</a:t>
            </a:r>
            <a:r>
              <a:rPr lang="en-US" sz="5000" b="1" spc="235" dirty="0">
                <a:latin typeface="Agency FB" panose="020B0503020202020204" pitchFamily="34" charset="0"/>
              </a:rPr>
              <a:t> </a:t>
            </a:r>
            <a:r>
              <a:rPr sz="5000" b="1" spc="-685" dirty="0">
                <a:latin typeface="Agency FB" panose="020B0503020202020204" pitchFamily="34" charset="0"/>
              </a:rPr>
              <a:t>&amp;</a:t>
            </a:r>
            <a:r>
              <a:rPr lang="en-US" sz="5000" b="1" spc="-685" dirty="0">
                <a:latin typeface="Agency FB" panose="020B0503020202020204" pitchFamily="34" charset="0"/>
              </a:rPr>
              <a:t>     </a:t>
            </a:r>
            <a:r>
              <a:rPr sz="5000" b="1" spc="235" dirty="0">
                <a:latin typeface="Agency FB" panose="020B0503020202020204" pitchFamily="34" charset="0"/>
              </a:rPr>
              <a:t>Feature</a:t>
            </a:r>
            <a:r>
              <a:rPr lang="en-US" sz="5000" b="1" spc="235" dirty="0">
                <a:latin typeface="Agency FB" panose="020B0503020202020204" pitchFamily="34" charset="0"/>
              </a:rPr>
              <a:t> </a:t>
            </a:r>
            <a:r>
              <a:rPr sz="5000" b="1" spc="254" dirty="0">
                <a:latin typeface="Agency FB" panose="020B0503020202020204" pitchFamily="34" charset="0"/>
              </a:rPr>
              <a:t>Engineering</a:t>
            </a:r>
            <a:endParaRPr sz="5000" b="1" dirty="0">
              <a:latin typeface="Agency FB" panose="020B0503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027150" y="7638791"/>
            <a:ext cx="3581400" cy="2324359"/>
            <a:chOff x="14027150" y="7638791"/>
            <a:chExt cx="3581400" cy="2324359"/>
          </a:xfrm>
        </p:grpSpPr>
        <p:sp>
          <p:nvSpPr>
            <p:cNvPr id="7" name="object 7"/>
            <p:cNvSpPr/>
            <p:nvPr/>
          </p:nvSpPr>
          <p:spPr>
            <a:xfrm>
              <a:off x="14067790" y="7664450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52" y="0"/>
                  </a:moveTo>
                  <a:lnTo>
                    <a:pt x="0" y="0"/>
                  </a:lnTo>
                  <a:lnTo>
                    <a:pt x="0" y="2298120"/>
                  </a:lnTo>
                  <a:lnTo>
                    <a:pt x="1770507" y="2298120"/>
                  </a:lnTo>
                  <a:lnTo>
                    <a:pt x="3540252" y="2298120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3498" y="7661590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15" y="2298835"/>
                  </a:moveTo>
                  <a:lnTo>
                    <a:pt x="0" y="2298835"/>
                  </a:lnTo>
                  <a:lnTo>
                    <a:pt x="0" y="723"/>
                  </a:lnTo>
                  <a:lnTo>
                    <a:pt x="3540195" y="723"/>
                  </a:lnTo>
                  <a:lnTo>
                    <a:pt x="3540195" y="2298835"/>
                  </a:lnTo>
                  <a:lnTo>
                    <a:pt x="1770415" y="2298835"/>
                  </a:lnTo>
                  <a:close/>
                </a:path>
                <a:path w="3540759" h="2299334">
                  <a:moveTo>
                    <a:pt x="1770415" y="753803"/>
                  </a:moveTo>
                  <a:lnTo>
                    <a:pt x="0" y="753803"/>
                  </a:lnTo>
                  <a:lnTo>
                    <a:pt x="0" y="0"/>
                  </a:lnTo>
                  <a:lnTo>
                    <a:pt x="3540195" y="0"/>
                  </a:lnTo>
                  <a:lnTo>
                    <a:pt x="3540195" y="753803"/>
                  </a:lnTo>
                  <a:lnTo>
                    <a:pt x="1770415" y="753803"/>
                  </a:lnTo>
                  <a:close/>
                </a:path>
                <a:path w="3540759" h="2299334">
                  <a:moveTo>
                    <a:pt x="3008817" y="228226"/>
                  </a:moveTo>
                  <a:lnTo>
                    <a:pt x="3237040" y="456452"/>
                  </a:lnTo>
                </a:path>
                <a:path w="3540759" h="2299334">
                  <a:moveTo>
                    <a:pt x="3236278" y="228226"/>
                  </a:moveTo>
                  <a:lnTo>
                    <a:pt x="3008055" y="456452"/>
                  </a:lnTo>
                </a:path>
                <a:path w="3540759" h="2299334">
                  <a:moveTo>
                    <a:pt x="1921548" y="341977"/>
                  </a:moveTo>
                  <a:lnTo>
                    <a:pt x="2245658" y="343425"/>
                  </a:lnTo>
                </a:path>
                <a:path w="3540759" h="2299334">
                  <a:moveTo>
                    <a:pt x="2627174" y="455741"/>
                  </a:moveTo>
                  <a:lnTo>
                    <a:pt x="2513380" y="455741"/>
                  </a:lnTo>
                  <a:lnTo>
                    <a:pt x="2513380" y="228226"/>
                  </a:lnTo>
                  <a:lnTo>
                    <a:pt x="2740968" y="228226"/>
                  </a:lnTo>
                  <a:lnTo>
                    <a:pt x="2740968" y="455741"/>
                  </a:lnTo>
                  <a:lnTo>
                    <a:pt x="2627174" y="45574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31767" y="8686800"/>
              <a:ext cx="649223" cy="944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7150" y="7638791"/>
              <a:ext cx="3543300" cy="2311659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2CA687A-C8A2-2CCD-8EC8-8825D842C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0537" y="8571917"/>
            <a:ext cx="1071154" cy="11151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F2EC3B-1D1B-2D23-98B0-BD5FEA322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4360" y="8622716"/>
            <a:ext cx="912576" cy="9448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CDF587-E571-2C69-B54D-2652D5A2EAE6}"/>
              </a:ext>
            </a:extLst>
          </p:cNvPr>
          <p:cNvSpPr txBox="1"/>
          <p:nvPr/>
        </p:nvSpPr>
        <p:spPr>
          <a:xfrm>
            <a:off x="1491361" y="2025650"/>
            <a:ext cx="153179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Data Preprocessing:</a:t>
            </a:r>
          </a:p>
          <a:p>
            <a:pPr lvl="4"/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	-Handled missing values in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InventoryRatio</a:t>
            </a: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 using median imputation</a:t>
            </a:r>
          </a:p>
          <a:p>
            <a:pPr lvl="4"/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	-Dropped rows with missing Sales values in the training dataset</a:t>
            </a:r>
          </a:p>
          <a:p>
            <a:pPr lvl="4"/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	-Addressed duplicate ID values in the test dataset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Feature Engineering Techniques:</a:t>
            </a:r>
          </a:p>
          <a:p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	-Interaction features to capture interactions between variables: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QuickRatio_InventoryRatio</a:t>
            </a: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,		 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RevenueGrowth_MarketshareChange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	-Polynomial features: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QuickRatio_Squared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	-Binning: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QuickRatio_Binned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	-One-hot encoding: Company, Region, Industry,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QuickRatio_Binned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	-Average economic indicators: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Avg_Economic_Indicators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6" y="1064711"/>
            <a:ext cx="15442565" cy="8155940"/>
            <a:chOff x="1421836" y="1064711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5250274" y="1411173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19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42869" y="129887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5227" y="995998"/>
            <a:ext cx="1380998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35455" algn="l"/>
                <a:tab pos="6560184" algn="l"/>
                <a:tab pos="7249159" algn="l"/>
                <a:tab pos="10006330" algn="l"/>
              </a:tabLst>
            </a:pPr>
            <a:r>
              <a:rPr lang="en-IN" sz="5000" b="1" spc="30" dirty="0">
                <a:latin typeface="Agency FB" panose="020B0503020202020204" pitchFamily="34" charset="0"/>
              </a:rPr>
              <a:t>Model Development and Evaluation</a:t>
            </a:r>
            <a:endParaRPr sz="5000" b="1" dirty="0">
              <a:latin typeface="Agency FB" panose="020B0503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94890" y="7553077"/>
            <a:ext cx="3543300" cy="2311659"/>
            <a:chOff x="14060958" y="7661590"/>
            <a:chExt cx="3543300" cy="2311659"/>
          </a:xfrm>
        </p:grpSpPr>
        <p:sp>
          <p:nvSpPr>
            <p:cNvPr id="7" name="object 7"/>
            <p:cNvSpPr/>
            <p:nvPr/>
          </p:nvSpPr>
          <p:spPr>
            <a:xfrm>
              <a:off x="14060958" y="7661590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52" y="0"/>
                  </a:moveTo>
                  <a:lnTo>
                    <a:pt x="0" y="0"/>
                  </a:lnTo>
                  <a:lnTo>
                    <a:pt x="0" y="2298120"/>
                  </a:lnTo>
                  <a:lnTo>
                    <a:pt x="1770507" y="2298120"/>
                  </a:lnTo>
                  <a:lnTo>
                    <a:pt x="3540252" y="2298120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63498" y="7661590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15" y="2298835"/>
                  </a:moveTo>
                  <a:lnTo>
                    <a:pt x="0" y="2298835"/>
                  </a:lnTo>
                  <a:lnTo>
                    <a:pt x="0" y="723"/>
                  </a:lnTo>
                  <a:lnTo>
                    <a:pt x="3540195" y="723"/>
                  </a:lnTo>
                  <a:lnTo>
                    <a:pt x="3540195" y="2298835"/>
                  </a:lnTo>
                  <a:lnTo>
                    <a:pt x="1770415" y="2298835"/>
                  </a:lnTo>
                  <a:close/>
                </a:path>
                <a:path w="3540759" h="2299334">
                  <a:moveTo>
                    <a:pt x="1770415" y="753803"/>
                  </a:moveTo>
                  <a:lnTo>
                    <a:pt x="0" y="753803"/>
                  </a:lnTo>
                  <a:lnTo>
                    <a:pt x="0" y="0"/>
                  </a:lnTo>
                  <a:lnTo>
                    <a:pt x="3540195" y="0"/>
                  </a:lnTo>
                  <a:lnTo>
                    <a:pt x="3540195" y="753803"/>
                  </a:lnTo>
                  <a:lnTo>
                    <a:pt x="1770415" y="753803"/>
                  </a:lnTo>
                  <a:close/>
                </a:path>
                <a:path w="3540759" h="2299334">
                  <a:moveTo>
                    <a:pt x="3008817" y="228226"/>
                  </a:moveTo>
                  <a:lnTo>
                    <a:pt x="3237040" y="456452"/>
                  </a:lnTo>
                </a:path>
                <a:path w="3540759" h="2299334">
                  <a:moveTo>
                    <a:pt x="3236278" y="228226"/>
                  </a:moveTo>
                  <a:lnTo>
                    <a:pt x="3008055" y="456452"/>
                  </a:lnTo>
                </a:path>
                <a:path w="3540759" h="2299334">
                  <a:moveTo>
                    <a:pt x="1921548" y="341977"/>
                  </a:moveTo>
                  <a:lnTo>
                    <a:pt x="2245658" y="343425"/>
                  </a:lnTo>
                </a:path>
                <a:path w="3540759" h="2299334">
                  <a:moveTo>
                    <a:pt x="2627174" y="455741"/>
                  </a:moveTo>
                  <a:lnTo>
                    <a:pt x="2513380" y="455741"/>
                  </a:lnTo>
                  <a:lnTo>
                    <a:pt x="2513380" y="228226"/>
                  </a:lnTo>
                  <a:lnTo>
                    <a:pt x="2740968" y="228226"/>
                  </a:lnTo>
                  <a:lnTo>
                    <a:pt x="2740968" y="455741"/>
                  </a:lnTo>
                  <a:lnTo>
                    <a:pt x="2627174" y="45574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31767" y="8686800"/>
              <a:ext cx="649223" cy="944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0958" y="7661590"/>
              <a:ext cx="3543300" cy="231165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6B52B0-4939-F9BD-5C15-F5C4AC79B689}"/>
              </a:ext>
            </a:extLst>
          </p:cNvPr>
          <p:cNvSpPr txBox="1"/>
          <p:nvPr/>
        </p:nvSpPr>
        <p:spPr>
          <a:xfrm>
            <a:off x="1525227" y="1949450"/>
            <a:ext cx="1539752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Model Selection: Random Forest Regressor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After trying different models like Gradient Boost,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XGBoost</a:t>
            </a: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 and different methods like ensemble &amp; stacking, Random Forest was providing the best results.</a:t>
            </a: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Handled complex relationships and robust to outliers</a:t>
            </a: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Hyperparameters: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n_estimators</a:t>
            </a: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=8000, </a:t>
            </a:r>
            <a:r>
              <a:rPr lang="en-IN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random_state</a:t>
            </a: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=42</a:t>
            </a:r>
          </a:p>
          <a:p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Model Evaluation: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Train-test split: 80% training, 20% validation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Evaluation Metric: Mean Absolute Error (MAE)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Validation MAE: 294.45</a:t>
            </a:r>
          </a:p>
          <a:p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Model Implications: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Optimize inventory management, resource allocation, and planning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Identify potential opportunities or risks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Enable proactive decision-making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75F02F-D18E-86E6-2409-D33C7386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213" y="8578288"/>
            <a:ext cx="702983" cy="9226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84F9CB-2F14-542E-2BEC-0DD5260CC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401" y="8613253"/>
            <a:ext cx="978328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0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6" y="1064711"/>
            <a:ext cx="15442565" cy="8155940"/>
            <a:chOff x="1421836" y="1064711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5250274" y="1411173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19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42869" y="129887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5227" y="995998"/>
            <a:ext cx="1380998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35455" algn="l"/>
                <a:tab pos="6560184" algn="l"/>
                <a:tab pos="7249159" algn="l"/>
                <a:tab pos="10006330" algn="l"/>
              </a:tabLst>
            </a:pPr>
            <a:r>
              <a:rPr lang="en-IN" sz="5000" b="1" spc="30" dirty="0">
                <a:latin typeface="Agency FB" panose="020B0503020202020204" pitchFamily="34" charset="0"/>
              </a:rPr>
              <a:t>Key Takeaways &amp; Future Enhancements</a:t>
            </a:r>
            <a:endParaRPr sz="5000" b="1" dirty="0">
              <a:latin typeface="Agency FB" panose="020B0503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054139" y="7652230"/>
            <a:ext cx="3559175" cy="2317750"/>
            <a:chOff x="14054139" y="7652230"/>
            <a:chExt cx="3559175" cy="2317750"/>
          </a:xfrm>
        </p:grpSpPr>
        <p:sp>
          <p:nvSpPr>
            <p:cNvPr id="7" name="object 7"/>
            <p:cNvSpPr/>
            <p:nvPr/>
          </p:nvSpPr>
          <p:spPr>
            <a:xfrm>
              <a:off x="14063471" y="7662304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52" y="0"/>
                  </a:moveTo>
                  <a:lnTo>
                    <a:pt x="0" y="0"/>
                  </a:lnTo>
                  <a:lnTo>
                    <a:pt x="0" y="2298120"/>
                  </a:lnTo>
                  <a:lnTo>
                    <a:pt x="1770507" y="2298120"/>
                  </a:lnTo>
                  <a:lnTo>
                    <a:pt x="3540252" y="2298120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63498" y="7661590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15" y="2298835"/>
                  </a:moveTo>
                  <a:lnTo>
                    <a:pt x="0" y="2298835"/>
                  </a:lnTo>
                  <a:lnTo>
                    <a:pt x="0" y="723"/>
                  </a:lnTo>
                  <a:lnTo>
                    <a:pt x="3540195" y="723"/>
                  </a:lnTo>
                  <a:lnTo>
                    <a:pt x="3540195" y="2298835"/>
                  </a:lnTo>
                  <a:lnTo>
                    <a:pt x="1770415" y="2298835"/>
                  </a:lnTo>
                  <a:close/>
                </a:path>
                <a:path w="3540759" h="2299334">
                  <a:moveTo>
                    <a:pt x="1770415" y="753803"/>
                  </a:moveTo>
                  <a:lnTo>
                    <a:pt x="0" y="753803"/>
                  </a:lnTo>
                  <a:lnTo>
                    <a:pt x="0" y="0"/>
                  </a:lnTo>
                  <a:lnTo>
                    <a:pt x="3540195" y="0"/>
                  </a:lnTo>
                  <a:lnTo>
                    <a:pt x="3540195" y="753803"/>
                  </a:lnTo>
                  <a:lnTo>
                    <a:pt x="1770415" y="753803"/>
                  </a:lnTo>
                  <a:close/>
                </a:path>
                <a:path w="3540759" h="2299334">
                  <a:moveTo>
                    <a:pt x="3008817" y="228226"/>
                  </a:moveTo>
                  <a:lnTo>
                    <a:pt x="3237040" y="456452"/>
                  </a:lnTo>
                </a:path>
                <a:path w="3540759" h="2299334">
                  <a:moveTo>
                    <a:pt x="3236278" y="228226"/>
                  </a:moveTo>
                  <a:lnTo>
                    <a:pt x="3008055" y="456452"/>
                  </a:lnTo>
                </a:path>
                <a:path w="3540759" h="2299334">
                  <a:moveTo>
                    <a:pt x="1921548" y="341977"/>
                  </a:moveTo>
                  <a:lnTo>
                    <a:pt x="2245658" y="343425"/>
                  </a:lnTo>
                </a:path>
                <a:path w="3540759" h="2299334">
                  <a:moveTo>
                    <a:pt x="2627174" y="455741"/>
                  </a:moveTo>
                  <a:lnTo>
                    <a:pt x="2513380" y="455741"/>
                  </a:lnTo>
                  <a:lnTo>
                    <a:pt x="2513380" y="228226"/>
                  </a:lnTo>
                  <a:lnTo>
                    <a:pt x="2740968" y="228226"/>
                  </a:lnTo>
                  <a:lnTo>
                    <a:pt x="2740968" y="455741"/>
                  </a:lnTo>
                  <a:lnTo>
                    <a:pt x="2627174" y="45574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6975" y="8686800"/>
              <a:ext cx="487680" cy="944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5007" y="8686800"/>
              <a:ext cx="460248" cy="944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767" y="8686800"/>
              <a:ext cx="649223" cy="944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54454" y="7655414"/>
              <a:ext cx="3543300" cy="2311659"/>
            </a:xfrm>
            <a:prstGeom prst="rect">
              <a:avLst/>
            </a:prstGeom>
          </p:spPr>
        </p:pic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BCC7165A-E247-7F99-C7C0-E2FDB59B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226" y="2056695"/>
            <a:ext cx="1516892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Key Takeaways: 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Developed a robust sales forecasting model using Random Forest Regressor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Leveraged customer-specific attributes, financial ratios, and economic indicators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Achieved a validation MAE of 294.45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Potential to optimize operations, improve efficiency, and support decision-making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Future Enhancements: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Incorporate additional data sources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Explore advanced feature engineering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Fine-tune model hyperparameters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Regular monitoring and updating of the model</a:t>
            </a:r>
          </a:p>
        </p:txBody>
      </p:sp>
    </p:spTree>
    <p:extLst>
      <p:ext uri="{BB962C8B-B14F-4D97-AF65-F5344CB8AC3E}">
        <p14:creationId xmlns:p14="http://schemas.microsoft.com/office/powerpoint/2010/main" val="409069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952" y="332473"/>
            <a:ext cx="16781145" cy="9620250"/>
            <a:chOff x="752952" y="332473"/>
            <a:chExt cx="16781145" cy="9620250"/>
          </a:xfrm>
        </p:grpSpPr>
        <p:sp>
          <p:nvSpPr>
            <p:cNvPr id="3" name="object 3"/>
            <p:cNvSpPr/>
            <p:nvPr/>
          </p:nvSpPr>
          <p:spPr>
            <a:xfrm>
              <a:off x="762477" y="342711"/>
              <a:ext cx="16762094" cy="9600565"/>
            </a:xfrm>
            <a:custGeom>
              <a:avLst/>
              <a:gdLst/>
              <a:ahLst/>
              <a:cxnLst/>
              <a:rect l="l" t="t" r="r" b="b"/>
              <a:pathLst>
                <a:path w="16762094" h="9600565">
                  <a:moveTo>
                    <a:pt x="8380709" y="9600349"/>
                  </a:moveTo>
                  <a:lnTo>
                    <a:pt x="0" y="9600349"/>
                  </a:lnTo>
                  <a:lnTo>
                    <a:pt x="0" y="0"/>
                  </a:lnTo>
                  <a:lnTo>
                    <a:pt x="16761490" y="0"/>
                  </a:lnTo>
                  <a:lnTo>
                    <a:pt x="16761490" y="9600349"/>
                  </a:lnTo>
                  <a:lnTo>
                    <a:pt x="8380709" y="960034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480" y="341998"/>
              <a:ext cx="16762094" cy="742315"/>
            </a:xfrm>
            <a:custGeom>
              <a:avLst/>
              <a:gdLst/>
              <a:ahLst/>
              <a:cxnLst/>
              <a:rect l="l" t="t" r="r" b="b"/>
              <a:pathLst>
                <a:path w="16762094" h="742315">
                  <a:moveTo>
                    <a:pt x="8380745" y="742239"/>
                  </a:moveTo>
                  <a:lnTo>
                    <a:pt x="0" y="742239"/>
                  </a:lnTo>
                  <a:lnTo>
                    <a:pt x="0" y="0"/>
                  </a:lnTo>
                  <a:lnTo>
                    <a:pt x="16761475" y="0"/>
                  </a:lnTo>
                  <a:lnTo>
                    <a:pt x="16761475" y="742239"/>
                  </a:lnTo>
                  <a:lnTo>
                    <a:pt x="8380745" y="742239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99946" y="567404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634" y="0"/>
                  </a:moveTo>
                  <a:lnTo>
                    <a:pt x="225875" y="225354"/>
                  </a:lnTo>
                </a:path>
                <a:path w="226059" h="225425">
                  <a:moveTo>
                    <a:pt x="225240" y="0"/>
                  </a:moveTo>
                  <a:lnTo>
                    <a:pt x="0" y="225354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19819" y="678929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20">
                  <a:moveTo>
                    <a:pt x="338455" y="1524"/>
                  </a:moveTo>
                  <a:lnTo>
                    <a:pt x="127" y="0"/>
                  </a:lnTo>
                  <a:lnTo>
                    <a:pt x="0" y="18719"/>
                  </a:lnTo>
                  <a:lnTo>
                    <a:pt x="338455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12413" y="56735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95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395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037" y="1339850"/>
            <a:ext cx="5597313" cy="627453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29711" y="6971156"/>
            <a:ext cx="3798295" cy="2381011"/>
          </a:xfrm>
          <a:custGeom>
            <a:avLst/>
            <a:gdLst/>
            <a:ahLst/>
            <a:cxnLst/>
            <a:rect l="l" t="t" r="r" b="b"/>
            <a:pathLst>
              <a:path w="4408170" h="2465070">
                <a:moveTo>
                  <a:pt x="4407719" y="0"/>
                </a:moveTo>
                <a:lnTo>
                  <a:pt x="0" y="0"/>
                </a:lnTo>
                <a:lnTo>
                  <a:pt x="0" y="2464475"/>
                </a:lnTo>
                <a:lnTo>
                  <a:pt x="2203862" y="2464475"/>
                </a:lnTo>
                <a:lnTo>
                  <a:pt x="4407719" y="2464475"/>
                </a:lnTo>
                <a:lnTo>
                  <a:pt x="4407719" y="0"/>
                </a:lnTo>
                <a:close/>
              </a:path>
            </a:pathLst>
          </a:custGeom>
          <a:solidFill>
            <a:srgbClr val="2F3B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9709" y="6971156"/>
            <a:ext cx="3798295" cy="2381011"/>
          </a:xfrm>
          <a:custGeom>
            <a:avLst/>
            <a:gdLst/>
            <a:ahLst/>
            <a:cxnLst/>
            <a:rect l="l" t="t" r="r" b="b"/>
            <a:pathLst>
              <a:path w="4408170" h="2465070">
                <a:moveTo>
                  <a:pt x="2203851" y="2464475"/>
                </a:moveTo>
                <a:lnTo>
                  <a:pt x="0" y="2464475"/>
                </a:lnTo>
                <a:lnTo>
                  <a:pt x="0" y="0"/>
                </a:lnTo>
                <a:lnTo>
                  <a:pt x="4407707" y="0"/>
                </a:lnTo>
                <a:lnTo>
                  <a:pt x="4407707" y="2464475"/>
                </a:lnTo>
                <a:lnTo>
                  <a:pt x="2203851" y="2464475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9711" y="6909229"/>
            <a:ext cx="3798295" cy="717002"/>
          </a:xfrm>
          <a:custGeom>
            <a:avLst/>
            <a:gdLst/>
            <a:ahLst/>
            <a:cxnLst/>
            <a:rect l="l" t="t" r="r" b="b"/>
            <a:pathLst>
              <a:path w="4408170" h="742315">
                <a:moveTo>
                  <a:pt x="2203858" y="742233"/>
                </a:moveTo>
                <a:lnTo>
                  <a:pt x="0" y="742233"/>
                </a:lnTo>
                <a:lnTo>
                  <a:pt x="0" y="0"/>
                </a:lnTo>
                <a:lnTo>
                  <a:pt x="4407713" y="0"/>
                </a:lnTo>
                <a:lnTo>
                  <a:pt x="4407713" y="742233"/>
                </a:lnTo>
                <a:lnTo>
                  <a:pt x="2203858" y="74223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2620" y="7116420"/>
            <a:ext cx="194785" cy="217738"/>
          </a:xfrm>
          <a:custGeom>
            <a:avLst/>
            <a:gdLst/>
            <a:ahLst/>
            <a:cxnLst/>
            <a:rect l="l" t="t" r="r" b="b"/>
            <a:pathLst>
              <a:path w="226060" h="225425">
                <a:moveTo>
                  <a:pt x="723" y="0"/>
                </a:moveTo>
                <a:lnTo>
                  <a:pt x="225964" y="225367"/>
                </a:lnTo>
              </a:path>
              <a:path w="226060" h="225425">
                <a:moveTo>
                  <a:pt x="225240" y="0"/>
                </a:moveTo>
                <a:lnTo>
                  <a:pt x="0" y="225367"/>
                </a:lnTo>
              </a:path>
            </a:pathLst>
          </a:custGeom>
          <a:ln w="18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2481" y="7189803"/>
            <a:ext cx="292176" cy="50639"/>
          </a:xfrm>
          <a:custGeom>
            <a:avLst/>
            <a:gdLst/>
            <a:ahLst/>
            <a:cxnLst/>
            <a:rect l="l" t="t" r="r" b="b"/>
            <a:pathLst>
              <a:path w="339089" h="20320">
                <a:moveTo>
                  <a:pt x="338480" y="1524"/>
                </a:moveTo>
                <a:lnTo>
                  <a:pt x="88" y="0"/>
                </a:lnTo>
                <a:lnTo>
                  <a:pt x="0" y="18719"/>
                </a:lnTo>
                <a:lnTo>
                  <a:pt x="338404" y="20243"/>
                </a:lnTo>
                <a:lnTo>
                  <a:pt x="33848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5228" y="7116388"/>
            <a:ext cx="193690" cy="217125"/>
          </a:xfrm>
          <a:custGeom>
            <a:avLst/>
            <a:gdLst/>
            <a:ahLst/>
            <a:cxnLst/>
            <a:rect l="l" t="t" r="r" b="b"/>
            <a:pathLst>
              <a:path w="224789" h="224790">
                <a:moveTo>
                  <a:pt x="112306" y="224612"/>
                </a:moveTo>
                <a:lnTo>
                  <a:pt x="0" y="224612"/>
                </a:lnTo>
                <a:lnTo>
                  <a:pt x="0" y="0"/>
                </a:lnTo>
                <a:lnTo>
                  <a:pt x="224612" y="0"/>
                </a:lnTo>
                <a:lnTo>
                  <a:pt x="224612" y="224612"/>
                </a:lnTo>
                <a:lnTo>
                  <a:pt x="112306" y="2246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12" y="6971883"/>
            <a:ext cx="3798523" cy="23811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592" y="8045687"/>
            <a:ext cx="766882" cy="91560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4583" y="8045687"/>
            <a:ext cx="562029" cy="91560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7000" y="8045687"/>
            <a:ext cx="669707" cy="91560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2257" y="8045687"/>
            <a:ext cx="527888" cy="915603"/>
          </a:xfrm>
          <a:prstGeom prst="rect">
            <a:avLst/>
          </a:prstGeom>
        </p:spPr>
      </p:pic>
      <p:sp>
        <p:nvSpPr>
          <p:cNvPr id="26" name="object 5">
            <a:extLst>
              <a:ext uri="{FF2B5EF4-FFF2-40B4-BE49-F238E27FC236}">
                <a16:creationId xmlns:a16="http://schemas.microsoft.com/office/drawing/2014/main" id="{93B715FA-2831-3B15-70C1-810822F99D27}"/>
              </a:ext>
            </a:extLst>
          </p:cNvPr>
          <p:cNvSpPr txBox="1">
            <a:spLocks/>
          </p:cNvSpPr>
          <p:nvPr/>
        </p:nvSpPr>
        <p:spPr>
          <a:xfrm>
            <a:off x="886037" y="332317"/>
            <a:ext cx="1380998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2000" b="0" i="0">
                <a:solidFill>
                  <a:schemeClr val="bg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25"/>
              </a:spcBef>
              <a:tabLst>
                <a:tab pos="1735455" algn="l"/>
                <a:tab pos="6560184" algn="l"/>
                <a:tab pos="7249159" algn="l"/>
                <a:tab pos="10006330" algn="l"/>
              </a:tabLst>
            </a:pPr>
            <a:r>
              <a:rPr lang="en-IN" sz="5000" b="1" spc="30" dirty="0">
                <a:latin typeface="Agency FB" panose="020B0503020202020204" pitchFamily="34" charset="0"/>
              </a:rPr>
              <a:t>Importance of Data</a:t>
            </a:r>
            <a:endParaRPr lang="en-IN" sz="5000" b="1" dirty="0">
              <a:latin typeface="Agency FB" panose="020B0503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8623565-6982-A22E-A69B-84AF550AAE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11" r="4319" b="-381"/>
          <a:stretch/>
        </p:blipFill>
        <p:spPr>
          <a:xfrm>
            <a:off x="7016115" y="1348175"/>
            <a:ext cx="10209891" cy="621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28" y="302955"/>
            <a:ext cx="15442565" cy="9681210"/>
            <a:chOff x="1421828" y="302955"/>
            <a:chExt cx="15442565" cy="9681210"/>
          </a:xfrm>
        </p:grpSpPr>
        <p:sp>
          <p:nvSpPr>
            <p:cNvPr id="3" name="object 3"/>
            <p:cNvSpPr/>
            <p:nvPr/>
          </p:nvSpPr>
          <p:spPr>
            <a:xfrm>
              <a:off x="1431353" y="313202"/>
              <a:ext cx="15423515" cy="9661525"/>
            </a:xfrm>
            <a:custGeom>
              <a:avLst/>
              <a:gdLst/>
              <a:ahLst/>
              <a:cxnLst/>
              <a:rect l="l" t="t" r="r" b="b"/>
              <a:pathLst>
                <a:path w="15423515" h="9661525">
                  <a:moveTo>
                    <a:pt x="7711897" y="9660910"/>
                  </a:moveTo>
                  <a:lnTo>
                    <a:pt x="0" y="9660910"/>
                  </a:lnTo>
                  <a:lnTo>
                    <a:pt x="0" y="0"/>
                  </a:lnTo>
                  <a:lnTo>
                    <a:pt x="15423070" y="0"/>
                  </a:lnTo>
                  <a:lnTo>
                    <a:pt x="15423070" y="9660910"/>
                  </a:lnTo>
                  <a:lnTo>
                    <a:pt x="7711897" y="9660910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1361" y="312480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5">
                  <a:moveTo>
                    <a:pt x="7711876" y="742237"/>
                  </a:moveTo>
                  <a:lnTo>
                    <a:pt x="0" y="742237"/>
                  </a:lnTo>
                  <a:lnTo>
                    <a:pt x="0" y="0"/>
                  </a:lnTo>
                  <a:lnTo>
                    <a:pt x="15423016" y="0"/>
                  </a:lnTo>
                  <a:lnTo>
                    <a:pt x="15423016" y="742237"/>
                  </a:lnTo>
                  <a:lnTo>
                    <a:pt x="7711876" y="742237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30320" y="537170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61" y="0"/>
                  </a:moveTo>
                  <a:lnTo>
                    <a:pt x="226002" y="225354"/>
                  </a:lnTo>
                </a:path>
                <a:path w="226059" h="225425">
                  <a:moveTo>
                    <a:pt x="225240" y="0"/>
                  </a:moveTo>
                  <a:lnTo>
                    <a:pt x="0" y="225354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50274" y="648690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20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2869" y="537121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4547" rIns="0" bIns="0" rtlCol="0">
            <a:spAutoFit/>
          </a:bodyPr>
          <a:lstStyle/>
          <a:p>
            <a:pPr marL="4771390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Thanks!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90448" y="3789668"/>
            <a:ext cx="9012346" cy="444544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1156970" algn="l"/>
                <a:tab pos="2082800" algn="l"/>
                <a:tab pos="3702685" algn="l"/>
              </a:tabLst>
            </a:pPr>
            <a:r>
              <a:rPr lang="en-IN"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any questions?</a:t>
            </a:r>
          </a:p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1156970" algn="l"/>
                <a:tab pos="2082800" algn="l"/>
                <a:tab pos="3702685" algn="l"/>
              </a:tabLst>
            </a:pPr>
            <a:endParaRPr lang="en-IN" sz="3350" spc="-20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algn="ctr">
              <a:spcBef>
                <a:spcPts val="125"/>
              </a:spcBef>
              <a:tabLst>
                <a:tab pos="1156970" algn="l"/>
                <a:tab pos="2082800" algn="l"/>
                <a:tab pos="3702685" algn="l"/>
              </a:tabLst>
            </a:pPr>
            <a:r>
              <a:rPr lang="en-IN"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Contact Presenter:</a:t>
            </a:r>
          </a:p>
          <a:p>
            <a:pPr algn="ctr">
              <a:spcBef>
                <a:spcPts val="125"/>
              </a:spcBef>
              <a:tabLst>
                <a:tab pos="1156970" algn="l"/>
                <a:tab pos="2082800" algn="l"/>
                <a:tab pos="3702685" algn="l"/>
              </a:tabLst>
            </a:pPr>
            <a:r>
              <a:rPr lang="en-IN"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Krutika Dhananjay Deshpande</a:t>
            </a:r>
          </a:p>
          <a:p>
            <a:pPr algn="ctr">
              <a:spcBef>
                <a:spcPts val="125"/>
              </a:spcBef>
              <a:tabLst>
                <a:tab pos="1156970" algn="l"/>
                <a:tab pos="2082800" algn="l"/>
                <a:tab pos="3702685" algn="l"/>
              </a:tabLst>
            </a:pPr>
            <a:r>
              <a:rPr lang="en-IN"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Net ID: L A 8465</a:t>
            </a:r>
          </a:p>
          <a:p>
            <a:pPr algn="ctr">
              <a:spcBef>
                <a:spcPts val="125"/>
              </a:spcBef>
              <a:tabLst>
                <a:tab pos="1156970" algn="l"/>
                <a:tab pos="2082800" algn="l"/>
                <a:tab pos="3702685" algn="l"/>
              </a:tabLst>
            </a:pPr>
            <a:r>
              <a:rPr lang="en-IN"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Cal State East Bay</a:t>
            </a:r>
          </a:p>
          <a:p>
            <a:pPr algn="ctr">
              <a:spcBef>
                <a:spcPts val="125"/>
              </a:spcBef>
              <a:tabLst>
                <a:tab pos="1156970" algn="l"/>
                <a:tab pos="2082800" algn="l"/>
                <a:tab pos="3702685" algn="l"/>
              </a:tabLst>
            </a:pPr>
            <a:r>
              <a:rPr lang="en-IN"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Email: kdeshpande2@horizon.csueastbay.edu</a:t>
            </a:r>
          </a:p>
          <a:p>
            <a:pPr algn="ctr">
              <a:lnSpc>
                <a:spcPts val="3040"/>
              </a:lnSpc>
              <a:spcBef>
                <a:spcPts val="2805"/>
              </a:spcBef>
            </a:pPr>
            <a:endParaRPr lang="en-IN" sz="275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8792" y="1572768"/>
            <a:ext cx="16865030" cy="6107557"/>
            <a:chOff x="838792" y="1572768"/>
            <a:chExt cx="16865030" cy="6107557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5640" y="1572768"/>
              <a:ext cx="984503" cy="13746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38795" y="2925356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60" h="2298700">
                  <a:moveTo>
                    <a:pt x="3540215" y="0"/>
                  </a:moveTo>
                  <a:lnTo>
                    <a:pt x="0" y="0"/>
                  </a:lnTo>
                  <a:lnTo>
                    <a:pt x="0" y="2298115"/>
                  </a:lnTo>
                  <a:lnTo>
                    <a:pt x="1770470" y="2298115"/>
                  </a:lnTo>
                  <a:lnTo>
                    <a:pt x="3540215" y="2298115"/>
                  </a:lnTo>
                  <a:lnTo>
                    <a:pt x="3540215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792" y="2924636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60" h="2299335">
                  <a:moveTo>
                    <a:pt x="1770462" y="2298837"/>
                  </a:moveTo>
                  <a:lnTo>
                    <a:pt x="0" y="2298837"/>
                  </a:lnTo>
                  <a:lnTo>
                    <a:pt x="0" y="723"/>
                  </a:lnTo>
                  <a:lnTo>
                    <a:pt x="3540204" y="723"/>
                  </a:lnTo>
                  <a:lnTo>
                    <a:pt x="3540204" y="2298837"/>
                  </a:lnTo>
                  <a:lnTo>
                    <a:pt x="1770462" y="2298837"/>
                  </a:lnTo>
                  <a:close/>
                </a:path>
                <a:path w="3540760" h="2299335">
                  <a:moveTo>
                    <a:pt x="1770462" y="753803"/>
                  </a:moveTo>
                  <a:lnTo>
                    <a:pt x="0" y="753803"/>
                  </a:lnTo>
                  <a:lnTo>
                    <a:pt x="0" y="0"/>
                  </a:lnTo>
                  <a:lnTo>
                    <a:pt x="3540204" y="0"/>
                  </a:lnTo>
                  <a:lnTo>
                    <a:pt x="3540204" y="753803"/>
                  </a:lnTo>
                  <a:lnTo>
                    <a:pt x="1770462" y="753803"/>
                  </a:lnTo>
                  <a:close/>
                </a:path>
                <a:path w="3540760" h="2299335">
                  <a:moveTo>
                    <a:pt x="3008838" y="228226"/>
                  </a:moveTo>
                  <a:lnTo>
                    <a:pt x="3237087" y="456452"/>
                  </a:lnTo>
                </a:path>
                <a:path w="3540760" h="2299335">
                  <a:moveTo>
                    <a:pt x="3236363" y="228226"/>
                  </a:moveTo>
                  <a:lnTo>
                    <a:pt x="3008127" y="456452"/>
                  </a:lnTo>
                </a:path>
                <a:path w="3540760" h="2299335">
                  <a:moveTo>
                    <a:pt x="1921658" y="341977"/>
                  </a:moveTo>
                  <a:lnTo>
                    <a:pt x="2245655" y="343425"/>
                  </a:lnTo>
                </a:path>
                <a:path w="3540760" h="2299335">
                  <a:moveTo>
                    <a:pt x="2627246" y="455741"/>
                  </a:moveTo>
                  <a:lnTo>
                    <a:pt x="2513490" y="455741"/>
                  </a:lnTo>
                  <a:lnTo>
                    <a:pt x="2513490" y="228226"/>
                  </a:lnTo>
                  <a:lnTo>
                    <a:pt x="2741003" y="228226"/>
                  </a:lnTo>
                  <a:lnTo>
                    <a:pt x="2741003" y="455741"/>
                  </a:lnTo>
                  <a:lnTo>
                    <a:pt x="2627246" y="45574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439" y="3980688"/>
              <a:ext cx="850392" cy="9479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815" y="3980688"/>
              <a:ext cx="460248" cy="9479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3071" y="3980688"/>
              <a:ext cx="633984" cy="9479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552" y="2929166"/>
              <a:ext cx="3524250" cy="23145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954376" y="5376240"/>
              <a:ext cx="2748915" cy="2298700"/>
            </a:xfrm>
            <a:custGeom>
              <a:avLst/>
              <a:gdLst/>
              <a:ahLst/>
              <a:cxnLst/>
              <a:rect l="l" t="t" r="r" b="b"/>
              <a:pathLst>
                <a:path w="2748915" h="2298700">
                  <a:moveTo>
                    <a:pt x="2748915" y="0"/>
                  </a:moveTo>
                  <a:lnTo>
                    <a:pt x="0" y="0"/>
                  </a:lnTo>
                  <a:lnTo>
                    <a:pt x="0" y="2298115"/>
                  </a:lnTo>
                  <a:lnTo>
                    <a:pt x="1374521" y="2298115"/>
                  </a:lnTo>
                  <a:lnTo>
                    <a:pt x="2748915" y="2298115"/>
                  </a:lnTo>
                  <a:lnTo>
                    <a:pt x="2748915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54272" y="5375527"/>
              <a:ext cx="2749550" cy="2299335"/>
            </a:xfrm>
            <a:custGeom>
              <a:avLst/>
              <a:gdLst/>
              <a:ahLst/>
              <a:cxnLst/>
              <a:rect l="l" t="t" r="r" b="b"/>
              <a:pathLst>
                <a:path w="2749550" h="2299334">
                  <a:moveTo>
                    <a:pt x="1374534" y="2298830"/>
                  </a:moveTo>
                  <a:lnTo>
                    <a:pt x="0" y="2298830"/>
                  </a:lnTo>
                  <a:lnTo>
                    <a:pt x="0" y="711"/>
                  </a:lnTo>
                  <a:lnTo>
                    <a:pt x="2748942" y="711"/>
                  </a:lnTo>
                  <a:lnTo>
                    <a:pt x="2748942" y="2298830"/>
                  </a:lnTo>
                  <a:lnTo>
                    <a:pt x="1374534" y="2298830"/>
                  </a:lnTo>
                  <a:close/>
                </a:path>
                <a:path w="2749550" h="2299334">
                  <a:moveTo>
                    <a:pt x="1374534" y="753797"/>
                  </a:moveTo>
                  <a:lnTo>
                    <a:pt x="0" y="753797"/>
                  </a:lnTo>
                  <a:lnTo>
                    <a:pt x="0" y="0"/>
                  </a:lnTo>
                  <a:lnTo>
                    <a:pt x="2748942" y="0"/>
                  </a:lnTo>
                  <a:lnTo>
                    <a:pt x="2748942" y="753797"/>
                  </a:lnTo>
                  <a:lnTo>
                    <a:pt x="1374534" y="753797"/>
                  </a:lnTo>
                  <a:close/>
                </a:path>
                <a:path w="2749550" h="2299334">
                  <a:moveTo>
                    <a:pt x="2330600" y="264943"/>
                  </a:moveTo>
                  <a:lnTo>
                    <a:pt x="2558821" y="493171"/>
                  </a:lnTo>
                </a:path>
                <a:path w="2749550" h="2299334">
                  <a:moveTo>
                    <a:pt x="2558186" y="264943"/>
                  </a:moveTo>
                  <a:lnTo>
                    <a:pt x="2329965" y="493171"/>
                  </a:lnTo>
                </a:path>
                <a:path w="2749550" h="2299334">
                  <a:moveTo>
                    <a:pt x="1243469" y="378695"/>
                  </a:moveTo>
                  <a:lnTo>
                    <a:pt x="1567449" y="380130"/>
                  </a:lnTo>
                </a:path>
                <a:path w="2749550" h="2299334">
                  <a:moveTo>
                    <a:pt x="1949088" y="492447"/>
                  </a:moveTo>
                  <a:lnTo>
                    <a:pt x="1835295" y="492447"/>
                  </a:lnTo>
                  <a:lnTo>
                    <a:pt x="1835295" y="264219"/>
                  </a:lnTo>
                  <a:lnTo>
                    <a:pt x="2062754" y="264219"/>
                  </a:lnTo>
                  <a:lnTo>
                    <a:pt x="2062754" y="492447"/>
                  </a:lnTo>
                  <a:lnTo>
                    <a:pt x="1949088" y="492447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91103" y="6416040"/>
              <a:ext cx="490728" cy="9448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2727" y="6416040"/>
              <a:ext cx="460248" cy="9448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6376" y="5365750"/>
              <a:ext cx="2752725" cy="2314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463</Words>
  <Application>Microsoft Office PowerPoint</Application>
  <PresentationFormat>Custom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Aptos</vt:lpstr>
      <vt:lpstr>Arial</vt:lpstr>
      <vt:lpstr>Microsoft Sans Serif</vt:lpstr>
      <vt:lpstr>Office Theme</vt:lpstr>
      <vt:lpstr>Sales Forecasting:  Business-to-Business Quaterly Sales Prediction</vt:lpstr>
      <vt:lpstr>Goals &amp; Objectives</vt:lpstr>
      <vt:lpstr>Data Overview &amp;       Exploratory Data Analysis</vt:lpstr>
      <vt:lpstr>Data Preprocessing &amp;     Feature Engineering</vt:lpstr>
      <vt:lpstr>Model Development and Evaluation</vt:lpstr>
      <vt:lpstr>Key Takeaways &amp; Future Enhancements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Forecasting:  Business-to-Business Quaterly Sales Prediction</dc:title>
  <dc:creator>Krutika Deshpande</dc:creator>
  <cp:lastModifiedBy>Krutika Deshpande</cp:lastModifiedBy>
  <cp:revision>3</cp:revision>
  <dcterms:created xsi:type="dcterms:W3CDTF">2024-05-09T18:31:20Z</dcterms:created>
  <dcterms:modified xsi:type="dcterms:W3CDTF">2024-05-10T06:27:19Z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2024-05-09T00:00:00Z</vt:filetime>
  </property>
  <property fmtid="{D5CDD505-2E9C-101B-9397-08002B2CF9AE}" pid="5" name="Producer">
    <vt:lpwstr>GPL Ghostscript 10.02.0</vt:lpwstr>
  </property>
</Properties>
</file>