
<file path=[Content_Types].xml><?xml version="1.0" encoding="utf-8"?>
<Types xmlns="http://schemas.openxmlformats.org/package/2006/content-types">
  <Default Extension="png" ContentType="image/png"/>
  <Default Extension="wdp" ContentType="image/vnd.ms-photo"/>
  <Default Extension="mp4" ContentType="video/mp4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3523" r:id="rId3"/>
    <p:sldId id="11828138" r:id="rId5"/>
    <p:sldId id="11828139" r:id="rId6"/>
    <p:sldId id="11828156" r:id="rId7"/>
    <p:sldId id="11828142" r:id="rId8"/>
    <p:sldId id="11828147" r:id="rId9"/>
    <p:sldId id="11828158" r:id="rId10"/>
    <p:sldId id="11828157" r:id="rId11"/>
    <p:sldId id="9459" r:id="rId12"/>
    <p:sldId id="398" r:id="rId13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E00"/>
    <a:srgbClr val="FCB134"/>
    <a:srgbClr val="A7A7A7"/>
    <a:srgbClr val="FEFEFE"/>
    <a:srgbClr val="F2F2F2"/>
    <a:srgbClr val="DAE8FC"/>
    <a:srgbClr val="A6A6A6"/>
    <a:srgbClr val="484848"/>
    <a:srgbClr val="727272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308" autoAdjust="0"/>
    <p:restoredTop sz="93447" autoAdjust="0"/>
  </p:normalViewPr>
  <p:slideViewPr>
    <p:cSldViewPr snapToGrid="0" snapToObjects="1">
      <p:cViewPr varScale="1">
        <p:scale>
          <a:sx n="33" d="100"/>
          <a:sy n="33" d="100"/>
        </p:scale>
        <p:origin x="684" y="72"/>
      </p:cViewPr>
      <p:guideLst>
        <p:guide orient="horz" pos="4341"/>
        <p:guide pos="7626"/>
      </p:guideLst>
    </p:cSldViewPr>
  </p:slideViewPr>
  <p:outlineViewPr>
    <p:cViewPr>
      <p:scale>
        <a:sx n="33" d="100"/>
        <a:sy n="33" d="100"/>
      </p:scale>
      <p:origin x="0" y="-311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" d="100"/>
        <a:sy n="20" d="100"/>
      </p:scale>
      <p:origin x="0" y="-182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/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/>
          </p:nvPr>
        </p:nvSpPr>
        <p:spPr/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microsoft.com/office/2007/relationships/hdphoto" Target="../media/image2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 hasCustomPrompt="1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689100" y="1778000"/>
            <a:ext cx="21005800" cy="1016000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quarter" idx="21"/>
          </p:nvPr>
        </p:nvSpPr>
        <p:spPr>
          <a:xfrm>
            <a:off x="15681340" y="7035800"/>
            <a:ext cx="8396678" cy="56007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84" name="Image"/>
          <p:cNvSpPr>
            <a:spLocks noGrp="1"/>
          </p:cNvSpPr>
          <p:nvPr>
            <p:ph type="pic" sz="quarter" idx="22"/>
          </p:nvPr>
        </p:nvSpPr>
        <p:spPr>
          <a:xfrm>
            <a:off x="15290800" y="1130300"/>
            <a:ext cx="8331200" cy="555413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85" name="Image"/>
          <p:cNvSpPr>
            <a:spLocks noGrp="1"/>
          </p:cNvSpPr>
          <p:nvPr>
            <p:ph type="pic" idx="23"/>
          </p:nvPr>
        </p:nvSpPr>
        <p:spPr>
          <a:xfrm>
            <a:off x="-304800" y="1130300"/>
            <a:ext cx="1720215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2387600" y="8953500"/>
            <a:ext cx="19621500" cy="58552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200" i="1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2387600" y="6076950"/>
            <a:ext cx="19621500" cy="8255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48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21"/>
          </p:nvPr>
        </p:nvSpPr>
        <p:spPr>
          <a:xfrm>
            <a:off x="0" y="0"/>
            <a:ext cx="24384000" cy="1626446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"/>
          <p:cNvSpPr/>
          <p:nvPr userDrawn="1"/>
        </p:nvSpPr>
        <p:spPr>
          <a:xfrm>
            <a:off x="0" y="2"/>
            <a:ext cx="24384001" cy="13715996"/>
          </a:xfrm>
          <a:prstGeom prst="rect">
            <a:avLst/>
          </a:prstGeom>
          <a:solidFill>
            <a:srgbClr val="070707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  <p:pic>
        <p:nvPicPr>
          <p:cNvPr id="12" name="Asset 2.png" descr="Asset 2.png"/>
          <p:cNvPicPr>
            <a:picLocks noChangeAspect="1"/>
          </p:cNvPicPr>
          <p:nvPr userDrawn="1"/>
        </p:nvPicPr>
        <p:blipFill>
          <a:blip r:embed="rId2">
            <a:alphaModFix amt="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2"/>
            <a:ext cx="15651342" cy="5795625"/>
          </a:xfrm>
          <a:prstGeom prst="rect">
            <a:avLst/>
          </a:prstGeom>
          <a:ln w="12700">
            <a:miter lim="400000"/>
            <a:headEnd/>
            <a:tailEnd/>
          </a:ln>
          <a:effectLst>
            <a:outerShdw blurRad="50800" dist="50800" dir="5400000" algn="ctr" rotWithShape="0">
              <a:schemeClr val="tx1"/>
            </a:outerShdw>
          </a:effectLst>
        </p:spPr>
      </p:pic>
      <p:pic>
        <p:nvPicPr>
          <p:cNvPr id="8" name="logo 1.png" descr="logo 1.png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26837" y="966055"/>
            <a:ext cx="1480918" cy="1244602"/>
          </a:xfrm>
          <a:prstGeom prst="rect">
            <a:avLst/>
          </a:prstGeom>
          <a:ln w="12700" cap="flat">
            <a:noFill/>
            <a:miter lim="400000"/>
            <a:headEnd/>
            <a:tailEnd/>
          </a:ln>
          <a:effectLst/>
        </p:spPr>
      </p:pic>
      <p:pic>
        <p:nvPicPr>
          <p:cNvPr id="5" name="Asset 2.png" descr="Asset 2.png"/>
          <p:cNvPicPr>
            <a:picLocks noChangeAspect="1"/>
          </p:cNvPicPr>
          <p:nvPr userDrawn="1"/>
        </p:nvPicPr>
        <p:blipFill>
          <a:blip r:embed="rId2">
            <a:alphaModFix amt="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0800000">
            <a:off x="8732659" y="7920377"/>
            <a:ext cx="15651342" cy="5795625"/>
          </a:xfrm>
          <a:prstGeom prst="rect">
            <a:avLst/>
          </a:prstGeom>
          <a:ln w="12700">
            <a:miter lim="400000"/>
            <a:headEnd/>
            <a:tailEnd/>
          </a:ln>
          <a:effectLst>
            <a:outerShdw blurRad="50800" dist="50800" dir="5400000" algn="ctr" rotWithShape="0">
              <a:schemeClr val="tx1"/>
            </a:outerShdw>
          </a:effectLst>
        </p:spPr>
      </p:pic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334593" y="1131156"/>
            <a:ext cx="19470029" cy="914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600" baseline="0">
                <a:latin typeface="Nunito SemiBold" pitchFamily="2" charset="0"/>
              </a:defRPr>
            </a:lvl1pPr>
          </a:lstStyle>
          <a:p>
            <a:pPr lvl="0"/>
            <a:r>
              <a:rPr lang="en-IN" dirty="0"/>
              <a:t>Title</a:t>
            </a:r>
            <a:endParaRPr lang="en-IN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10908834" y="13192957"/>
            <a:ext cx="2626356" cy="492438"/>
          </a:xfrm>
          <a:prstGeom prst="rect">
            <a:avLst/>
          </a:prstGeom>
          <a:noFill/>
        </p:spPr>
        <p:txBody>
          <a:bodyPr wrap="square" lIns="182878" tIns="91438" rIns="182878" bIns="91438" rtlCol="0">
            <a:spAutoFit/>
          </a:bodyPr>
          <a:lstStyle/>
          <a:p>
            <a:pPr algn="ctr" defTabSz="1828800">
              <a:defRPr/>
            </a:pPr>
            <a:r>
              <a:rPr lang="en-US" sz="2000" i="0" dirty="0">
                <a:solidFill>
                  <a:schemeClr val="tx2">
                    <a:lumMod val="40000"/>
                    <a:lumOff val="60000"/>
                    <a:alpha val="80000"/>
                  </a:schemeClr>
                </a:solidFill>
                <a:latin typeface="Nunito" panose="00000500000000000000" pitchFamily="2" charset="0"/>
              </a:rPr>
              <a:t>CONFIDENTIAL</a:t>
            </a:r>
            <a:endParaRPr lang="en-US" sz="2400" i="0" dirty="0">
              <a:solidFill>
                <a:schemeClr val="tx2">
                  <a:lumMod val="40000"/>
                  <a:lumOff val="60000"/>
                  <a:alpha val="80000"/>
                </a:schemeClr>
              </a:solidFill>
              <a:latin typeface="Nunito" panose="00000500000000000000" pitchFamily="2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22874990" y="13162759"/>
            <a:ext cx="1229192" cy="553994"/>
          </a:xfrm>
          <a:prstGeom prst="rect">
            <a:avLst/>
          </a:prstGeom>
          <a:noFill/>
        </p:spPr>
        <p:txBody>
          <a:bodyPr wrap="square" lIns="182878" tIns="91438" rIns="182878" bIns="91438" rtlCol="0">
            <a:spAutoFit/>
          </a:bodyPr>
          <a:lstStyle/>
          <a:p>
            <a:pPr algn="r" defTabSz="1828800"/>
            <a:fld id="{D1AD548E-8EA6-684F-9B89-4E9F5DC57BB8}" type="slidenum">
              <a:rPr lang="en-US" sz="2400" smtClean="0">
                <a:solidFill>
                  <a:schemeClr val="bg1"/>
                </a:solidFill>
                <a:latin typeface="Calibri" panose="020F0502020204030204"/>
              </a:rPr>
            </a:fld>
            <a:endParaRPr lang="en-US" sz="2400" dirty="0">
              <a:solidFill>
                <a:schemeClr val="bg1"/>
              </a:solidFill>
              <a:latin typeface="Calibri" panose="020F0502020204030204"/>
            </a:endParaRPr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1_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 userDrawn="1"/>
        </p:nvSpPr>
        <p:spPr>
          <a:xfrm>
            <a:off x="0" y="0"/>
            <a:ext cx="24384000" cy="13716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0D0D0D"/>
          </a:solidFill>
        </p:spPr>
        <p:txBody>
          <a:bodyPr wrap="square" lIns="0" tIns="0" rIns="0" bIns="0" rtlCol="0"/>
          <a:lstStyle/>
          <a:p>
            <a:endParaRPr sz="600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7446"/>
            <a:ext cx="24384000" cy="13708554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22874990" y="13162759"/>
            <a:ext cx="1229192" cy="553994"/>
          </a:xfrm>
          <a:prstGeom prst="rect">
            <a:avLst/>
          </a:prstGeom>
          <a:noFill/>
        </p:spPr>
        <p:txBody>
          <a:bodyPr wrap="square" lIns="182878" tIns="91438" rIns="182878" bIns="91438" rtlCol="0">
            <a:spAutoFit/>
          </a:bodyPr>
          <a:lstStyle/>
          <a:p>
            <a:pPr algn="r" defTabSz="1828800"/>
            <a:fld id="{D1AD548E-8EA6-684F-9B89-4E9F5DC57BB8}" type="slidenum">
              <a:rPr lang="en-US" sz="2400" smtClean="0">
                <a:solidFill>
                  <a:schemeClr val="bg1"/>
                </a:solidFill>
                <a:latin typeface="Calibri" panose="020F0502020204030204"/>
              </a:rPr>
            </a:fld>
            <a:endParaRPr lang="en-US" sz="2400" dirty="0">
              <a:solidFill>
                <a:schemeClr val="bg1"/>
              </a:solidFill>
              <a:latin typeface="Calibri" panose="020F0502020204030204"/>
            </a:endParaRPr>
          </a:p>
        </p:txBody>
      </p:sp>
      <p:sp>
        <p:nvSpPr>
          <p:cNvPr id="9" name="bg object 18"/>
          <p:cNvSpPr/>
          <p:nvPr userDrawn="1"/>
        </p:nvSpPr>
        <p:spPr>
          <a:xfrm>
            <a:off x="0" y="-7446"/>
            <a:ext cx="24384000" cy="13692841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8"/>
                </a:lnTo>
                <a:lnTo>
                  <a:pt x="12192000" y="6857998"/>
                </a:lnTo>
                <a:lnTo>
                  <a:pt x="12192000" y="0"/>
                </a:lnTo>
                <a:close/>
              </a:path>
            </a:pathLst>
          </a:custGeom>
          <a:solidFill>
            <a:srgbClr val="000000">
              <a:alpha val="60000"/>
            </a:srgbClr>
          </a:solidFill>
        </p:spPr>
        <p:txBody>
          <a:bodyPr wrap="square" lIns="0" tIns="0" rIns="0" bIns="0" rtlCol="0"/>
          <a:lstStyle/>
          <a:p>
            <a:endParaRPr sz="6000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10908834" y="13192957"/>
            <a:ext cx="2626356" cy="492438"/>
          </a:xfrm>
          <a:prstGeom prst="rect">
            <a:avLst/>
          </a:prstGeom>
          <a:noFill/>
        </p:spPr>
        <p:txBody>
          <a:bodyPr wrap="square" lIns="182878" tIns="91438" rIns="182878" bIns="91438" rtlCol="0">
            <a:spAutoFit/>
          </a:bodyPr>
          <a:lstStyle/>
          <a:p>
            <a:pPr algn="ctr" defTabSz="1828800">
              <a:defRPr/>
            </a:pPr>
            <a:r>
              <a:rPr lang="en-US" sz="2000" i="0" dirty="0">
                <a:solidFill>
                  <a:schemeClr val="tx2">
                    <a:lumMod val="40000"/>
                    <a:lumOff val="60000"/>
                    <a:alpha val="80000"/>
                  </a:schemeClr>
                </a:solidFill>
                <a:latin typeface="Nunito" panose="00000500000000000000" pitchFamily="2" charset="0"/>
              </a:rPr>
              <a:t>CONFIDENTIAL</a:t>
            </a:r>
            <a:endParaRPr lang="en-US" sz="2400" i="0" dirty="0">
              <a:solidFill>
                <a:schemeClr val="tx2">
                  <a:lumMod val="40000"/>
                  <a:lumOff val="60000"/>
                  <a:alpha val="80000"/>
                </a:schemeClr>
              </a:solidFill>
              <a:latin typeface="Nunito" panose="00000500000000000000" pitchFamily="2" charset="0"/>
            </a:endParaRPr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10686016" y="13107897"/>
            <a:ext cx="3071992" cy="615549"/>
          </a:xfrm>
          <a:prstGeom prst="rect">
            <a:avLst/>
          </a:prstGeom>
          <a:noFill/>
        </p:spPr>
        <p:txBody>
          <a:bodyPr wrap="none" lIns="182878" tIns="91438" rIns="182878" bIns="91438" rtlCol="0">
            <a:spAutoFit/>
          </a:bodyPr>
          <a:lstStyle/>
          <a:p>
            <a:pPr algn="ctr" defTabSz="1828800">
              <a:defRPr/>
            </a:pPr>
            <a:r>
              <a:rPr lang="en-US" sz="2800" dirty="0">
                <a:solidFill>
                  <a:schemeClr val="tx1"/>
                </a:solidFill>
                <a:latin typeface="Nunito" panose="00000500000000000000" pitchFamily="2" charset="0"/>
              </a:rPr>
              <a:t>CONFIDENTIAL</a:t>
            </a:r>
            <a:endParaRPr lang="en-US" sz="2800" dirty="0">
              <a:solidFill>
                <a:schemeClr val="tx1"/>
              </a:solidFill>
              <a:latin typeface="Nunito" panose="00000500000000000000" pitchFamily="2" charset="0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22874990" y="13162759"/>
            <a:ext cx="1229192" cy="553994"/>
          </a:xfrm>
          <a:prstGeom prst="rect">
            <a:avLst/>
          </a:prstGeom>
          <a:noFill/>
        </p:spPr>
        <p:txBody>
          <a:bodyPr wrap="square" lIns="182878" tIns="91438" rIns="182878" bIns="91438" rtlCol="0">
            <a:spAutoFit/>
          </a:bodyPr>
          <a:lstStyle/>
          <a:p>
            <a:pPr algn="r" defTabSz="1828800"/>
            <a:fld id="{D1AD548E-8EA6-684F-9B89-4E9F5DC57BB8}" type="slidenum">
              <a: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/>
              </a:rPr>
            </a:fld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3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27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90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254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317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381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444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508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571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microsoft.com/office/2007/relationships/media" Target="../media/media1.mp4"/><Relationship Id="rId1" Type="http://schemas.openxmlformats.org/officeDocument/2006/relationships/video" Target="../media/media1.mp4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video.mp4" descr="video.mp4"/>
          <p:cNvPicPr/>
          <p:nvPr>
            <a:videoFile r:link="rId1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3"/>
          <a:stretch>
            <a:fillRect/>
          </a:stretch>
        </p:blipFill>
        <p:spPr>
          <a:xfrm>
            <a:off x="-36907" y="0"/>
            <a:ext cx="24436094" cy="13715999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20" name="Rectangle"/>
          <p:cNvSpPr/>
          <p:nvPr/>
        </p:nvSpPr>
        <p:spPr>
          <a:xfrm>
            <a:off x="-36830" y="0"/>
            <a:ext cx="24505920" cy="13716000"/>
          </a:xfrm>
          <a:prstGeom prst="rect">
            <a:avLst/>
          </a:prstGeom>
          <a:solidFill>
            <a:srgbClr val="000000">
              <a:alpha val="79593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  <p:grpSp>
        <p:nvGrpSpPr>
          <p:cNvPr id="123" name="Group"/>
          <p:cNvGrpSpPr/>
          <p:nvPr/>
        </p:nvGrpSpPr>
        <p:grpSpPr>
          <a:xfrm>
            <a:off x="13203507" y="1801197"/>
            <a:ext cx="9322211" cy="9322211"/>
            <a:chOff x="0" y="0"/>
            <a:chExt cx="9322209" cy="9322209"/>
          </a:xfrm>
        </p:grpSpPr>
        <p:sp>
          <p:nvSpPr>
            <p:cNvPr id="121" name="Circle"/>
            <p:cNvSpPr/>
            <p:nvPr/>
          </p:nvSpPr>
          <p:spPr>
            <a:xfrm>
              <a:off x="0" y="0"/>
              <a:ext cx="9322209" cy="9322209"/>
            </a:xfrm>
            <a:prstGeom prst="ellipse">
              <a:avLst/>
            </a:prstGeom>
            <a:solidFill>
              <a:srgbClr val="FFFFFF">
                <a:alpha val="5417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dirty="0"/>
            </a:p>
          </p:txBody>
        </p:sp>
        <p:pic>
          <p:nvPicPr>
            <p:cNvPr id="122" name="Verolt_New-Logo.png" descr="Verolt_New-Logo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901694" y="1582483"/>
              <a:ext cx="5518820" cy="6157243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</p:grpSp>
      <p:grpSp>
        <p:nvGrpSpPr>
          <p:cNvPr id="23" name="Group"/>
          <p:cNvGrpSpPr/>
          <p:nvPr/>
        </p:nvGrpSpPr>
        <p:grpSpPr>
          <a:xfrm>
            <a:off x="1812046" y="3063436"/>
            <a:ext cx="8109592" cy="5948213"/>
            <a:chOff x="59055" y="-994400"/>
            <a:chExt cx="8109588" cy="5948213"/>
          </a:xfrm>
        </p:grpSpPr>
        <p:sp>
          <p:nvSpPr>
            <p:cNvPr id="24" name="Empowering"/>
            <p:cNvSpPr txBox="1"/>
            <p:nvPr/>
          </p:nvSpPr>
          <p:spPr>
            <a:xfrm>
              <a:off x="59055" y="-994400"/>
              <a:ext cx="6211567" cy="11785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spAutoFit/>
            </a:bodyPr>
            <a:lstStyle>
              <a:lvl1pPr algn="l">
                <a:defRPr sz="7000" b="0">
                  <a:solidFill>
                    <a:srgbClr val="FFFFFF"/>
                  </a:solidFill>
                  <a:latin typeface="Nunito Regular"/>
                  <a:ea typeface="Nunito Regular"/>
                  <a:cs typeface="Nunito Regular"/>
                  <a:sym typeface="Nunito Regular"/>
                </a:defRPr>
              </a:lvl1pPr>
            </a:lstStyle>
            <a:p>
              <a:r>
                <a:rPr dirty="0">
                  <a:latin typeface="Nunito" panose="00000500000000000000" pitchFamily="2" charset="0"/>
                </a:rPr>
                <a:t>Empowering</a:t>
              </a:r>
              <a:endParaRPr dirty="0">
                <a:latin typeface="Nunito" panose="00000500000000000000" pitchFamily="2" charset="0"/>
              </a:endParaRPr>
            </a:p>
          </p:txBody>
        </p:sp>
        <p:sp>
          <p:nvSpPr>
            <p:cNvPr id="25" name="To Engineer"/>
            <p:cNvSpPr txBox="1"/>
            <p:nvPr/>
          </p:nvSpPr>
          <p:spPr>
            <a:xfrm>
              <a:off x="59690" y="1815475"/>
              <a:ext cx="6210932" cy="11785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spAutoFit/>
            </a:bodyPr>
            <a:lstStyle>
              <a:lvl1pPr algn="l">
                <a:defRPr sz="7000" b="0">
                  <a:solidFill>
                    <a:srgbClr val="FFFFFF"/>
                  </a:solidFill>
                  <a:latin typeface="Nunito Regular"/>
                  <a:ea typeface="Nunito Regular"/>
                  <a:cs typeface="Nunito Regular"/>
                  <a:sym typeface="Nunito Regular"/>
                </a:defRPr>
              </a:lvl1pPr>
            </a:lstStyle>
            <a:p>
              <a:r>
                <a:rPr dirty="0">
                  <a:latin typeface="Nunito" panose="00000500000000000000" pitchFamily="2" charset="0"/>
                </a:rPr>
                <a:t>To Engineer</a:t>
              </a:r>
              <a:endParaRPr dirty="0">
                <a:latin typeface="Nunito" panose="00000500000000000000" pitchFamily="2" charset="0"/>
              </a:endParaRPr>
            </a:p>
          </p:txBody>
        </p:sp>
        <p:sp>
          <p:nvSpPr>
            <p:cNvPr id="26" name="BRILLIANCE"/>
            <p:cNvSpPr txBox="1"/>
            <p:nvPr/>
          </p:nvSpPr>
          <p:spPr>
            <a:xfrm>
              <a:off x="59055" y="3158450"/>
              <a:ext cx="8109588" cy="17953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defRPr sz="11000" b="0">
                  <a:solidFill>
                    <a:srgbClr val="E93323"/>
                  </a:solidFill>
                  <a:latin typeface="Nunito Black"/>
                  <a:ea typeface="Nunito Black"/>
                  <a:cs typeface="Nunito Black"/>
                  <a:sym typeface="Nunito Black"/>
                </a:defRPr>
              </a:lvl1pPr>
            </a:lstStyle>
            <a:p>
              <a:r>
                <a:rPr dirty="0">
                  <a:latin typeface="Nunito" panose="00000500000000000000" pitchFamily="2" charset="0"/>
                </a:rPr>
                <a:t>BRILLIANCE</a:t>
              </a:r>
              <a:endParaRPr dirty="0">
                <a:latin typeface="Nunito" panose="00000500000000000000" pitchFamily="2" charset="0"/>
              </a:endParaRPr>
            </a:p>
          </p:txBody>
        </p:sp>
        <p:sp>
          <p:nvSpPr>
            <p:cNvPr id="27" name="PEOPLE"/>
            <p:cNvSpPr txBox="1"/>
            <p:nvPr/>
          </p:nvSpPr>
          <p:spPr>
            <a:xfrm>
              <a:off x="59572" y="184123"/>
              <a:ext cx="5590940" cy="17953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defRPr sz="11000" b="0">
                  <a:solidFill>
                    <a:srgbClr val="E93323"/>
                  </a:solidFill>
                  <a:latin typeface="Nunito Black"/>
                  <a:ea typeface="Nunito Black"/>
                  <a:cs typeface="Nunito Black"/>
                  <a:sym typeface="Nunito Black"/>
                </a:defRPr>
              </a:lvl1pPr>
            </a:lstStyle>
            <a:p>
              <a:r>
                <a:rPr dirty="0">
                  <a:latin typeface="Nunito" panose="00000500000000000000" pitchFamily="2" charset="0"/>
                </a:rPr>
                <a:t>PEOPLE</a:t>
              </a:r>
              <a:endParaRPr dirty="0">
                <a:latin typeface="Nunito" panose="00000500000000000000" pitchFamily="2" charset="0"/>
              </a:endParaRP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407" fill="hold"/>
                                        <p:tgtEl>
                                          <p:spTgt spid="11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100000">
                <p:cTn id="7" fill="hold" display="0">
                  <p:stCondLst>
                    <p:cond delay="indefinite"/>
                  </p:stCondLst>
                </p:cTn>
                <p:tgtEl>
                  <p:spTgt spid="119"/>
                </p:tgtEl>
              </p:cMediaNode>
            </p:vide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Rectangle"/>
          <p:cNvSpPr/>
          <p:nvPr/>
        </p:nvSpPr>
        <p:spPr>
          <a:xfrm>
            <a:off x="-99392" y="0"/>
            <a:ext cx="24516522" cy="13840673"/>
          </a:xfrm>
          <a:prstGeom prst="rect">
            <a:avLst/>
          </a:prstGeom>
          <a:solidFill>
            <a:srgbClr val="070707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  <p:pic>
        <p:nvPicPr>
          <p:cNvPr id="755" name="Asset 2.png" descr="Asset 2.png"/>
          <p:cNvPicPr>
            <a:picLocks noChangeAspect="1"/>
          </p:cNvPicPr>
          <p:nvPr/>
        </p:nvPicPr>
        <p:blipFill>
          <a:blip r:embed="rId1">
            <a:alphaModFix amt="20867"/>
          </a:blip>
          <a:stretch>
            <a:fillRect/>
          </a:stretch>
        </p:blipFill>
        <p:spPr>
          <a:xfrm>
            <a:off x="-66261" y="-46507"/>
            <a:ext cx="24450261" cy="912829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756" name="We Love Challenges…"/>
          <p:cNvSpPr txBox="1"/>
          <p:nvPr/>
        </p:nvSpPr>
        <p:spPr>
          <a:xfrm>
            <a:off x="6969508" y="6137254"/>
            <a:ext cx="9763891" cy="2164695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 defTabSz="412750">
              <a:defRPr sz="8000" b="0">
                <a:solidFill>
                  <a:srgbClr val="EA3524"/>
                </a:solidFill>
                <a:latin typeface="Nunito Bold"/>
                <a:ea typeface="Nunito Bold"/>
                <a:cs typeface="Nunito Bold"/>
                <a:sym typeface="Nunito Bold"/>
              </a:defRPr>
            </a:pPr>
            <a:r>
              <a:rPr dirty="0"/>
              <a:t>We Love Challenges</a:t>
            </a:r>
            <a:endParaRPr dirty="0"/>
          </a:p>
          <a:p>
            <a:pPr defTabSz="412750">
              <a:defRPr sz="5400" b="0">
                <a:solidFill>
                  <a:srgbClr val="FFFFFF"/>
                </a:solidFill>
                <a:latin typeface="Nunito Regular"/>
                <a:ea typeface="Nunito Regular"/>
                <a:cs typeface="Nunito Regular"/>
                <a:sym typeface="Nunito Regular"/>
              </a:defRPr>
            </a:pPr>
            <a:r>
              <a:rPr dirty="0"/>
              <a:t>We Wait To Solve Yours…</a:t>
            </a:r>
            <a:endParaRPr dirty="0"/>
          </a:p>
        </p:txBody>
      </p:sp>
      <p:pic>
        <p:nvPicPr>
          <p:cNvPr id="757" name="logo 1.png" descr="logo 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1202" y="3232924"/>
            <a:ext cx="3300504" cy="2773827"/>
          </a:xfrm>
          <a:prstGeom prst="rect">
            <a:avLst/>
          </a:prstGeom>
          <a:ln w="12700">
            <a:miter lim="400000"/>
            <a:headEnd/>
            <a:tailEnd/>
          </a:ln>
        </p:spPr>
      </p:pic>
      <p:cxnSp>
        <p:nvCxnSpPr>
          <p:cNvPr id="5" name="Straight Connector 4"/>
          <p:cNvCxnSpPr/>
          <p:nvPr/>
        </p:nvCxnSpPr>
        <p:spPr>
          <a:xfrm>
            <a:off x="3189765" y="8589351"/>
            <a:ext cx="17352335" cy="0"/>
          </a:xfrm>
          <a:prstGeom prst="line">
            <a:avLst/>
          </a:prstGeom>
          <a:noFill/>
          <a:ln w="25400" cap="flat">
            <a:solidFill>
              <a:schemeClr val="tx1">
                <a:lumMod val="50000"/>
                <a:lumOff val="50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1765935" y="5975985"/>
            <a:ext cx="20460335" cy="93218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t" forceAA="0">
            <a:spAutoFit/>
          </a:bodyPr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5400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chemeClr val="accent2"/>
                </a:solidFill>
                <a:latin typeface="Times New Roman" panose="02020603050405020304" charset="0"/>
                <a:cs typeface="Times New Roman" panose="02020603050405020304" charset="0"/>
                <a:sym typeface="Helvetica Neue"/>
              </a:rPr>
              <a:t>ISO 2626206 - Software Level of Functional Safety</a:t>
            </a:r>
            <a:endParaRPr kumimoji="0" lang="en-US" sz="5400" b="1" i="0" u="none" strike="noStrike" cap="none" spc="0" normalizeH="0" baseline="0">
              <a:ln w="12700" cmpd="sng">
                <a:solidFill>
                  <a:schemeClr val="accent4"/>
                </a:solidFill>
                <a:prstDash val="solid"/>
              </a:ln>
              <a:solidFill>
                <a:schemeClr val="accent2"/>
              </a:solidFill>
              <a:effectLst/>
              <a:uFillTx/>
              <a:latin typeface="Times New Roman" panose="02020603050405020304" charset="0"/>
              <a:ea typeface="Helvetica Neue"/>
              <a:cs typeface="Times New Roman" panose="02020603050405020304" charset="0"/>
              <a:sym typeface="Helvetica Neue"/>
            </a:endParaRP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0000"/>
          </a:bodyPr>
          <a:p>
            <a:r>
              <a:rPr lang="en-US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Introduction </a:t>
            </a:r>
            <a:endParaRPr lang="en-US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2486025" y="2795588"/>
            <a:ext cx="19917410" cy="93351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p>
            <a:pPr marL="571500" marR="0" indent="-571500" algn="just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Ø"/>
            </a:pPr>
            <a:r>
              <a:rPr kumimoji="0" lang="en-US" sz="4000" b="1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imes New Roman" panose="02020603050405020304" charset="0"/>
                <a:ea typeface="Helvetica Neue"/>
                <a:cs typeface="Times New Roman" panose="02020603050405020304" charset="0"/>
                <a:sym typeface="Helvetica Neue"/>
              </a:rPr>
              <a:t>This part is about software development for electroonic systems for road vehicles, especiaaly of software used in control units in cars.</a:t>
            </a:r>
            <a:endParaRPr kumimoji="0" lang="en-US" sz="4000" b="1" i="0" u="none" strike="noStrike" cap="none" spc="0" normalizeH="0" baseline="0">
              <a:ln>
                <a:noFill/>
              </a:ln>
              <a:solidFill>
                <a:schemeClr val="bg1"/>
              </a:solidFill>
              <a:effectLst/>
              <a:uFillTx/>
              <a:latin typeface="Times New Roman" panose="02020603050405020304" charset="0"/>
              <a:ea typeface="Helvetica Neue"/>
              <a:cs typeface="Times New Roman" panose="02020603050405020304" charset="0"/>
              <a:sym typeface="Helvetica Neue"/>
            </a:endParaRPr>
          </a:p>
          <a:p>
            <a:pPr marL="571500" marR="0" indent="-571500" algn="just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Ø"/>
            </a:pPr>
            <a:endParaRPr kumimoji="0" lang="en-US" sz="4000" b="1" i="0" u="none" strike="noStrike" cap="none" spc="0" normalizeH="0" baseline="0">
              <a:ln>
                <a:noFill/>
              </a:ln>
              <a:solidFill>
                <a:schemeClr val="bg1"/>
              </a:solidFill>
              <a:effectLst/>
              <a:uFillTx/>
              <a:latin typeface="Times New Roman" panose="02020603050405020304" charset="0"/>
              <a:ea typeface="Helvetica Neue"/>
              <a:cs typeface="Times New Roman" panose="02020603050405020304" charset="0"/>
              <a:sym typeface="Helvetica Neue"/>
            </a:endParaRPr>
          </a:p>
          <a:p>
            <a:pPr marL="571500" marR="0" indent="-571500" algn="just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Ø"/>
            </a:pPr>
            <a:r>
              <a:rPr kumimoji="0" lang="en-US" sz="4000" b="1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imes New Roman" panose="02020603050405020304" charset="0"/>
                <a:ea typeface="Helvetica Neue"/>
                <a:cs typeface="Times New Roman" panose="02020603050405020304" charset="0"/>
                <a:sym typeface="Helvetica Neue"/>
              </a:rPr>
              <a:t>When it comes to everything that needs to be considered when developing safety-relevant software, we have to apply part 6.</a:t>
            </a:r>
            <a:endParaRPr kumimoji="0" lang="en-US" sz="4000" b="1" i="0" u="none" strike="noStrike" cap="none" spc="0" normalizeH="0" baseline="0">
              <a:ln>
                <a:noFill/>
              </a:ln>
              <a:solidFill>
                <a:schemeClr val="bg1"/>
              </a:solidFill>
              <a:effectLst/>
              <a:uFillTx/>
              <a:latin typeface="Times New Roman" panose="02020603050405020304" charset="0"/>
              <a:ea typeface="Helvetica Neue"/>
              <a:cs typeface="Times New Roman" panose="02020603050405020304" charset="0"/>
              <a:sym typeface="Helvetica Neue"/>
            </a:endParaRPr>
          </a:p>
          <a:p>
            <a:pPr marL="571500" marR="0" indent="-571500" algn="just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Ø"/>
            </a:pPr>
            <a:endParaRPr kumimoji="0" lang="en-US" sz="4000" b="1" i="0" u="none" strike="noStrike" cap="none" spc="0" normalizeH="0" baseline="0">
              <a:ln>
                <a:noFill/>
              </a:ln>
              <a:solidFill>
                <a:schemeClr val="bg1"/>
              </a:solidFill>
              <a:effectLst/>
              <a:uFillTx/>
              <a:latin typeface="Times New Roman" panose="02020603050405020304" charset="0"/>
              <a:ea typeface="Helvetica Neue"/>
              <a:cs typeface="Times New Roman" panose="02020603050405020304" charset="0"/>
              <a:sym typeface="Helvetica Neue"/>
            </a:endParaRPr>
          </a:p>
          <a:p>
            <a:pPr marL="571500" marR="0" indent="-571500" algn="just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Ø"/>
            </a:pPr>
            <a:r>
              <a:rPr kumimoji="0" lang="en-US" sz="4000" b="1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imes New Roman" panose="02020603050405020304" charset="0"/>
                <a:ea typeface="Helvetica Neue"/>
                <a:cs typeface="Times New Roman" panose="02020603050405020304" charset="0"/>
                <a:sym typeface="Helvetica Neue"/>
              </a:rPr>
              <a:t>Road safety not only depends on compliance with traffic regulations, But the vehicles themselves pose a risk to human life if they behave incorrectly.</a:t>
            </a:r>
            <a:endParaRPr kumimoji="0" lang="en-US" sz="4000" b="1" i="0" u="none" strike="noStrike" cap="none" spc="0" normalizeH="0" baseline="0">
              <a:ln>
                <a:noFill/>
              </a:ln>
              <a:solidFill>
                <a:schemeClr val="bg1"/>
              </a:solidFill>
              <a:effectLst/>
              <a:uFillTx/>
              <a:latin typeface="Times New Roman" panose="02020603050405020304" charset="0"/>
              <a:ea typeface="Helvetica Neue"/>
              <a:cs typeface="Times New Roman" panose="02020603050405020304" charset="0"/>
              <a:sym typeface="Helvetica Neue"/>
            </a:endParaRPr>
          </a:p>
          <a:p>
            <a:pPr marL="571500" marR="0" indent="-571500" algn="just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Ø"/>
            </a:pPr>
            <a:endParaRPr kumimoji="0" lang="en-US" sz="4000" b="1" i="0" u="none" strike="noStrike" cap="none" spc="0" normalizeH="0" baseline="0">
              <a:ln>
                <a:noFill/>
              </a:ln>
              <a:solidFill>
                <a:schemeClr val="bg1"/>
              </a:solidFill>
              <a:effectLst/>
              <a:uFillTx/>
              <a:latin typeface="Times New Roman" panose="02020603050405020304" charset="0"/>
              <a:ea typeface="Helvetica Neue"/>
              <a:cs typeface="Times New Roman" panose="02020603050405020304" charset="0"/>
              <a:sym typeface="Helvetica Neue"/>
            </a:endParaRPr>
          </a:p>
          <a:p>
            <a:pPr marL="571500" marR="0" indent="-571500" algn="just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Ø"/>
            </a:pPr>
            <a:r>
              <a:rPr kumimoji="0" lang="en-US" sz="4000" b="1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imes New Roman" panose="02020603050405020304" charset="0"/>
                <a:ea typeface="Helvetica Neue"/>
                <a:cs typeface="Times New Roman" panose="02020603050405020304" charset="0"/>
                <a:sym typeface="Helvetica Neue"/>
              </a:rPr>
              <a:t>The more the modern the vehicles become, the more the progress is made towards automated driving.</a:t>
            </a:r>
            <a:endParaRPr kumimoji="0" lang="en-US" sz="4000" b="1" i="0" u="none" strike="noStrike" cap="none" spc="0" normalizeH="0" baseline="0">
              <a:ln>
                <a:noFill/>
              </a:ln>
              <a:solidFill>
                <a:schemeClr val="bg1"/>
              </a:solidFill>
              <a:effectLst/>
              <a:uFillTx/>
              <a:latin typeface="Times New Roman" panose="02020603050405020304" charset="0"/>
              <a:ea typeface="Helvetica Neue"/>
              <a:cs typeface="Times New Roman" panose="02020603050405020304" charset="0"/>
              <a:sym typeface="Helvetica Neue"/>
            </a:endParaRPr>
          </a:p>
          <a:p>
            <a:pPr marL="571500" marR="0" indent="-571500" algn="just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Ø"/>
            </a:pPr>
            <a:endParaRPr kumimoji="0" lang="en-US" sz="4000" b="1" i="0" u="none" strike="noStrike" cap="none" spc="0" normalizeH="0" baseline="0">
              <a:ln>
                <a:noFill/>
              </a:ln>
              <a:solidFill>
                <a:schemeClr val="bg1"/>
              </a:solidFill>
              <a:effectLst/>
              <a:uFillTx/>
              <a:latin typeface="Times New Roman" panose="02020603050405020304" charset="0"/>
              <a:ea typeface="Helvetica Neue"/>
              <a:cs typeface="Times New Roman" panose="02020603050405020304" charset="0"/>
              <a:sym typeface="Helvetica Neue"/>
            </a:endParaRPr>
          </a:p>
          <a:p>
            <a:pPr marL="571500" marR="0" indent="-571500" algn="just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Ø"/>
            </a:pPr>
            <a:r>
              <a:rPr kumimoji="0" lang="en-US" sz="4000" b="1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imes New Roman" panose="02020603050405020304" charset="0"/>
                <a:ea typeface="Helvetica Neue"/>
                <a:cs typeface="Times New Roman" panose="02020603050405020304" charset="0"/>
                <a:sym typeface="Helvetica Neue"/>
              </a:rPr>
              <a:t>The safety of vehicles be they cars, trucks or motorcycles, is increasingly dependent on error-free software.</a:t>
            </a:r>
            <a:endParaRPr kumimoji="0" lang="en-US" sz="4000" b="1" i="0" u="none" strike="noStrike" cap="none" spc="0" normalizeH="0" baseline="0">
              <a:ln>
                <a:noFill/>
              </a:ln>
              <a:solidFill>
                <a:schemeClr val="bg1"/>
              </a:solidFill>
              <a:effectLst/>
              <a:uFillTx/>
              <a:latin typeface="Times New Roman" panose="02020603050405020304" charset="0"/>
              <a:ea typeface="Helvetica Neue"/>
              <a:cs typeface="Times New Roman" panose="02020603050405020304" charset="0"/>
              <a:sym typeface="Helvetica Neue"/>
            </a:endParaRPr>
          </a:p>
          <a:p>
            <a:pPr marL="571500" marR="0" indent="-571500" algn="just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Ø"/>
            </a:pPr>
            <a:endParaRPr kumimoji="0" lang="en-US" sz="4000" b="1" i="0" u="none" strike="noStrike" cap="none" spc="0" normalizeH="0" baseline="0">
              <a:ln>
                <a:noFill/>
              </a:ln>
              <a:solidFill>
                <a:schemeClr val="bg1"/>
              </a:solidFill>
              <a:effectLst/>
              <a:uFillTx/>
              <a:latin typeface="Times New Roman" panose="02020603050405020304" charset="0"/>
              <a:ea typeface="Helvetica Neue"/>
              <a:cs typeface="Times New Roman" panose="02020603050405020304" charset="0"/>
              <a:sym typeface="Helvetica Neue"/>
            </a:endParaRP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998043" y="851121"/>
            <a:ext cx="19470029" cy="914400"/>
          </a:xfrm>
        </p:spPr>
        <p:txBody>
          <a:bodyPr/>
          <a:p>
            <a:r>
              <a:rPr lang="en-US" sz="48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Software development Overview</a:t>
            </a:r>
            <a:endParaRPr lang="en-US" sz="48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3" name="Picture Placeholder 2" descr="3"/>
          <p:cNvPicPr>
            <a:picLocks noChangeAspect="1"/>
          </p:cNvPicPr>
          <p:nvPr>
            <p:ph type="pic" idx="21"/>
          </p:nvPr>
        </p:nvPicPr>
        <p:blipFill>
          <a:blip r:embed="rId1"/>
          <a:stretch>
            <a:fillRect/>
          </a:stretch>
        </p:blipFill>
        <p:spPr>
          <a:xfrm>
            <a:off x="2720340" y="2045335"/>
            <a:ext cx="18943320" cy="1102677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785318" y="1608041"/>
            <a:ext cx="19470029" cy="914400"/>
          </a:xfrm>
        </p:spPr>
        <p:txBody>
          <a:bodyPr/>
          <a:p>
            <a:r>
              <a:rPr lang="en-US" sz="48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Reference phase model for the software development</a:t>
            </a:r>
            <a:endParaRPr lang="en-US" sz="48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endParaRPr lang="en-US" sz="48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3" name="Picture Placeholder 2" descr="1"/>
          <p:cNvPicPr>
            <a:picLocks noChangeAspect="1"/>
          </p:cNvPicPr>
          <p:nvPr>
            <p:ph type="pic" sz="quarter" idx="21"/>
          </p:nvPr>
        </p:nvPicPr>
        <p:blipFill>
          <a:blip r:embed="rId1"/>
          <a:stretch>
            <a:fillRect/>
          </a:stretch>
        </p:blipFill>
        <p:spPr>
          <a:xfrm>
            <a:off x="2067560" y="2073275"/>
            <a:ext cx="20961350" cy="1123061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110438" y="1102581"/>
            <a:ext cx="19470029" cy="914400"/>
          </a:xfrm>
        </p:spPr>
        <p:txBody>
          <a:bodyPr/>
          <a:p>
            <a:r>
              <a:rPr lang="en-US" sz="48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Product development at the software level - Key lessons</a:t>
            </a:r>
            <a:endParaRPr lang="en-US" sz="48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2483485" y="2314575"/>
            <a:ext cx="20723860" cy="1032002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p>
            <a:pPr marL="514350" marR="0" indent="-514350" algn="l" defTabSz="825500" rtl="0" fontAlgn="auto" latinLnBrk="0" hangingPunct="0">
              <a:lnSpc>
                <a:spcPct val="120000"/>
              </a:lnSpc>
              <a:buClrTx/>
              <a:buSzTx/>
              <a:buFont typeface="+mj-lt"/>
              <a:buAutoNum type="arabicPeriod"/>
            </a:pPr>
            <a:r>
              <a:rPr kumimoji="0" lang="en-US" sz="4000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imes New Roman" panose="02020603050405020304" charset="0"/>
                <a:ea typeface="Helvetica Neue"/>
                <a:cs typeface="Times New Roman" panose="02020603050405020304" charset="0"/>
                <a:sym typeface="Helvetica Neue"/>
              </a:rPr>
              <a:t>Safety of vehicles depends more and more on error-free software</a:t>
            </a:r>
            <a:endParaRPr kumimoji="0" lang="en-US" sz="4000" b="0" i="0" u="none" strike="noStrike" cap="none" spc="0" normalizeH="0" baseline="0">
              <a:ln>
                <a:noFill/>
              </a:ln>
              <a:solidFill>
                <a:schemeClr val="bg1"/>
              </a:solidFill>
              <a:effectLst/>
              <a:uFillTx/>
              <a:latin typeface="Times New Roman" panose="02020603050405020304" charset="0"/>
              <a:ea typeface="Helvetica Neue"/>
              <a:cs typeface="Times New Roman" panose="02020603050405020304" charset="0"/>
              <a:sym typeface="Helvetica Neue"/>
            </a:endParaRPr>
          </a:p>
          <a:p>
            <a:pPr marL="514350" marR="0" indent="-514350" algn="l" defTabSz="825500" rtl="0" fontAlgn="auto" latinLnBrk="0" hangingPunct="0">
              <a:lnSpc>
                <a:spcPct val="120000"/>
              </a:lnSpc>
              <a:buClrTx/>
              <a:buSzTx/>
              <a:buFont typeface="+mj-lt"/>
              <a:buAutoNum type="arabicPeriod"/>
            </a:pPr>
            <a:r>
              <a:rPr kumimoji="0" lang="en-US" sz="4000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imes New Roman" panose="02020603050405020304" charset="0"/>
                <a:ea typeface="Helvetica Neue"/>
                <a:cs typeface="Times New Roman" panose="02020603050405020304" charset="0"/>
                <a:sym typeface="Helvetica Neue"/>
              </a:rPr>
              <a:t>Software faults must be avoided through systematic development.</a:t>
            </a:r>
            <a:endParaRPr kumimoji="0" lang="en-US" sz="4000" b="0" i="0" u="none" strike="noStrike" cap="none" spc="0" normalizeH="0" baseline="0">
              <a:ln>
                <a:noFill/>
              </a:ln>
              <a:solidFill>
                <a:schemeClr val="bg1"/>
              </a:solidFill>
              <a:effectLst/>
              <a:uFillTx/>
              <a:latin typeface="Times New Roman" panose="02020603050405020304" charset="0"/>
              <a:ea typeface="Helvetica Neue"/>
              <a:cs typeface="Times New Roman" panose="02020603050405020304" charset="0"/>
              <a:sym typeface="Helvetica Neue"/>
            </a:endParaRPr>
          </a:p>
          <a:p>
            <a:pPr marL="514350" marR="0" indent="-514350" algn="l" defTabSz="825500" rtl="0" fontAlgn="auto" latinLnBrk="0" hangingPunct="0">
              <a:lnSpc>
                <a:spcPct val="120000"/>
              </a:lnSpc>
              <a:buClrTx/>
              <a:buSzTx/>
              <a:buFont typeface="+mj-lt"/>
              <a:buAutoNum type="arabicPeriod"/>
            </a:pPr>
            <a:r>
              <a:rPr kumimoji="0" lang="en-US" sz="4000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imes New Roman" panose="02020603050405020304" charset="0"/>
                <a:ea typeface="Helvetica Neue"/>
                <a:cs typeface="Times New Roman" panose="02020603050405020304" charset="0"/>
                <a:sym typeface="Helvetica Neue"/>
              </a:rPr>
              <a:t>The occurrence of faults must be countered by mechanisms for fault tolerance.</a:t>
            </a:r>
            <a:endParaRPr kumimoji="0" lang="en-US" sz="4000" b="0" i="0" u="none" strike="noStrike" cap="none" spc="0" normalizeH="0" baseline="0">
              <a:ln>
                <a:noFill/>
              </a:ln>
              <a:solidFill>
                <a:schemeClr val="bg1"/>
              </a:solidFill>
              <a:effectLst/>
              <a:uFillTx/>
              <a:latin typeface="Times New Roman" panose="02020603050405020304" charset="0"/>
              <a:ea typeface="Helvetica Neue"/>
              <a:cs typeface="Times New Roman" panose="02020603050405020304" charset="0"/>
              <a:sym typeface="Helvetica Neue"/>
            </a:endParaRPr>
          </a:p>
          <a:p>
            <a:pPr marL="514350" marR="0" indent="-514350" algn="l" defTabSz="825500" rtl="0" fontAlgn="auto" latinLnBrk="0" hangingPunct="0">
              <a:lnSpc>
                <a:spcPct val="120000"/>
              </a:lnSpc>
              <a:buClrTx/>
              <a:buSzTx/>
              <a:buFont typeface="+mj-lt"/>
              <a:buAutoNum type="arabicPeriod"/>
            </a:pPr>
            <a:r>
              <a:rPr kumimoji="0" lang="en-US" sz="4000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imes New Roman" panose="02020603050405020304" charset="0"/>
                <a:ea typeface="Helvetica Neue"/>
                <a:cs typeface="Times New Roman" panose="02020603050405020304" charset="0"/>
                <a:sym typeface="Helvetica Neue"/>
              </a:rPr>
              <a:t>Functional safety requires the software development process to be adapted to the content and requirements of ISO 26262.</a:t>
            </a:r>
            <a:endParaRPr kumimoji="0" lang="en-US" sz="4000" b="0" i="0" u="none" strike="noStrike" cap="none" spc="0" normalizeH="0" baseline="0">
              <a:ln>
                <a:noFill/>
              </a:ln>
              <a:solidFill>
                <a:schemeClr val="bg1"/>
              </a:solidFill>
              <a:effectLst/>
              <a:uFillTx/>
              <a:latin typeface="Times New Roman" panose="02020603050405020304" charset="0"/>
              <a:ea typeface="Helvetica Neue"/>
              <a:cs typeface="Times New Roman" panose="02020603050405020304" charset="0"/>
              <a:sym typeface="Helvetica Neue"/>
            </a:endParaRPr>
          </a:p>
          <a:p>
            <a:pPr marL="514350" marR="0" indent="-514350" algn="l" defTabSz="825500" rtl="0" fontAlgn="auto" latinLnBrk="0" hangingPunct="0">
              <a:lnSpc>
                <a:spcPct val="120000"/>
              </a:lnSpc>
              <a:buClrTx/>
              <a:buSzTx/>
              <a:buFont typeface="+mj-lt"/>
              <a:buAutoNum type="arabicPeriod"/>
            </a:pPr>
            <a:r>
              <a:rPr kumimoji="0" lang="en-US" sz="4000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imes New Roman" panose="02020603050405020304" charset="0"/>
                <a:ea typeface="Helvetica Neue"/>
                <a:cs typeface="Times New Roman" panose="02020603050405020304" charset="0"/>
                <a:sym typeface="Helvetica Neue"/>
              </a:rPr>
              <a:t>Technical FS requirements must be detailed down to quality SW safety requirements.</a:t>
            </a:r>
            <a:endParaRPr kumimoji="0" lang="en-US" sz="4000" b="0" i="0" u="none" strike="noStrike" cap="none" spc="0" normalizeH="0" baseline="0">
              <a:ln>
                <a:noFill/>
              </a:ln>
              <a:solidFill>
                <a:schemeClr val="bg1"/>
              </a:solidFill>
              <a:effectLst/>
              <a:uFillTx/>
              <a:latin typeface="Times New Roman" panose="02020603050405020304" charset="0"/>
              <a:ea typeface="Helvetica Neue"/>
              <a:cs typeface="Times New Roman" panose="02020603050405020304" charset="0"/>
              <a:sym typeface="Helvetica Neue"/>
            </a:endParaRPr>
          </a:p>
          <a:p>
            <a:pPr marL="514350" marR="0" indent="-514350" algn="l" defTabSz="825500" rtl="0" fontAlgn="auto" latinLnBrk="0" hangingPunct="0">
              <a:lnSpc>
                <a:spcPct val="120000"/>
              </a:lnSpc>
              <a:buClrTx/>
              <a:buSzTx/>
              <a:buFont typeface="+mj-lt"/>
              <a:buAutoNum type="arabicPeriod"/>
            </a:pPr>
            <a:r>
              <a:rPr lang="en-US" sz="4000" b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Helvetica Neue"/>
              </a:rPr>
              <a:t>The SW architecure must implement all functional requirements as well as safety mechanisms.</a:t>
            </a:r>
            <a:endParaRPr lang="en-US" sz="4000" b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  <a:sym typeface="Helvetica Neue"/>
            </a:endParaRPr>
          </a:p>
          <a:p>
            <a:pPr marR="0" algn="l" defTabSz="825500" rtl="0" fontAlgn="auto" latinLnBrk="0" hangingPunct="0">
              <a:lnSpc>
                <a:spcPct val="120000"/>
              </a:lnSpc>
              <a:buClrTx/>
              <a:buSzTx/>
              <a:buFont typeface="+mj-lt"/>
            </a:pPr>
            <a:r>
              <a:rPr lang="en-US" sz="4000" b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Helvetica Neue"/>
              </a:rPr>
              <a:t>7.  Safety analyses must be performed to understand the dependencies between software components and validate the software design.</a:t>
            </a:r>
            <a:endParaRPr lang="en-US" sz="4000" b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  <a:sym typeface="Helvetica Neue"/>
            </a:endParaRPr>
          </a:p>
          <a:p>
            <a:pPr marR="0" algn="l" defTabSz="825500" rtl="0" fontAlgn="auto" latinLnBrk="0" hangingPunct="0">
              <a:lnSpc>
                <a:spcPct val="120000"/>
              </a:lnSpc>
              <a:buClrTx/>
              <a:buSzTx/>
              <a:buFont typeface="+mj-lt"/>
            </a:pPr>
            <a:r>
              <a:rPr lang="en-US" sz="4000" b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Helvetica Neue"/>
              </a:rPr>
              <a:t>8.  Software integration and tests must be specified in terms of methodology and carried out successfully.</a:t>
            </a:r>
            <a:endParaRPr kumimoji="0" lang="en-US" sz="4000" b="0" i="0" u="none" strike="noStrike" cap="none" spc="0" normalizeH="0" baseline="0">
              <a:ln>
                <a:noFill/>
              </a:ln>
              <a:solidFill>
                <a:schemeClr val="bg1"/>
              </a:solidFill>
              <a:effectLst/>
              <a:uFillTx/>
              <a:latin typeface="Times New Roman" panose="02020603050405020304" charset="0"/>
              <a:ea typeface="Helvetica Neue"/>
              <a:cs typeface="Times New Roman" panose="02020603050405020304" charset="0"/>
              <a:sym typeface="Helvetica Neue"/>
            </a:endParaRPr>
          </a:p>
          <a:p>
            <a:pPr marR="0" algn="l" defTabSz="825500" rtl="0" fontAlgn="auto" latinLnBrk="0" hangingPunct="0">
              <a:lnSpc>
                <a:spcPct val="120000"/>
              </a:lnSpc>
              <a:buClrTx/>
              <a:buSzTx/>
              <a:buFont typeface="+mj-lt"/>
            </a:pPr>
            <a:r>
              <a:rPr lang="en-US" sz="4000" b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Helvetica Neue"/>
              </a:rPr>
              <a:t>9.  Test coverage must be measured to understand the completeness of tests, and to support the rationale for having achieved test goals</a:t>
            </a:r>
            <a:endParaRPr kumimoji="0" lang="en-US" sz="4000" b="0" i="0" u="none" strike="noStrike" cap="none" spc="0" normalizeH="0" baseline="0">
              <a:ln>
                <a:noFill/>
              </a:ln>
              <a:solidFill>
                <a:schemeClr val="bg1"/>
              </a:solidFill>
              <a:effectLst/>
              <a:uFillTx/>
              <a:latin typeface="Times New Roman" panose="02020603050405020304" charset="0"/>
              <a:ea typeface="Helvetica Neue"/>
              <a:cs typeface="Times New Roman" panose="02020603050405020304" charset="0"/>
              <a:sym typeface="Helvetica Neue"/>
            </a:endParaRPr>
          </a:p>
          <a:p>
            <a:pPr marR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</a:pPr>
            <a:endParaRPr kumimoji="0" lang="en-US" sz="4000" b="0" i="0" u="none" strike="noStrike" cap="none" spc="0" normalizeH="0" baseline="0">
              <a:ln>
                <a:noFill/>
              </a:ln>
              <a:solidFill>
                <a:schemeClr val="bg1"/>
              </a:solidFill>
              <a:effectLst/>
              <a:uFillTx/>
              <a:latin typeface="Times New Roman" panose="02020603050405020304" charset="0"/>
              <a:ea typeface="Helvetica Neue"/>
              <a:cs typeface="Times New Roman" panose="02020603050405020304" charset="0"/>
              <a:sym typeface="Helvetica Neue"/>
            </a:endParaRP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p>
            <a:r>
              <a:rPr lang="en-US" sz="48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General topics for software development</a:t>
            </a:r>
            <a:endParaRPr lang="en-US" sz="48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2828925" y="3242945"/>
            <a:ext cx="17062450" cy="497586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50800" tIns="50800" rIns="50800" bIns="50800" numCol="1" spcCol="38100" rtlCol="0" anchor="ctr" forceAA="0">
            <a:spAutoFit/>
          </a:bodyPr>
          <a:p>
            <a:pPr marL="514350" marR="0" indent="-514350" algn="l" defTabSz="825500" rtl="0" fontAlgn="auto" latinLnBrk="0" hangingPunct="0">
              <a:lnSpc>
                <a:spcPct val="120000"/>
              </a:lnSpc>
              <a:buClrTx/>
              <a:buSzTx/>
              <a:buFontTx/>
              <a:buAutoNum type="arabicPeriod"/>
            </a:pPr>
            <a:r>
              <a:rPr kumimoji="0" lang="en-US" sz="4400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imes New Roman" panose="02020603050405020304" charset="0"/>
                <a:ea typeface="Helvetica Neue"/>
                <a:cs typeface="Times New Roman" panose="02020603050405020304" charset="0"/>
                <a:sym typeface="Helvetica Neue"/>
              </a:rPr>
              <a:t>Suitable software development process</a:t>
            </a:r>
            <a:endParaRPr kumimoji="0" lang="en-US" sz="4400" b="0" i="0" u="none" strike="noStrike" cap="none" spc="0" normalizeH="0" baseline="0">
              <a:ln>
                <a:noFill/>
              </a:ln>
              <a:solidFill>
                <a:schemeClr val="bg1"/>
              </a:solidFill>
              <a:effectLst/>
              <a:uFillTx/>
              <a:latin typeface="Times New Roman" panose="02020603050405020304" charset="0"/>
              <a:ea typeface="Helvetica Neue"/>
              <a:cs typeface="Times New Roman" panose="02020603050405020304" charset="0"/>
              <a:sym typeface="Helvetica Neue"/>
            </a:endParaRPr>
          </a:p>
          <a:p>
            <a:pPr marL="514350" marR="0" indent="-514350" algn="l" defTabSz="825500" rtl="0" fontAlgn="auto" latinLnBrk="0" hangingPunct="0">
              <a:lnSpc>
                <a:spcPct val="120000"/>
              </a:lnSpc>
              <a:buClrTx/>
              <a:buSzTx/>
              <a:buFontTx/>
              <a:buAutoNum type="arabicPeriod"/>
            </a:pPr>
            <a:r>
              <a:rPr kumimoji="0" lang="en-US" sz="4400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imes New Roman" panose="02020603050405020304" charset="0"/>
                <a:ea typeface="Helvetica Neue"/>
                <a:cs typeface="Times New Roman" panose="02020603050405020304" charset="0"/>
                <a:sym typeface="Helvetica Neue"/>
              </a:rPr>
              <a:t>Suitable software development environment</a:t>
            </a:r>
            <a:endParaRPr kumimoji="0" lang="en-US" sz="4400" b="0" i="0" u="none" strike="noStrike" cap="none" spc="0" normalizeH="0" baseline="0">
              <a:ln>
                <a:noFill/>
              </a:ln>
              <a:solidFill>
                <a:schemeClr val="bg1"/>
              </a:solidFill>
              <a:effectLst/>
              <a:uFillTx/>
              <a:latin typeface="Times New Roman" panose="02020603050405020304" charset="0"/>
              <a:ea typeface="Helvetica Neue"/>
              <a:cs typeface="Times New Roman" panose="02020603050405020304" charset="0"/>
              <a:sym typeface="Helvetica Neue"/>
            </a:endParaRPr>
          </a:p>
          <a:p>
            <a:pPr marL="514350" marR="0" indent="-514350" algn="l" defTabSz="825500" rtl="0" fontAlgn="auto" latinLnBrk="0" hangingPunct="0">
              <a:lnSpc>
                <a:spcPct val="120000"/>
              </a:lnSpc>
              <a:buClrTx/>
              <a:buSzTx/>
              <a:buFontTx/>
              <a:buAutoNum type="arabicPeriod"/>
            </a:pPr>
            <a:r>
              <a:rPr kumimoji="0" lang="en-US" sz="4400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imes New Roman" panose="02020603050405020304" charset="0"/>
                <a:ea typeface="Helvetica Neue"/>
                <a:cs typeface="Times New Roman" panose="02020603050405020304" charset="0"/>
                <a:sym typeface="Helvetica Neue"/>
              </a:rPr>
              <a:t>Modelling and coding guidelines </a:t>
            </a:r>
            <a:endParaRPr kumimoji="0" lang="en-US" sz="4400" b="0" i="0" u="none" strike="noStrike" cap="none" spc="0" normalizeH="0" baseline="0">
              <a:ln>
                <a:noFill/>
              </a:ln>
              <a:solidFill>
                <a:schemeClr val="bg1"/>
              </a:solidFill>
              <a:effectLst/>
              <a:uFillTx/>
              <a:latin typeface="Times New Roman" panose="02020603050405020304" charset="0"/>
              <a:ea typeface="Helvetica Neue"/>
              <a:cs typeface="Times New Roman" panose="02020603050405020304" charset="0"/>
              <a:sym typeface="Helvetica Neue"/>
            </a:endParaRPr>
          </a:p>
          <a:p>
            <a:pPr marL="514350" marR="0" indent="-514350" algn="l" defTabSz="825500" rtl="0" fontAlgn="auto" latinLnBrk="0" hangingPunct="0">
              <a:lnSpc>
                <a:spcPct val="120000"/>
              </a:lnSpc>
              <a:buClrTx/>
              <a:buSzTx/>
              <a:buFontTx/>
              <a:buAutoNum type="arabicPeriod"/>
            </a:pPr>
            <a:r>
              <a:rPr kumimoji="0" lang="en-US" sz="4400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imes New Roman" panose="02020603050405020304" charset="0"/>
                <a:ea typeface="Helvetica Neue"/>
                <a:cs typeface="Times New Roman" panose="02020603050405020304" charset="0"/>
                <a:sym typeface="Helvetica Neue"/>
              </a:rPr>
              <a:t>FS is compatible with agile approaches and continuos integration</a:t>
            </a:r>
            <a:endParaRPr kumimoji="0" lang="en-US" sz="4400" b="0" i="0" u="none" strike="noStrike" cap="none" spc="0" normalizeH="0" baseline="0">
              <a:ln>
                <a:noFill/>
              </a:ln>
              <a:solidFill>
                <a:schemeClr val="bg1"/>
              </a:solidFill>
              <a:effectLst/>
              <a:uFillTx/>
              <a:latin typeface="Times New Roman" panose="02020603050405020304" charset="0"/>
              <a:ea typeface="Helvetica Neue"/>
              <a:cs typeface="Times New Roman" panose="02020603050405020304" charset="0"/>
              <a:sym typeface="Helvetica Neue"/>
            </a:endParaRPr>
          </a:p>
          <a:p>
            <a:pPr marL="514350" marR="0" indent="-514350" algn="l" defTabSz="825500" rtl="0" fontAlgn="auto" latinLnBrk="0" hangingPunct="0">
              <a:lnSpc>
                <a:spcPct val="120000"/>
              </a:lnSpc>
              <a:buClrTx/>
              <a:buSzTx/>
              <a:buFontTx/>
              <a:buAutoNum type="arabicPeriod"/>
            </a:pPr>
            <a:r>
              <a:rPr kumimoji="0" lang="en-US" sz="4400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imes New Roman" panose="02020603050405020304" charset="0"/>
                <a:ea typeface="Helvetica Neue"/>
                <a:cs typeface="Times New Roman" panose="02020603050405020304" charset="0"/>
                <a:sym typeface="Helvetica Neue"/>
              </a:rPr>
              <a:t>Configuration and calibration data must be developed like software itself.</a:t>
            </a:r>
            <a:endParaRPr kumimoji="0" lang="en-US" sz="4400" b="0" i="0" u="none" strike="noStrike" cap="none" spc="0" normalizeH="0" baseline="0">
              <a:ln>
                <a:noFill/>
              </a:ln>
              <a:solidFill>
                <a:schemeClr val="bg1"/>
              </a:solidFill>
              <a:effectLst/>
              <a:uFillTx/>
              <a:latin typeface="Times New Roman" panose="02020603050405020304" charset="0"/>
              <a:ea typeface="Helvetica Neue"/>
              <a:cs typeface="Times New Roman" panose="02020603050405020304" charset="0"/>
              <a:sym typeface="Helvetica Neue"/>
            </a:endParaRPr>
          </a:p>
          <a:p>
            <a:pPr marL="514350" marR="0" indent="-514350" algn="l" defTabSz="825500" rtl="0" fontAlgn="auto" latinLnBrk="0" hangingPunct="0">
              <a:lnSpc>
                <a:spcPct val="120000"/>
              </a:lnSpc>
              <a:buClrTx/>
              <a:buSzTx/>
              <a:buFontTx/>
              <a:buAutoNum type="arabicPeriod"/>
            </a:pPr>
            <a:r>
              <a:rPr kumimoji="0" lang="en-US" sz="4400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imes New Roman" panose="02020603050405020304" charset="0"/>
                <a:ea typeface="Helvetica Neue"/>
                <a:cs typeface="Times New Roman" panose="02020603050405020304" charset="0"/>
                <a:sym typeface="Helvetica Neue"/>
              </a:rPr>
              <a:t>Interface with cybersecurity</a:t>
            </a:r>
            <a:endParaRPr kumimoji="0" lang="en-US" sz="4400" b="0" i="0" u="none" strike="noStrike" cap="none" spc="0" normalizeH="0" baseline="0">
              <a:ln>
                <a:noFill/>
              </a:ln>
              <a:solidFill>
                <a:schemeClr val="bg1"/>
              </a:solidFill>
              <a:effectLst/>
              <a:uFillTx/>
              <a:latin typeface="Times New Roman" panose="02020603050405020304" charset="0"/>
              <a:ea typeface="Helvetica Neue"/>
              <a:cs typeface="Times New Roman" panose="02020603050405020304" charset="0"/>
              <a:sym typeface="Helvetica Neue"/>
            </a:endParaRP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p>
            <a:r>
              <a:rPr lang="en-US" sz="48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Part 6 Work products</a:t>
            </a:r>
            <a:endParaRPr lang="en-US" sz="48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4091920" y="3574415"/>
            <a:ext cx="8990965" cy="74129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t" forceAA="0">
            <a:spAutoFit/>
          </a:bodyPr>
          <a:p>
            <a:pPr marL="571500" marR="0" indent="-571500" algn="l" defTabSz="825500" rtl="0" fontAlgn="auto" latinLnBrk="0" hangingPunct="0">
              <a:lnSpc>
                <a:spcPct val="120000"/>
              </a:lnSpc>
              <a:buClrTx/>
              <a:buSzTx/>
              <a:buFont typeface="Wingdings" panose="05000000000000000000" charset="0"/>
              <a:buChar char="q"/>
            </a:pPr>
            <a:r>
              <a:rPr kumimoji="0" lang="en-US" sz="4400" b="0" i="0" u="none" strike="noStrike" cap="none" spc="0" normalizeH="0" baseline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FillTx/>
                <a:latin typeface="Times New Roman" panose="02020603050405020304" charset="0"/>
                <a:ea typeface="Helvetica Neue"/>
                <a:cs typeface="Times New Roman" panose="02020603050405020304" charset="0"/>
                <a:sym typeface="Helvetica Neue"/>
              </a:rPr>
              <a:t>Software verification report</a:t>
            </a:r>
            <a:endParaRPr kumimoji="0" lang="en-US" sz="4400" b="0" i="0" u="none" strike="noStrike" cap="none" spc="0" normalizeH="0" baseline="0">
              <a:ln>
                <a:noFill/>
              </a:ln>
              <a:solidFill>
                <a:schemeClr val="accent4">
                  <a:lumMod val="60000"/>
                  <a:lumOff val="40000"/>
                </a:schemeClr>
              </a:solidFill>
              <a:effectLst/>
              <a:uFillTx/>
              <a:latin typeface="Times New Roman" panose="02020603050405020304" charset="0"/>
              <a:ea typeface="Helvetica Neue"/>
              <a:cs typeface="Times New Roman" panose="02020603050405020304" charset="0"/>
              <a:sym typeface="Helvetica Neue"/>
            </a:endParaRPr>
          </a:p>
          <a:p>
            <a:pPr marL="571500" marR="0" indent="-571500" algn="l" defTabSz="825500" rtl="0" fontAlgn="auto" latinLnBrk="0" hangingPunct="0">
              <a:lnSpc>
                <a:spcPct val="120000"/>
              </a:lnSpc>
              <a:buClrTx/>
              <a:buSzTx/>
              <a:buFont typeface="Wingdings" panose="05000000000000000000" charset="0"/>
              <a:buChar char="q"/>
            </a:pPr>
            <a:r>
              <a:rPr kumimoji="0" lang="en-US" sz="4400" b="0" i="0" u="none" strike="noStrike" cap="none" spc="0" normalizeH="0" baseline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FillTx/>
                <a:latin typeface="Times New Roman" panose="02020603050405020304" charset="0"/>
                <a:ea typeface="Helvetica Neue"/>
                <a:cs typeface="Times New Roman" panose="02020603050405020304" charset="0"/>
                <a:sym typeface="Helvetica Neue"/>
              </a:rPr>
              <a:t>Software architectural design specification</a:t>
            </a:r>
            <a:endParaRPr kumimoji="0" lang="en-US" sz="4400" b="0" i="0" u="none" strike="noStrike" cap="none" spc="0" normalizeH="0" baseline="0">
              <a:ln>
                <a:noFill/>
              </a:ln>
              <a:solidFill>
                <a:schemeClr val="accent4">
                  <a:lumMod val="60000"/>
                  <a:lumOff val="40000"/>
                </a:schemeClr>
              </a:solidFill>
              <a:effectLst/>
              <a:uFillTx/>
              <a:latin typeface="Times New Roman" panose="02020603050405020304" charset="0"/>
              <a:ea typeface="Helvetica Neue"/>
              <a:cs typeface="Times New Roman" panose="02020603050405020304" charset="0"/>
              <a:sym typeface="Helvetica Neue"/>
            </a:endParaRPr>
          </a:p>
          <a:p>
            <a:pPr marL="571500" marR="0" indent="-571500" algn="l" defTabSz="825500" rtl="0" fontAlgn="auto" latinLnBrk="0" hangingPunct="0">
              <a:lnSpc>
                <a:spcPct val="120000"/>
              </a:lnSpc>
              <a:buClrTx/>
              <a:buSzTx/>
              <a:buFont typeface="Wingdings" panose="05000000000000000000" charset="0"/>
              <a:buChar char="q"/>
            </a:pPr>
            <a:r>
              <a:rPr kumimoji="0" lang="en-US" sz="4400" b="0" i="0" u="none" strike="noStrike" cap="none" spc="0" normalizeH="0" baseline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FillTx/>
                <a:latin typeface="Times New Roman" panose="02020603050405020304" charset="0"/>
                <a:ea typeface="Helvetica Neue"/>
                <a:cs typeface="Times New Roman" panose="02020603050405020304" charset="0"/>
                <a:sym typeface="Helvetica Neue"/>
              </a:rPr>
              <a:t>Safety analysis report</a:t>
            </a:r>
            <a:endParaRPr kumimoji="0" lang="en-US" sz="4400" b="0" i="0" u="none" strike="noStrike" cap="none" spc="0" normalizeH="0" baseline="0">
              <a:ln>
                <a:noFill/>
              </a:ln>
              <a:solidFill>
                <a:schemeClr val="accent4">
                  <a:lumMod val="60000"/>
                  <a:lumOff val="40000"/>
                </a:schemeClr>
              </a:solidFill>
              <a:effectLst/>
              <a:uFillTx/>
              <a:latin typeface="Times New Roman" panose="02020603050405020304" charset="0"/>
              <a:ea typeface="Helvetica Neue"/>
              <a:cs typeface="Times New Roman" panose="02020603050405020304" charset="0"/>
              <a:sym typeface="Helvetica Neue"/>
            </a:endParaRPr>
          </a:p>
          <a:p>
            <a:pPr marL="571500" marR="0" indent="-571500" algn="l" defTabSz="825500" rtl="0" fontAlgn="auto" latinLnBrk="0" hangingPunct="0">
              <a:lnSpc>
                <a:spcPct val="120000"/>
              </a:lnSpc>
              <a:buClrTx/>
              <a:buSzTx/>
              <a:buFont typeface="Wingdings" panose="05000000000000000000" charset="0"/>
              <a:buChar char="q"/>
            </a:pPr>
            <a:r>
              <a:rPr kumimoji="0" lang="en-US" sz="4400" b="0" i="0" u="none" strike="noStrike" cap="none" spc="0" normalizeH="0" baseline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FillTx/>
                <a:latin typeface="Times New Roman" panose="02020603050405020304" charset="0"/>
                <a:ea typeface="Helvetica Neue"/>
                <a:cs typeface="Times New Roman" panose="02020603050405020304" charset="0"/>
                <a:sym typeface="Helvetica Neue"/>
              </a:rPr>
              <a:t>Dependent failures analysis report</a:t>
            </a:r>
            <a:endParaRPr kumimoji="0" lang="en-US" sz="4400" b="0" i="0" u="none" strike="noStrike" cap="none" spc="0" normalizeH="0" baseline="0">
              <a:ln>
                <a:noFill/>
              </a:ln>
              <a:solidFill>
                <a:schemeClr val="accent4">
                  <a:lumMod val="60000"/>
                  <a:lumOff val="40000"/>
                </a:schemeClr>
              </a:solidFill>
              <a:effectLst/>
              <a:uFillTx/>
              <a:latin typeface="Times New Roman" panose="02020603050405020304" charset="0"/>
              <a:ea typeface="Helvetica Neue"/>
              <a:cs typeface="Times New Roman" panose="02020603050405020304" charset="0"/>
              <a:sym typeface="Helvetica Neue"/>
            </a:endParaRPr>
          </a:p>
          <a:p>
            <a:pPr marL="571500" marR="0" indent="-571500" algn="l" defTabSz="825500" rtl="0" fontAlgn="auto" latinLnBrk="0" hangingPunct="0">
              <a:lnSpc>
                <a:spcPct val="120000"/>
              </a:lnSpc>
              <a:buClrTx/>
              <a:buSzTx/>
              <a:buFont typeface="Wingdings" panose="05000000000000000000" charset="0"/>
              <a:buChar char="q"/>
            </a:pPr>
            <a:r>
              <a:rPr kumimoji="0" lang="en-US" sz="4400" b="0" i="0" u="none" strike="noStrike" cap="none" spc="0" normalizeH="0" baseline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FillTx/>
                <a:latin typeface="Times New Roman" panose="02020603050405020304" charset="0"/>
                <a:ea typeface="Helvetica Neue"/>
                <a:cs typeface="Times New Roman" panose="02020603050405020304" charset="0"/>
                <a:sym typeface="Helvetica Neue"/>
              </a:rPr>
              <a:t>Software unit design specification</a:t>
            </a:r>
            <a:endParaRPr kumimoji="0" lang="en-US" sz="4400" b="0" i="0" u="none" strike="noStrike" cap="none" spc="0" normalizeH="0" baseline="0">
              <a:ln>
                <a:noFill/>
              </a:ln>
              <a:solidFill>
                <a:schemeClr val="accent4">
                  <a:lumMod val="60000"/>
                  <a:lumOff val="40000"/>
                </a:schemeClr>
              </a:solidFill>
              <a:effectLst/>
              <a:uFillTx/>
              <a:latin typeface="Times New Roman" panose="02020603050405020304" charset="0"/>
              <a:ea typeface="Helvetica Neue"/>
              <a:cs typeface="Times New Roman" panose="02020603050405020304" charset="0"/>
              <a:sym typeface="Helvetica Neue"/>
            </a:endParaRPr>
          </a:p>
          <a:p>
            <a:pPr marL="571500" marR="0" indent="-571500" algn="l" defTabSz="825500" rtl="0" fontAlgn="auto" latinLnBrk="0" hangingPunct="0">
              <a:lnSpc>
                <a:spcPct val="120000"/>
              </a:lnSpc>
              <a:buClrTx/>
              <a:buSzTx/>
              <a:buFont typeface="Wingdings" panose="05000000000000000000" charset="0"/>
              <a:buChar char="q"/>
            </a:pPr>
            <a:r>
              <a:rPr kumimoji="0" lang="en-US" sz="4400" b="0" i="0" u="none" strike="noStrike" cap="none" spc="0" normalizeH="0" baseline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FillTx/>
                <a:latin typeface="Times New Roman" panose="02020603050405020304" charset="0"/>
                <a:ea typeface="Helvetica Neue"/>
                <a:cs typeface="Times New Roman" panose="02020603050405020304" charset="0"/>
                <a:sym typeface="Helvetica Neue"/>
              </a:rPr>
              <a:t>Software unit implementation</a:t>
            </a:r>
            <a:endParaRPr kumimoji="0" lang="en-US" sz="4400" b="0" i="0" u="none" strike="noStrike" cap="none" spc="0" normalizeH="0" baseline="0">
              <a:ln>
                <a:noFill/>
              </a:ln>
              <a:solidFill>
                <a:schemeClr val="accent4">
                  <a:lumMod val="60000"/>
                  <a:lumOff val="40000"/>
                </a:schemeClr>
              </a:solidFill>
              <a:effectLst/>
              <a:uFillTx/>
              <a:latin typeface="Times New Roman" panose="02020603050405020304" charset="0"/>
              <a:ea typeface="Helvetica Neue"/>
              <a:cs typeface="Times New Roman" panose="02020603050405020304" charset="0"/>
              <a:sym typeface="Helvetica Neue"/>
            </a:endParaRPr>
          </a:p>
          <a:p>
            <a:pPr marL="571500" marR="0" indent="-571500" algn="l" defTabSz="825500" rtl="0" fontAlgn="auto" latinLnBrk="0" hangingPunct="0">
              <a:lnSpc>
                <a:spcPct val="120000"/>
              </a:lnSpc>
              <a:buClrTx/>
              <a:buSzTx/>
              <a:buFont typeface="Wingdings" panose="05000000000000000000" charset="0"/>
              <a:buChar char="q"/>
            </a:pPr>
            <a:r>
              <a:rPr kumimoji="0" lang="en-US" sz="4400" b="0" i="0" u="none" strike="noStrike" cap="none" spc="0" normalizeH="0" baseline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FillTx/>
                <a:latin typeface="Times New Roman" panose="02020603050405020304" charset="0"/>
                <a:ea typeface="Helvetica Neue"/>
                <a:cs typeface="Times New Roman" panose="02020603050405020304" charset="0"/>
                <a:sym typeface="Helvetica Neue"/>
              </a:rPr>
              <a:t>Software verification specification</a:t>
            </a:r>
            <a:endParaRPr kumimoji="0" lang="en-US" sz="4400" b="0" i="0" u="none" strike="noStrike" cap="none" spc="0" normalizeH="0" baseline="0">
              <a:ln>
                <a:noFill/>
              </a:ln>
              <a:solidFill>
                <a:schemeClr val="accent4">
                  <a:lumMod val="60000"/>
                  <a:lumOff val="40000"/>
                </a:schemeClr>
              </a:solidFill>
              <a:effectLst/>
              <a:uFillTx/>
              <a:latin typeface="Times New Roman" panose="02020603050405020304" charset="0"/>
              <a:ea typeface="Helvetica Neue"/>
              <a:cs typeface="Times New Roman" panose="02020603050405020304" charset="0"/>
              <a:sym typeface="Helvetica Neue"/>
            </a:endParaRPr>
          </a:p>
          <a:p>
            <a:pPr marL="571500" marR="0" indent="-571500" algn="l" defTabSz="825500" rtl="0" fontAlgn="auto" latinLnBrk="0" hangingPunct="0">
              <a:lnSpc>
                <a:spcPct val="120000"/>
              </a:lnSpc>
              <a:buClrTx/>
              <a:buSzTx/>
              <a:buFont typeface="Wingdings" panose="05000000000000000000" charset="0"/>
              <a:buChar char="q"/>
            </a:pPr>
            <a:r>
              <a:rPr kumimoji="0" lang="en-US" sz="4400" b="0" i="0" u="none" strike="noStrike" cap="none" spc="0" normalizeH="0" baseline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FillTx/>
                <a:latin typeface="Times New Roman" panose="02020603050405020304" charset="0"/>
                <a:ea typeface="Helvetica Neue"/>
                <a:cs typeface="Times New Roman" panose="02020603050405020304" charset="0"/>
                <a:sym typeface="Helvetica Neue"/>
              </a:rPr>
              <a:t>Embedded software</a:t>
            </a:r>
            <a:endParaRPr kumimoji="0" lang="en-US" sz="4400" b="0" i="0" u="none" strike="noStrike" cap="none" spc="0" normalizeH="0" baseline="0">
              <a:ln>
                <a:noFill/>
              </a:ln>
              <a:solidFill>
                <a:schemeClr val="accent4">
                  <a:lumMod val="60000"/>
                  <a:lumOff val="40000"/>
                </a:schemeClr>
              </a:solidFill>
              <a:effectLst/>
              <a:uFillTx/>
              <a:latin typeface="Times New Roman" panose="02020603050405020304" charset="0"/>
              <a:ea typeface="Helvetica Neue"/>
              <a:cs typeface="Times New Roman" panose="02020603050405020304" charset="0"/>
              <a:sym typeface="Helvetica Neue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1299845" y="3574415"/>
            <a:ext cx="11070590" cy="74129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p>
            <a:pPr marL="571500" marR="0" indent="-571500" algn="l" defTabSz="825500" rtl="0" fontAlgn="auto" latinLnBrk="0" hangingPunct="0">
              <a:lnSpc>
                <a:spcPct val="120000"/>
              </a:lnSpc>
              <a:buClrTx/>
              <a:buSzTx/>
              <a:buFont typeface="Wingdings" panose="05000000000000000000" charset="0"/>
              <a:buChar char="q"/>
            </a:pPr>
            <a:r>
              <a:rPr lang="en-US" sz="4400" b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Helvetica Neue"/>
              </a:rPr>
              <a:t>Safety plan</a:t>
            </a:r>
            <a:endParaRPr kumimoji="0" lang="en-US" sz="4400" b="0" i="0" u="none" strike="noStrike" cap="none" spc="0" normalizeH="0" baseline="0">
              <a:ln>
                <a:noFill/>
              </a:ln>
              <a:solidFill>
                <a:schemeClr val="accent4">
                  <a:lumMod val="60000"/>
                  <a:lumOff val="40000"/>
                </a:schemeClr>
              </a:solidFill>
              <a:effectLst/>
              <a:uFillTx/>
              <a:latin typeface="Times New Roman" panose="02020603050405020304" charset="0"/>
              <a:ea typeface="Helvetica Neue"/>
              <a:cs typeface="Times New Roman" panose="02020603050405020304" charset="0"/>
              <a:sym typeface="Helvetica Neue"/>
            </a:endParaRPr>
          </a:p>
          <a:p>
            <a:pPr marL="571500" marR="0" indent="-571500" algn="l" defTabSz="825500" rtl="0" fontAlgn="auto" latinLnBrk="0" hangingPunct="0">
              <a:lnSpc>
                <a:spcPct val="120000"/>
              </a:lnSpc>
              <a:buClrTx/>
              <a:buSzTx/>
              <a:buFont typeface="Wingdings" panose="05000000000000000000" charset="0"/>
              <a:buChar char="q"/>
            </a:pPr>
            <a:r>
              <a:rPr lang="en-US" sz="4400" b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Helvetica Neue"/>
              </a:rPr>
              <a:t>Software verification plan</a:t>
            </a:r>
            <a:endParaRPr kumimoji="0" lang="en-US" sz="4400" b="0" i="0" u="none" strike="noStrike" cap="none" spc="0" normalizeH="0" baseline="0">
              <a:ln>
                <a:noFill/>
              </a:ln>
              <a:solidFill>
                <a:schemeClr val="accent4">
                  <a:lumMod val="60000"/>
                  <a:lumOff val="40000"/>
                </a:schemeClr>
              </a:solidFill>
              <a:effectLst/>
              <a:uFillTx/>
              <a:latin typeface="Times New Roman" panose="02020603050405020304" charset="0"/>
              <a:ea typeface="Helvetica Neue"/>
              <a:cs typeface="Times New Roman" panose="02020603050405020304" charset="0"/>
              <a:sym typeface="Helvetica Neue"/>
            </a:endParaRPr>
          </a:p>
          <a:p>
            <a:pPr marL="571500" marR="0" indent="-571500" algn="l" defTabSz="825500" rtl="0" fontAlgn="auto" latinLnBrk="0" hangingPunct="0">
              <a:lnSpc>
                <a:spcPct val="120000"/>
              </a:lnSpc>
              <a:buClrTx/>
              <a:buSzTx/>
              <a:buFont typeface="Wingdings" panose="05000000000000000000" charset="0"/>
              <a:buChar char="q"/>
            </a:pPr>
            <a:r>
              <a:rPr lang="en-US" sz="4400" b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Helvetica Neue"/>
              </a:rPr>
              <a:t>Design and coding guidelines for modelling </a:t>
            </a:r>
            <a:endParaRPr lang="en-US" sz="4400" b="0">
              <a:solidFill>
                <a:schemeClr val="accent4">
                  <a:lumMod val="60000"/>
                  <a:lumOff val="40000"/>
                </a:schemeClr>
              </a:solidFill>
              <a:latin typeface="Times New Roman" panose="02020603050405020304" charset="0"/>
              <a:cs typeface="Times New Roman" panose="02020603050405020304" charset="0"/>
              <a:sym typeface="Helvetica Neue"/>
            </a:endParaRPr>
          </a:p>
          <a:p>
            <a:pPr marR="0" algn="l" defTabSz="825500" rtl="0" fontAlgn="auto" latinLnBrk="0" hangingPunct="0">
              <a:lnSpc>
                <a:spcPct val="120000"/>
              </a:lnSpc>
              <a:buClrTx/>
              <a:buSzTx/>
              <a:buFont typeface="Wingdings" panose="05000000000000000000" charset="0"/>
            </a:pPr>
            <a:r>
              <a:rPr lang="en-US" sz="4400" b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Helvetica Neue"/>
              </a:rPr>
              <a:t>      and programming languages</a:t>
            </a:r>
            <a:endParaRPr kumimoji="0" lang="en-US" sz="4400" b="0" i="0" u="none" strike="noStrike" cap="none" spc="0" normalizeH="0" baseline="0">
              <a:ln>
                <a:noFill/>
              </a:ln>
              <a:solidFill>
                <a:schemeClr val="accent4">
                  <a:lumMod val="60000"/>
                  <a:lumOff val="40000"/>
                </a:schemeClr>
              </a:solidFill>
              <a:effectLst/>
              <a:uFillTx/>
              <a:latin typeface="Times New Roman" panose="02020603050405020304" charset="0"/>
              <a:ea typeface="Helvetica Neue"/>
              <a:cs typeface="Times New Roman" panose="02020603050405020304" charset="0"/>
              <a:sym typeface="Helvetica Neue"/>
            </a:endParaRPr>
          </a:p>
          <a:p>
            <a:pPr marL="571500" marR="0" indent="-571500" algn="l" defTabSz="825500" rtl="0" fontAlgn="auto" latinLnBrk="0" hangingPunct="0">
              <a:lnSpc>
                <a:spcPct val="120000"/>
              </a:lnSpc>
              <a:buClrTx/>
              <a:buSzTx/>
              <a:buFont typeface="Wingdings" panose="05000000000000000000" charset="0"/>
              <a:buChar char="q"/>
            </a:pPr>
            <a:r>
              <a:rPr lang="en-US" sz="4400" b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Helvetica Neue"/>
              </a:rPr>
              <a:t>Software tool application guidelines</a:t>
            </a:r>
            <a:endParaRPr kumimoji="0" lang="en-US" sz="4400" b="0" i="0" u="none" strike="noStrike" cap="none" spc="0" normalizeH="0" baseline="0">
              <a:ln>
                <a:noFill/>
              </a:ln>
              <a:solidFill>
                <a:schemeClr val="accent4">
                  <a:lumMod val="60000"/>
                  <a:lumOff val="40000"/>
                </a:schemeClr>
              </a:solidFill>
              <a:effectLst/>
              <a:uFillTx/>
              <a:latin typeface="Times New Roman" panose="02020603050405020304" charset="0"/>
              <a:ea typeface="Helvetica Neue"/>
              <a:cs typeface="Times New Roman" panose="02020603050405020304" charset="0"/>
              <a:sym typeface="Helvetica Neue"/>
            </a:endParaRPr>
          </a:p>
          <a:p>
            <a:pPr marL="571500" marR="0" indent="-571500" algn="l" defTabSz="825500" rtl="0" fontAlgn="auto" latinLnBrk="0" hangingPunct="0">
              <a:lnSpc>
                <a:spcPct val="120000"/>
              </a:lnSpc>
              <a:buClrTx/>
              <a:buSzTx/>
              <a:buFont typeface="Wingdings" panose="05000000000000000000" charset="0"/>
              <a:buChar char="q"/>
            </a:pPr>
            <a:r>
              <a:rPr lang="en-US" sz="4400" b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Helvetica Neue"/>
              </a:rPr>
              <a:t>Software safety requirements specification</a:t>
            </a:r>
            <a:endParaRPr kumimoji="0" lang="en-US" sz="4400" b="0" i="0" u="none" strike="noStrike" cap="none" spc="0" normalizeH="0" baseline="0">
              <a:ln>
                <a:noFill/>
              </a:ln>
              <a:solidFill>
                <a:schemeClr val="accent4">
                  <a:lumMod val="60000"/>
                  <a:lumOff val="40000"/>
                </a:schemeClr>
              </a:solidFill>
              <a:effectLst/>
              <a:uFillTx/>
              <a:latin typeface="Times New Roman" panose="02020603050405020304" charset="0"/>
              <a:ea typeface="Helvetica Neue"/>
              <a:cs typeface="Times New Roman" panose="02020603050405020304" charset="0"/>
              <a:sym typeface="Helvetica Neue"/>
            </a:endParaRPr>
          </a:p>
          <a:p>
            <a:pPr marL="571500" marR="0" indent="-571500" algn="l" defTabSz="825500" rtl="0" fontAlgn="auto" latinLnBrk="0" hangingPunct="0">
              <a:lnSpc>
                <a:spcPct val="120000"/>
              </a:lnSpc>
              <a:buClrTx/>
              <a:buSzTx/>
              <a:buFont typeface="Wingdings" panose="05000000000000000000" charset="0"/>
              <a:buChar char="q"/>
            </a:pPr>
            <a:r>
              <a:rPr lang="en-US" sz="4400" b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Helvetica Neue"/>
              </a:rPr>
              <a:t>Hardware-software interface specification</a:t>
            </a:r>
            <a:endParaRPr kumimoji="0" lang="en-US" sz="4400" b="0" i="0" u="none" strike="noStrike" cap="none" spc="0" normalizeH="0" baseline="0">
              <a:ln>
                <a:noFill/>
              </a:ln>
              <a:solidFill>
                <a:schemeClr val="accent4">
                  <a:lumMod val="60000"/>
                  <a:lumOff val="40000"/>
                </a:schemeClr>
              </a:solidFill>
              <a:effectLst/>
              <a:uFillTx/>
              <a:latin typeface="Times New Roman" panose="02020603050405020304" charset="0"/>
              <a:ea typeface="Helvetica Neue"/>
              <a:cs typeface="Times New Roman" panose="02020603050405020304" charset="0"/>
              <a:sym typeface="Helvetica Neue"/>
            </a:endParaRPr>
          </a:p>
          <a:p>
            <a:pPr marL="571500" marR="0" indent="-571500" algn="l" defTabSz="825500" rtl="0" fontAlgn="auto" latinLnBrk="0" hangingPunct="0">
              <a:lnSpc>
                <a:spcPct val="120000"/>
              </a:lnSpc>
              <a:buClrTx/>
              <a:buSzTx/>
              <a:buFont typeface="Wingdings" panose="05000000000000000000" charset="0"/>
              <a:buChar char="q"/>
            </a:pPr>
            <a:r>
              <a:rPr lang="en-US" sz="4400" b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Helvetica Neue"/>
              </a:rPr>
              <a:t>Software verification plan</a:t>
            </a:r>
            <a:endParaRPr kumimoji="0" lang="en-US" sz="4400" b="0" i="0" u="none" strike="noStrike" cap="none" spc="0" normalizeH="0" baseline="0">
              <a:ln>
                <a:noFill/>
              </a:ln>
              <a:solidFill>
                <a:schemeClr val="accent4">
                  <a:lumMod val="60000"/>
                  <a:lumOff val="40000"/>
                </a:schemeClr>
              </a:solidFill>
              <a:effectLst/>
              <a:uFillTx/>
              <a:latin typeface="Times New Roman" panose="02020603050405020304" charset="0"/>
              <a:ea typeface="Helvetica Neue"/>
              <a:cs typeface="Times New Roman" panose="02020603050405020304" charset="0"/>
              <a:sym typeface="Helvetica Neue"/>
            </a:endParaRPr>
          </a:p>
          <a:p>
            <a:pPr marL="0" marR="0" indent="0" algn="ctr" defTabSz="825500" rtl="0" fontAlgn="auto" latinLnBrk="0" hangingPunct="0">
              <a:lnSpc>
                <a:spcPct val="120000"/>
              </a:lnSpc>
              <a:buClrTx/>
              <a:buSzTx/>
              <a:buFontTx/>
              <a:buNone/>
            </a:pPr>
            <a:endParaRPr kumimoji="0" lang="en-US" sz="4400" b="0" i="0" u="none" strike="noStrike" cap="none" spc="0" normalizeH="0" baseline="0">
              <a:ln>
                <a:noFill/>
              </a:ln>
              <a:solidFill>
                <a:schemeClr val="accent4">
                  <a:lumMod val="60000"/>
                  <a:lumOff val="40000"/>
                </a:schemeClr>
              </a:solidFill>
              <a:effectLst/>
              <a:uFillTx/>
              <a:latin typeface="Times New Roman" panose="02020603050405020304" charset="0"/>
              <a:ea typeface="Helvetica Neue"/>
              <a:cs typeface="Times New Roman" panose="02020603050405020304" charset="0"/>
              <a:sym typeface="Helvetica Neue"/>
            </a:endParaRP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103571" y="5821818"/>
            <a:ext cx="8176918" cy="207236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>
              <a:defRPr sz="12800">
                <a:solidFill>
                  <a:srgbClr val="FF0000"/>
                </a:solidFill>
                <a:latin typeface="Nunito" panose="00000500000000000000" pitchFamily="2" charset="0"/>
              </a:defRPr>
            </a:lvl1pPr>
          </a:lstStyle>
          <a:p>
            <a:r>
              <a:rPr lang="en-US" dirty="0"/>
              <a:t>Thank You</a:t>
            </a:r>
            <a:endParaRPr lang="en-US" dirty="0"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07950">
          <a:solidFill>
            <a:srgbClr val="727272"/>
          </a:solidFill>
          <a:headEnd type="none" w="med" len="med"/>
          <a:tailEnd type="none" w="med" len="med"/>
        </a:ln>
        <a:scene3d>
          <a:camera prst="orthographicFront">
            <a:rot lat="0" lon="0" rev="0"/>
          </a:camera>
          <a:lightRig rig="contrasting" dir="t">
            <a:rot lat="0" lon="0" rev="7800000"/>
          </a:lightRig>
        </a:scene3d>
        <a:sp3d>
          <a:bevelT w="139700" h="139700"/>
        </a:sp3d>
      </a:spPr>
      <a:bodyPr lIns="0" tIns="0" rIns="0" bIns="0" anchor="ctr"/>
      <a:lstStyle>
        <a:defPPr marL="441325" marR="0" indent="-441325" algn="l" defTabSz="8255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 typeface="Arial" panose="020B0604020202020204" pitchFamily="34" charset="0"/>
          <a:buChar char="•"/>
          <a:defRPr sz="2800" b="0" dirty="0" smtClean="0">
            <a:solidFill>
              <a:schemeClr val="bg1"/>
            </a:solidFill>
            <a:latin typeface="Nunito" panose="00000500000000000000" pitchFamily="2" charset="0"/>
          </a:defRPr>
        </a:defPPr>
      </a:lstStyle>
      <a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2596</Words>
  <Application>WPS Presentation</Application>
  <PresentationFormat>Custom</PresentationFormat>
  <Paragraphs>76</Paragraphs>
  <Slides>10</Slides>
  <Notes>0</Notes>
  <HiddenSlides>0</HiddenSlides>
  <MMClips>1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8" baseType="lpstr">
      <vt:lpstr>Arial</vt:lpstr>
      <vt:lpstr>SimSun</vt:lpstr>
      <vt:lpstr>Wingdings</vt:lpstr>
      <vt:lpstr>Helvetica Neue</vt:lpstr>
      <vt:lpstr>Nunito</vt:lpstr>
      <vt:lpstr>Segoe Print</vt:lpstr>
      <vt:lpstr>Calibri</vt:lpstr>
      <vt:lpstr>Helvetica Neue Medium</vt:lpstr>
      <vt:lpstr>Helvetica Neue Light</vt:lpstr>
      <vt:lpstr>Nunito SemiBold</vt:lpstr>
      <vt:lpstr>Nunito Regular</vt:lpstr>
      <vt:lpstr>Nunito Black</vt:lpstr>
      <vt:lpstr>Times New Roman</vt:lpstr>
      <vt:lpstr>Wingdings</vt:lpstr>
      <vt:lpstr>Nunito Bold</vt:lpstr>
      <vt:lpstr>Microsoft YaHei</vt:lpstr>
      <vt:lpstr>Arial Unicode MS</vt:lpstr>
      <vt:lpstr>White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Verolt Overview 01Mar2022</dc:title>
  <dc:creator>Amit Sadhu</dc:creator>
  <cp:lastModifiedBy>Krutika Kadam</cp:lastModifiedBy>
  <cp:revision>1019</cp:revision>
  <dcterms:created xsi:type="dcterms:W3CDTF">2022-08-08T08:35:00Z</dcterms:created>
  <dcterms:modified xsi:type="dcterms:W3CDTF">2022-10-18T11:04:05Z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6012492252CD4276A71C252713B517B8</vt:lpwstr>
  </property>
  <property fmtid="{D5CDD505-2E9C-101B-9397-08002B2CF9AE}" pid="3" name="KSOProductBuildVer">
    <vt:lpwstr>1033-11.2.0.11341</vt:lpwstr>
  </property>
</Properties>
</file>