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3" r:id="rId11"/>
    <p:sldId id="261"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18-Nov-21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18-Nov-21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18-Nov-21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18-Nov-21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18-Nov-21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18-Nov-21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18-Nov-21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18-Nov-21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18-Nov-21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18-Nov-21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18-Nov-21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18-Nov-21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E5CE-9FD9-455B-8A52-5087C7721A48}"/>
              </a:ext>
            </a:extLst>
          </p:cNvPr>
          <p:cNvSpPr>
            <a:spLocks noGrp="1"/>
          </p:cNvSpPr>
          <p:nvPr>
            <p:ph type="ctrTitle"/>
          </p:nvPr>
        </p:nvSpPr>
        <p:spPr>
          <a:xfrm>
            <a:off x="1530221" y="3415004"/>
            <a:ext cx="6776935" cy="2268558"/>
          </a:xfrm>
        </p:spPr>
        <p:txBody>
          <a:bodyPr>
            <a:noAutofit/>
          </a:bodyPr>
          <a:lstStyle/>
          <a:p>
            <a:r>
              <a:rPr lang="en-US" sz="4400" dirty="0"/>
              <a:t>Modeling Pyrolysis and Combustion in Naturally</a:t>
            </a:r>
            <a:br>
              <a:rPr lang="en-US" sz="4400" dirty="0"/>
            </a:br>
            <a:r>
              <a:rPr lang="en-US" sz="4400" dirty="0"/>
              <a:t>Smoldering Cigarettes</a:t>
            </a:r>
          </a:p>
        </p:txBody>
      </p:sp>
      <p:sp>
        <p:nvSpPr>
          <p:cNvPr id="3" name="Subtitle 2">
            <a:extLst>
              <a:ext uri="{FF2B5EF4-FFF2-40B4-BE49-F238E27FC236}">
                <a16:creationId xmlns:a16="http://schemas.microsoft.com/office/drawing/2014/main" id="{E800B59A-C23B-409E-BA54-0DC84DE31A3B}"/>
              </a:ext>
            </a:extLst>
          </p:cNvPr>
          <p:cNvSpPr>
            <a:spLocks noGrp="1"/>
          </p:cNvSpPr>
          <p:nvPr>
            <p:ph type="subTitle" idx="1"/>
          </p:nvPr>
        </p:nvSpPr>
        <p:spPr>
          <a:xfrm>
            <a:off x="2772274" y="4563278"/>
            <a:ext cx="5357600" cy="1160213"/>
          </a:xfrm>
        </p:spPr>
        <p:txBody>
          <a:bodyPr>
            <a:normAutofit/>
          </a:bodyPr>
          <a:lstStyle/>
          <a:p>
            <a:r>
              <a:rPr lang="en-US" sz="2000" dirty="0"/>
              <a:t>AE471A Project Presentation by Krutik Desai</a:t>
            </a:r>
          </a:p>
        </p:txBody>
      </p:sp>
    </p:spTree>
    <p:extLst>
      <p:ext uri="{BB962C8B-B14F-4D97-AF65-F5344CB8AC3E}">
        <p14:creationId xmlns:p14="http://schemas.microsoft.com/office/powerpoint/2010/main" val="259881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3FA7-C46B-4168-9C00-BDDA70E853E8}"/>
              </a:ext>
            </a:extLst>
          </p:cNvPr>
          <p:cNvSpPr>
            <a:spLocks noGrp="1"/>
          </p:cNvSpPr>
          <p:nvPr>
            <p:ph type="title"/>
          </p:nvPr>
        </p:nvSpPr>
        <p:spPr>
          <a:xfrm rot="5400000">
            <a:off x="7302163" y="2988449"/>
            <a:ext cx="6146633" cy="1077229"/>
          </a:xfrm>
        </p:spPr>
        <p:txBody>
          <a:bodyPr/>
          <a:lstStyle/>
          <a:p>
            <a:pPr algn="l"/>
            <a:r>
              <a:rPr lang="en-US" dirty="0"/>
              <a:t>Validation</a:t>
            </a:r>
          </a:p>
        </p:txBody>
      </p:sp>
      <p:pic>
        <p:nvPicPr>
          <p:cNvPr id="5" name="Picture 4">
            <a:extLst>
              <a:ext uri="{FF2B5EF4-FFF2-40B4-BE49-F238E27FC236}">
                <a16:creationId xmlns:a16="http://schemas.microsoft.com/office/drawing/2014/main" id="{9436EEE7-A50F-48B9-BEEE-CA71C83375E8}"/>
              </a:ext>
            </a:extLst>
          </p:cNvPr>
          <p:cNvPicPr>
            <a:picLocks noChangeAspect="1"/>
          </p:cNvPicPr>
          <p:nvPr/>
        </p:nvPicPr>
        <p:blipFill>
          <a:blip r:embed="rId2"/>
          <a:stretch>
            <a:fillRect/>
          </a:stretch>
        </p:blipFill>
        <p:spPr>
          <a:xfrm>
            <a:off x="1529866" y="4123665"/>
            <a:ext cx="8055038" cy="2476715"/>
          </a:xfrm>
          <a:prstGeom prst="rect">
            <a:avLst/>
          </a:prstGeom>
        </p:spPr>
      </p:pic>
      <p:pic>
        <p:nvPicPr>
          <p:cNvPr id="7" name="Picture 6">
            <a:extLst>
              <a:ext uri="{FF2B5EF4-FFF2-40B4-BE49-F238E27FC236}">
                <a16:creationId xmlns:a16="http://schemas.microsoft.com/office/drawing/2014/main" id="{2C9722CE-3637-4FEA-A9D7-2964DF486C1B}"/>
              </a:ext>
            </a:extLst>
          </p:cNvPr>
          <p:cNvPicPr>
            <a:picLocks noChangeAspect="1"/>
          </p:cNvPicPr>
          <p:nvPr/>
        </p:nvPicPr>
        <p:blipFill>
          <a:blip r:embed="rId3"/>
          <a:stretch>
            <a:fillRect/>
          </a:stretch>
        </p:blipFill>
        <p:spPr>
          <a:xfrm>
            <a:off x="1529866" y="453518"/>
            <a:ext cx="8055038" cy="3566469"/>
          </a:xfrm>
          <a:prstGeom prst="rect">
            <a:avLst/>
          </a:prstGeom>
        </p:spPr>
      </p:pic>
    </p:spTree>
    <p:extLst>
      <p:ext uri="{BB962C8B-B14F-4D97-AF65-F5344CB8AC3E}">
        <p14:creationId xmlns:p14="http://schemas.microsoft.com/office/powerpoint/2010/main" val="126292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790EC-5C32-44B9-BD14-4F77641A9399}"/>
              </a:ext>
            </a:extLst>
          </p:cNvPr>
          <p:cNvSpPr>
            <a:spLocks noGrp="1"/>
          </p:cNvSpPr>
          <p:nvPr>
            <p:ph idx="1"/>
          </p:nvPr>
        </p:nvSpPr>
        <p:spPr>
          <a:xfrm>
            <a:off x="4674285" y="1593681"/>
            <a:ext cx="2843430" cy="3670638"/>
          </a:xfrm>
        </p:spPr>
        <p:txBody>
          <a:bodyPr>
            <a:normAutofit/>
          </a:bodyPr>
          <a:lstStyle/>
          <a:p>
            <a:pPr marL="0" indent="0">
              <a:buNone/>
            </a:pPr>
            <a:r>
              <a:rPr lang="en-US" sz="4000" dirty="0"/>
              <a:t>Thank You</a:t>
            </a:r>
          </a:p>
        </p:txBody>
      </p:sp>
    </p:spTree>
    <p:extLst>
      <p:ext uri="{BB962C8B-B14F-4D97-AF65-F5344CB8AC3E}">
        <p14:creationId xmlns:p14="http://schemas.microsoft.com/office/powerpoint/2010/main" val="123218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8944-BFE4-408C-AF47-679A4B1D0FA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A2ACE0D-7E0B-434D-BD9C-508E3C045A67}"/>
              </a:ext>
            </a:extLst>
          </p:cNvPr>
          <p:cNvSpPr>
            <a:spLocks noGrp="1"/>
          </p:cNvSpPr>
          <p:nvPr>
            <p:ph idx="1"/>
          </p:nvPr>
        </p:nvSpPr>
        <p:spPr>
          <a:xfrm>
            <a:off x="1418253" y="2052116"/>
            <a:ext cx="9151886" cy="3997828"/>
          </a:xfrm>
        </p:spPr>
        <p:txBody>
          <a:bodyPr>
            <a:normAutofit fontScale="85000" lnSpcReduction="20000"/>
          </a:bodyPr>
          <a:lstStyle/>
          <a:p>
            <a:r>
              <a:rPr lang="en-US" dirty="0"/>
              <a:t>Tobacco smoking, despite being harmful, continues to be the most common form of recreational drug use; practiced by millions around the world. With prevention difficult and widespread prevalence, it has become more critical than ever to understand the mechanisms involved in a burning cigarette and improve their construction to reduce associated risk factors.</a:t>
            </a:r>
          </a:p>
          <a:p>
            <a:r>
              <a:rPr lang="en-US" dirty="0"/>
              <a:t>A robust numerical simulation can:</a:t>
            </a:r>
          </a:p>
          <a:p>
            <a:pPr lvl="1"/>
            <a:r>
              <a:rPr lang="en-US" dirty="0"/>
              <a:t>Supply us with data not obtainable through experiments, </a:t>
            </a:r>
          </a:p>
          <a:p>
            <a:pPr lvl="1"/>
            <a:r>
              <a:rPr lang="en-US" dirty="0"/>
              <a:t>Aid in analysis by providing the temperature and density profiles, </a:t>
            </a:r>
          </a:p>
          <a:p>
            <a:pPr lvl="1"/>
            <a:r>
              <a:rPr lang="en-US" dirty="0"/>
              <a:t>Perform predictions when cigarette construction, initial densities, or dimensions are altered.</a:t>
            </a:r>
          </a:p>
          <a:p>
            <a:r>
              <a:rPr lang="en-US" dirty="0"/>
              <a:t>This project aims to implement a 1D model of combustion processes during smoldering, the process of slow and flameless combustion that occurs when a cigarette is set alight. </a:t>
            </a:r>
          </a:p>
          <a:p>
            <a:pPr lvl="1"/>
            <a:endParaRPr lang="en-US" dirty="0"/>
          </a:p>
        </p:txBody>
      </p:sp>
    </p:spTree>
    <p:extLst>
      <p:ext uri="{BB962C8B-B14F-4D97-AF65-F5344CB8AC3E}">
        <p14:creationId xmlns:p14="http://schemas.microsoft.com/office/powerpoint/2010/main" val="18336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E613-BD78-48D5-A9CC-27F32DE967A0}"/>
              </a:ext>
            </a:extLst>
          </p:cNvPr>
          <p:cNvSpPr>
            <a:spLocks noGrp="1"/>
          </p:cNvSpPr>
          <p:nvPr>
            <p:ph type="title"/>
          </p:nvPr>
        </p:nvSpPr>
        <p:spPr/>
        <p:txBody>
          <a:bodyPr/>
          <a:lstStyle/>
          <a:p>
            <a:r>
              <a:rPr lang="en-US" dirty="0"/>
              <a:t>Regions and Processes</a:t>
            </a:r>
          </a:p>
        </p:txBody>
      </p:sp>
      <p:pic>
        <p:nvPicPr>
          <p:cNvPr id="6" name="Picture 5">
            <a:extLst>
              <a:ext uri="{FF2B5EF4-FFF2-40B4-BE49-F238E27FC236}">
                <a16:creationId xmlns:a16="http://schemas.microsoft.com/office/drawing/2014/main" id="{166F78F5-F37F-4373-BEA4-C47127923F79}"/>
              </a:ext>
            </a:extLst>
          </p:cNvPr>
          <p:cNvPicPr>
            <a:picLocks noChangeAspect="1"/>
          </p:cNvPicPr>
          <p:nvPr/>
        </p:nvPicPr>
        <p:blipFill>
          <a:blip r:embed="rId2"/>
          <a:stretch>
            <a:fillRect/>
          </a:stretch>
        </p:blipFill>
        <p:spPr>
          <a:xfrm>
            <a:off x="1153542" y="2219469"/>
            <a:ext cx="10084206" cy="3742792"/>
          </a:xfrm>
          <a:prstGeom prst="rect">
            <a:avLst/>
          </a:prstGeom>
        </p:spPr>
      </p:pic>
    </p:spTree>
    <p:extLst>
      <p:ext uri="{BB962C8B-B14F-4D97-AF65-F5344CB8AC3E}">
        <p14:creationId xmlns:p14="http://schemas.microsoft.com/office/powerpoint/2010/main" val="35086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04A4-F56C-4F7C-B4D6-8A561217262B}"/>
              </a:ext>
            </a:extLst>
          </p:cNvPr>
          <p:cNvSpPr>
            <a:spLocks noGrp="1"/>
          </p:cNvSpPr>
          <p:nvPr>
            <p:ph type="title"/>
          </p:nvPr>
        </p:nvSpPr>
        <p:spPr/>
        <p:txBody>
          <a:bodyPr/>
          <a:lstStyle/>
          <a:p>
            <a:r>
              <a:rPr lang="en-US" dirty="0"/>
              <a:t>Regions and Processes</a:t>
            </a:r>
          </a:p>
        </p:txBody>
      </p:sp>
      <p:sp>
        <p:nvSpPr>
          <p:cNvPr id="3" name="Content Placeholder 2">
            <a:extLst>
              <a:ext uri="{FF2B5EF4-FFF2-40B4-BE49-F238E27FC236}">
                <a16:creationId xmlns:a16="http://schemas.microsoft.com/office/drawing/2014/main" id="{E9660820-46D3-48FA-A197-81FE75C90B37}"/>
              </a:ext>
            </a:extLst>
          </p:cNvPr>
          <p:cNvSpPr>
            <a:spLocks noGrp="1"/>
          </p:cNvSpPr>
          <p:nvPr>
            <p:ph idx="1"/>
          </p:nvPr>
        </p:nvSpPr>
        <p:spPr>
          <a:xfrm>
            <a:off x="1268963" y="2052115"/>
            <a:ext cx="9301176" cy="4479313"/>
          </a:xfrm>
        </p:spPr>
        <p:txBody>
          <a:bodyPr>
            <a:normAutofit/>
          </a:bodyPr>
          <a:lstStyle/>
          <a:p>
            <a:r>
              <a:rPr lang="en-US" dirty="0"/>
              <a:t>The boundaries of the two zones are defined at positions with a specific temperature. All three boundaries recede with time, and at steady state, their receding rate becomes constant. This rate is called the Linear Burn Rate (LBR).</a:t>
            </a:r>
          </a:p>
          <a:p>
            <a:r>
              <a:rPr lang="en-US" dirty="0"/>
              <a:t>The reactions that occur in the Pyrolysis Zone include the evaporation of water in the tobacco and the nonoxidative pyrolysis of virgin tobacco, which lead to the formation of residual char and volatile smoke. </a:t>
            </a:r>
          </a:p>
          <a:p>
            <a:r>
              <a:rPr lang="en-US" dirty="0"/>
              <a:t>In the Burning Zone, the density change is characterized by char combustion and the formation of ash.</a:t>
            </a:r>
          </a:p>
        </p:txBody>
      </p:sp>
    </p:spTree>
    <p:extLst>
      <p:ext uri="{BB962C8B-B14F-4D97-AF65-F5344CB8AC3E}">
        <p14:creationId xmlns:p14="http://schemas.microsoft.com/office/powerpoint/2010/main" val="122067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DFDB-1A36-476E-8083-DBC353DB4878}"/>
              </a:ext>
            </a:extLst>
          </p:cNvPr>
          <p:cNvSpPr>
            <a:spLocks noGrp="1"/>
          </p:cNvSpPr>
          <p:nvPr>
            <p:ph type="title"/>
          </p:nvPr>
        </p:nvSpPr>
        <p:spPr/>
        <p:txBody>
          <a:bodyPr/>
          <a:lstStyle/>
          <a:p>
            <a:r>
              <a:rPr lang="en-US" dirty="0"/>
              <a:t>Muramatsu’s Approach</a:t>
            </a:r>
          </a:p>
        </p:txBody>
      </p:sp>
      <p:sp>
        <p:nvSpPr>
          <p:cNvPr id="3" name="Content Placeholder 2">
            <a:extLst>
              <a:ext uri="{FF2B5EF4-FFF2-40B4-BE49-F238E27FC236}">
                <a16:creationId xmlns:a16="http://schemas.microsoft.com/office/drawing/2014/main" id="{16B982BF-1063-4B49-99AB-5968008B734B}"/>
              </a:ext>
            </a:extLst>
          </p:cNvPr>
          <p:cNvSpPr>
            <a:spLocks noGrp="1"/>
          </p:cNvSpPr>
          <p:nvPr>
            <p:ph idx="1"/>
          </p:nvPr>
        </p:nvSpPr>
        <p:spPr>
          <a:xfrm>
            <a:off x="1464907" y="1754155"/>
            <a:ext cx="9403812" cy="4795933"/>
          </a:xfrm>
        </p:spPr>
        <p:txBody>
          <a:bodyPr>
            <a:normAutofit fontScale="92500" lnSpcReduction="20000"/>
          </a:bodyPr>
          <a:lstStyle/>
          <a:p>
            <a:pPr algn="l"/>
            <a:r>
              <a:rPr lang="en-US" sz="1800" b="0" i="0" u="none" strike="noStrike" baseline="0" dirty="0">
                <a:latin typeface="CIDFont+F2"/>
              </a:rPr>
              <a:t>A set of governing partial differential equations were written to express the heat and mass transfer phenomena in the Pyrolysis Zone. </a:t>
            </a:r>
          </a:p>
          <a:p>
            <a:pPr algn="l"/>
            <a:r>
              <a:rPr lang="en-US" sz="1800" b="0" i="0" u="none" strike="noStrike" baseline="0" dirty="0">
                <a:latin typeface="CIDFont+F2"/>
              </a:rPr>
              <a:t>These set of 6 simultaneous PDEs have to be solved with the Runge-Kutta-Gill Method to obtain temperature and density distributions in the Pyrolysis Zone.</a:t>
            </a:r>
          </a:p>
          <a:p>
            <a:pPr algn="l"/>
            <a:r>
              <a:rPr lang="en-US" sz="1800" b="0" i="0" u="none" strike="noStrike" baseline="0" dirty="0">
                <a:latin typeface="CIDFont+F2"/>
              </a:rPr>
              <a:t>When writing the governing equations, it is helpful to be in the frame of reference of the moving boundaries. Since the linear burn rate becomes constant at steady state, we can solve for temperatures and compound densities with respect to a spatial axis rather than time.</a:t>
            </a:r>
          </a:p>
          <a:p>
            <a:pPr lvl="1">
              <a:buFont typeface="+mj-lt"/>
              <a:buAutoNum type="arabicPeriod"/>
            </a:pPr>
            <a:r>
              <a:rPr lang="en-US" sz="1600" b="0" i="0" u="none" strike="noStrike" baseline="0" dirty="0">
                <a:latin typeface="CIDFont+F2"/>
              </a:rPr>
              <a:t>We clearly observe the decrease in total density when water evaporation starts at around 340 K. This is consistent with an increase in vapor pressure and a decrease in water density in that region.</a:t>
            </a:r>
          </a:p>
          <a:p>
            <a:pPr lvl="1">
              <a:buFont typeface="+mj-lt"/>
              <a:buAutoNum type="arabicPeriod"/>
            </a:pPr>
            <a:r>
              <a:rPr lang="en-US" sz="1600" b="0" i="0" u="none" strike="noStrike" baseline="0" dirty="0">
                <a:latin typeface="CIDFont+F2"/>
              </a:rPr>
              <a:t>From 450 K, a sharp decrease in total density is observed corresponding to the onset of tobacco pyrolysis into residual char—the char density increasing as a result.</a:t>
            </a:r>
          </a:p>
          <a:p>
            <a:pPr lvl="1">
              <a:buFont typeface="+mj-lt"/>
              <a:buAutoNum type="arabicPeriod"/>
            </a:pPr>
            <a:r>
              <a:rPr lang="en-US" sz="1600" b="0" i="0" u="none" strike="noStrike" baseline="0" dirty="0">
                <a:latin typeface="CIDFont+F2"/>
              </a:rPr>
              <a:t>The evaporation of water takes place prior to the pyrolysis of tobacco in distinct regions.</a:t>
            </a:r>
          </a:p>
          <a:p>
            <a:pPr lvl="1">
              <a:buFont typeface="+mj-lt"/>
              <a:buAutoNum type="arabicPeriod"/>
            </a:pPr>
            <a:r>
              <a:rPr lang="en-US" sz="1600" b="0" i="0" u="none" strike="noStrike" baseline="0" dirty="0">
                <a:latin typeface="CIDFont+F2"/>
              </a:rPr>
              <a:t>The temperature and density profiles are similar in both kinds of tobacco; however, we can observe that the reactions occur earlier spatially in the flue-cured tobacco cigarettes.</a:t>
            </a:r>
            <a:endParaRPr lang="en-US" dirty="0"/>
          </a:p>
        </p:txBody>
      </p:sp>
    </p:spTree>
    <p:extLst>
      <p:ext uri="{BB962C8B-B14F-4D97-AF65-F5344CB8AC3E}">
        <p14:creationId xmlns:p14="http://schemas.microsoft.com/office/powerpoint/2010/main" val="116938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CB93-F6FB-4922-84AC-FD10CF02732E}"/>
              </a:ext>
            </a:extLst>
          </p:cNvPr>
          <p:cNvSpPr>
            <a:spLocks noGrp="1"/>
          </p:cNvSpPr>
          <p:nvPr>
            <p:ph type="title"/>
          </p:nvPr>
        </p:nvSpPr>
        <p:spPr/>
        <p:txBody>
          <a:bodyPr>
            <a:normAutofit/>
          </a:bodyPr>
          <a:lstStyle/>
          <a:p>
            <a:r>
              <a:rPr lang="en-US" sz="3200" dirty="0"/>
              <a:t>Results: Temperature and Vapor Pressure</a:t>
            </a:r>
          </a:p>
        </p:txBody>
      </p:sp>
      <p:pic>
        <p:nvPicPr>
          <p:cNvPr id="5" name="Picture 4">
            <a:extLst>
              <a:ext uri="{FF2B5EF4-FFF2-40B4-BE49-F238E27FC236}">
                <a16:creationId xmlns:a16="http://schemas.microsoft.com/office/drawing/2014/main" id="{0DE17AEE-92D6-4003-A91F-63245E227C40}"/>
              </a:ext>
            </a:extLst>
          </p:cNvPr>
          <p:cNvPicPr>
            <a:picLocks noChangeAspect="1"/>
          </p:cNvPicPr>
          <p:nvPr/>
        </p:nvPicPr>
        <p:blipFill>
          <a:blip r:embed="rId2"/>
          <a:stretch>
            <a:fillRect/>
          </a:stretch>
        </p:blipFill>
        <p:spPr>
          <a:xfrm>
            <a:off x="2396169" y="1584795"/>
            <a:ext cx="7399661" cy="4938188"/>
          </a:xfrm>
          <a:prstGeom prst="rect">
            <a:avLst/>
          </a:prstGeom>
        </p:spPr>
      </p:pic>
    </p:spTree>
    <p:extLst>
      <p:ext uri="{BB962C8B-B14F-4D97-AF65-F5344CB8AC3E}">
        <p14:creationId xmlns:p14="http://schemas.microsoft.com/office/powerpoint/2010/main" val="380857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ED3F-9AED-4394-8FA8-D20763B7881A}"/>
              </a:ext>
            </a:extLst>
          </p:cNvPr>
          <p:cNvSpPr>
            <a:spLocks noGrp="1"/>
          </p:cNvSpPr>
          <p:nvPr>
            <p:ph type="title"/>
          </p:nvPr>
        </p:nvSpPr>
        <p:spPr/>
        <p:txBody>
          <a:bodyPr/>
          <a:lstStyle/>
          <a:p>
            <a:r>
              <a:rPr lang="en-US" sz="3200" dirty="0"/>
              <a:t>Results: Fractional Densities (Rho/RhoT0)</a:t>
            </a:r>
            <a:endParaRPr lang="en-US" dirty="0"/>
          </a:p>
        </p:txBody>
      </p:sp>
      <p:pic>
        <p:nvPicPr>
          <p:cNvPr id="5" name="Picture 4">
            <a:extLst>
              <a:ext uri="{FF2B5EF4-FFF2-40B4-BE49-F238E27FC236}">
                <a16:creationId xmlns:a16="http://schemas.microsoft.com/office/drawing/2014/main" id="{00CD4C60-3414-44B7-93E9-89FEC09E45E7}"/>
              </a:ext>
            </a:extLst>
          </p:cNvPr>
          <p:cNvPicPr>
            <a:picLocks noChangeAspect="1"/>
          </p:cNvPicPr>
          <p:nvPr/>
        </p:nvPicPr>
        <p:blipFill>
          <a:blip r:embed="rId2"/>
          <a:stretch>
            <a:fillRect/>
          </a:stretch>
        </p:blipFill>
        <p:spPr>
          <a:xfrm>
            <a:off x="2195356" y="1462836"/>
            <a:ext cx="7801287" cy="5085284"/>
          </a:xfrm>
          <a:prstGeom prst="rect">
            <a:avLst/>
          </a:prstGeom>
        </p:spPr>
      </p:pic>
    </p:spTree>
    <p:extLst>
      <p:ext uri="{BB962C8B-B14F-4D97-AF65-F5344CB8AC3E}">
        <p14:creationId xmlns:p14="http://schemas.microsoft.com/office/powerpoint/2010/main" val="41729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F71D-7121-4CB6-AC28-E14EEA8DDF35}"/>
              </a:ext>
            </a:extLst>
          </p:cNvPr>
          <p:cNvSpPr>
            <a:spLocks noGrp="1"/>
          </p:cNvSpPr>
          <p:nvPr>
            <p:ph type="title"/>
          </p:nvPr>
        </p:nvSpPr>
        <p:spPr/>
        <p:txBody>
          <a:bodyPr/>
          <a:lstStyle/>
          <a:p>
            <a:r>
              <a:rPr lang="en-US" dirty="0"/>
              <a:t>Chen’s Approach</a:t>
            </a:r>
          </a:p>
        </p:txBody>
      </p:sp>
      <p:sp>
        <p:nvSpPr>
          <p:cNvPr id="3" name="Content Placeholder 2">
            <a:extLst>
              <a:ext uri="{FF2B5EF4-FFF2-40B4-BE49-F238E27FC236}">
                <a16:creationId xmlns:a16="http://schemas.microsoft.com/office/drawing/2014/main" id="{25706B2E-063E-4B3D-98C4-2A39E7609F0E}"/>
              </a:ext>
            </a:extLst>
          </p:cNvPr>
          <p:cNvSpPr>
            <a:spLocks noGrp="1"/>
          </p:cNvSpPr>
          <p:nvPr>
            <p:ph idx="1"/>
          </p:nvPr>
        </p:nvSpPr>
        <p:spPr>
          <a:xfrm>
            <a:off x="1334278" y="2052116"/>
            <a:ext cx="9235861" cy="3997828"/>
          </a:xfrm>
        </p:spPr>
        <p:txBody>
          <a:bodyPr>
            <a:normAutofit/>
          </a:bodyPr>
          <a:lstStyle/>
          <a:p>
            <a:r>
              <a:rPr lang="en-US" dirty="0"/>
              <a:t>In this model, temperatures in the pyrolysis and combustion zones were assumed to have a given functional form that satisfied the boundary conditions.</a:t>
            </a:r>
          </a:p>
          <a:p>
            <a:r>
              <a:rPr lang="en-US" dirty="0"/>
              <a:t>These temperature profiles were integrated across both zones to match the overall mass and energy balance constraints. </a:t>
            </a:r>
          </a:p>
          <a:p>
            <a:r>
              <a:rPr lang="en-US" dirty="0"/>
              <a:t>This model goes further in its analysis than Muramatsu’s approach as it outputs temperatures and densities in both zones; however, some prior knowledge about the temperature profile is required.</a:t>
            </a:r>
          </a:p>
        </p:txBody>
      </p:sp>
    </p:spTree>
    <p:extLst>
      <p:ext uri="{BB962C8B-B14F-4D97-AF65-F5344CB8AC3E}">
        <p14:creationId xmlns:p14="http://schemas.microsoft.com/office/powerpoint/2010/main" val="192864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1AC5-D36A-4299-903F-ED1D13951012}"/>
              </a:ext>
            </a:extLst>
          </p:cNvPr>
          <p:cNvSpPr>
            <a:spLocks noGrp="1"/>
          </p:cNvSpPr>
          <p:nvPr>
            <p:ph type="title"/>
          </p:nvPr>
        </p:nvSpPr>
        <p:spPr/>
        <p:txBody>
          <a:bodyPr/>
          <a:lstStyle/>
          <a:p>
            <a:r>
              <a:rPr lang="en-US" dirty="0"/>
              <a:t>Results: Chen’s Approach</a:t>
            </a:r>
          </a:p>
        </p:txBody>
      </p:sp>
      <p:pic>
        <p:nvPicPr>
          <p:cNvPr id="5" name="Picture 4">
            <a:extLst>
              <a:ext uri="{FF2B5EF4-FFF2-40B4-BE49-F238E27FC236}">
                <a16:creationId xmlns:a16="http://schemas.microsoft.com/office/drawing/2014/main" id="{05B3DFE9-74EC-4AB3-922C-314D7E11E9AF}"/>
              </a:ext>
            </a:extLst>
          </p:cNvPr>
          <p:cNvPicPr>
            <a:picLocks noChangeAspect="1"/>
          </p:cNvPicPr>
          <p:nvPr/>
        </p:nvPicPr>
        <p:blipFill>
          <a:blip r:embed="rId2"/>
          <a:stretch>
            <a:fillRect/>
          </a:stretch>
        </p:blipFill>
        <p:spPr>
          <a:xfrm>
            <a:off x="1649300" y="1756228"/>
            <a:ext cx="8893400" cy="4712816"/>
          </a:xfrm>
          <a:prstGeom prst="rect">
            <a:avLst/>
          </a:prstGeom>
        </p:spPr>
      </p:pic>
    </p:spTree>
    <p:extLst>
      <p:ext uri="{BB962C8B-B14F-4D97-AF65-F5344CB8AC3E}">
        <p14:creationId xmlns:p14="http://schemas.microsoft.com/office/powerpoint/2010/main" val="418130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35F68DB612F545BC1B92C6C8D205A7" ma:contentTypeVersion="8" ma:contentTypeDescription="Create a new document." ma:contentTypeScope="" ma:versionID="656d2f85dabdfcce8b7b12021b5d24d2">
  <xsd:schema xmlns:xsd="http://www.w3.org/2001/XMLSchema" xmlns:xs="http://www.w3.org/2001/XMLSchema" xmlns:p="http://schemas.microsoft.com/office/2006/metadata/properties" xmlns:ns3="5dc51abe-fef9-4a8e-be78-9e25b7f525e1" targetNamespace="http://schemas.microsoft.com/office/2006/metadata/properties" ma:root="true" ma:fieldsID="e23ddb3b90b21d9402fbd39801c08eb7" ns3:_="">
    <xsd:import namespace="5dc51abe-fef9-4a8e-be78-9e25b7f525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51abe-fef9-4a8e-be78-9e25b7f5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59F8A5-3F7B-410B-B333-E8B62585FC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c51abe-fef9-4a8e-be78-9e25b7f52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F113E1-6A71-4BAB-A5DE-761CFE1644BC}">
  <ds:schemaRefs>
    <ds:schemaRef ds:uri="http://schemas.microsoft.com/sharepoint/v3/contenttype/forms"/>
  </ds:schemaRefs>
</ds:datastoreItem>
</file>

<file path=customXml/itemProps3.xml><?xml version="1.0" encoding="utf-8"?>
<ds:datastoreItem xmlns:ds="http://schemas.openxmlformats.org/officeDocument/2006/customXml" ds:itemID="{42CFE634-4B9B-4E21-94C1-6C01E9849AFF}">
  <ds:schemaRefs>
    <ds:schemaRef ds:uri="5dc51abe-fef9-4a8e-be78-9e25b7f525e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TM16401375[[fn=Madison]]</Template>
  <TotalTime>68</TotalTime>
  <Words>561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CIDFont+F2</vt:lpstr>
      <vt:lpstr>Arial</vt:lpstr>
      <vt:lpstr>MS Shell Dlg 2</vt:lpstr>
      <vt:lpstr>Wingdings</vt:lpstr>
      <vt:lpstr>Wingdings 3</vt:lpstr>
      <vt:lpstr>Madison</vt:lpstr>
      <vt:lpstr>Modeling Pyrolysis and Combustion in Naturally Smoldering Cigarettes</vt:lpstr>
      <vt:lpstr>Motivation</vt:lpstr>
      <vt:lpstr>Regions and Processes</vt:lpstr>
      <vt:lpstr>Regions and Processes</vt:lpstr>
      <vt:lpstr>Muramatsu’s Approach</vt:lpstr>
      <vt:lpstr>Results: Temperature and Vapor Pressure</vt:lpstr>
      <vt:lpstr>Results: Fractional Densities (Rho/RhoT0)</vt:lpstr>
      <vt:lpstr>Chen’s Approach</vt:lpstr>
      <vt:lpstr>Results: Chen’s Approach</vt:lpstr>
      <vt:lpstr>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Pyrolysis and Combustion in Naturally Smoldering Cigarettes</dc:title>
  <dc:creator>Krutik Desai</dc:creator>
  <cp:lastModifiedBy>Krutik Desai</cp:lastModifiedBy>
  <cp:revision>1</cp:revision>
  <dcterms:created xsi:type="dcterms:W3CDTF">2021-11-18T12:13:23Z</dcterms:created>
  <dcterms:modified xsi:type="dcterms:W3CDTF">2021-11-18T13:22:23Z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0x010100B935F68DB612F545BC1B92C6C8D205A7</vt:lpwstr>
  </property>
</Properties>
</file>