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0" r:id="rId3"/>
    <p:sldId id="258" r:id="rId4"/>
    <p:sldId id="259" r:id="rId5"/>
    <p:sldId id="260" r:id="rId6"/>
    <p:sldId id="261" r:id="rId7"/>
    <p:sldId id="263" r:id="rId8"/>
    <p:sldId id="267" r:id="rId9"/>
    <p:sldId id="268" r:id="rId10"/>
    <p:sldId id="265" r:id="rId11"/>
    <p:sldId id="269" r:id="rId12"/>
    <p:sldId id="262" r:id="rId13"/>
    <p:sldId id="272" r:id="rId14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9C5D18-40B6-62EC-8CC5-9B5B3226135F}" v="19" dt="2023-12-07T16:51:10.513"/>
    <p1510:client id="{492E64DA-42B1-15E1-4A64-10E0E0A62F44}" v="287" dt="2023-12-07T17:54:13.102"/>
    <p1510:client id="{4D23FCE8-2271-588A-E9D3-009F36E3F78E}" v="26" dt="2023-12-07T18:01:53.249"/>
    <p1510:client id="{749EFAA4-9619-9148-B1A1-B0D6A96A5C8A}" v="242" dt="2023-12-07T18:10:05.217"/>
    <p1510:client id="{9A341EFB-A00F-441C-906E-6A9D283816A0}" v="129" dt="2023-12-07T18:12:13.213"/>
    <p1510:client id="{F9EF64CC-D0A5-4A44-700F-315D873214B8}" v="165" dt="2023-12-07T18:36:11.043"/>
    <p1510:client id="{FBB65EFA-D278-D7B4-083E-6AB9209A3384}" v="256" dt="2023-12-07T16:35:11.0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74"/>
  </p:normalViewPr>
  <p:slideViewPr>
    <p:cSldViewPr snapToGrid="0">
      <p:cViewPr varScale="1">
        <p:scale>
          <a:sx n="102" d="100"/>
          <a:sy n="102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12/8/23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12/8/23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12/8/23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3.pn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4.pn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sin.shinyapps.io/energyPredApp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1.png"/><Relationship Id="rId5" Type="http://schemas.openxmlformats.org/officeDocument/2006/relationships/image" Target="../media/image9.jpe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2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/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4460" b="19290"/>
          <a:stretch>
            <a:fillRect/>
          </a:stretch>
        </p:blipFill>
        <p:spPr>
          <a:xfrm>
            <a:off x="-1" y="328244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 fontScale="90000"/>
          </a:bodyPr>
          <a:lstStyle/>
          <a:p>
            <a:r>
              <a:rPr lang="en-US">
                <a:solidFill>
                  <a:srgbClr val="FFFFFF"/>
                </a:solidFill>
              </a:rPr>
              <a:t>THE ENERGY STORY!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	-GROUP 04-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ZHIPENG ZHAO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KRUTI KOTADIA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MIHIR HOLMUKHE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NIDHI CHAUHAN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CHINMAY RANADE</a:t>
            </a:r>
          </a:p>
          <a:p>
            <a:pPr>
              <a:lnSpc>
                <a:spcPct val="90000"/>
              </a:lnSpc>
            </a:pPr>
            <a:endParaRPr lang="en-IN" sz="170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/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t="5981" b="9749"/>
          <a:stretch>
            <a:fillRect/>
          </a:stretch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70" y="762725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378585" y="1016635"/>
            <a:ext cx="9435465" cy="553148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40690" y="75565"/>
            <a:ext cx="11165205" cy="2072005"/>
          </a:xfrm>
        </p:spPr>
        <p:txBody>
          <a:bodyPr vert="horz" lIns="91440" tIns="45720" rIns="91440" bIns="45720" rtlCol="0" anchor="t"/>
          <a:lstStyle/>
          <a:p>
            <a:r>
              <a:rPr lang="en-US" sz="400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Energy Consumption Hotspot Mapping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/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t="5981" b="9749"/>
          <a:stretch>
            <a:fillRect/>
          </a:stretch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70" y="762725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40690" y="75565"/>
            <a:ext cx="11165205" cy="2072005"/>
          </a:xfrm>
        </p:spPr>
        <p:txBody>
          <a:bodyPr vert="horz" lIns="91440" tIns="45720" rIns="91440" bIns="45720" rtlCol="0" anchor="t"/>
          <a:lstStyle/>
          <a:p>
            <a:r>
              <a:rPr lang="en-US" sz="400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Future Prediction</a:t>
            </a: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96340" y="1017270"/>
            <a:ext cx="6144260" cy="56229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498840" y="1243330"/>
            <a:ext cx="2461895" cy="658495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 w="28575" cmpd="sng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square" rtlCol="0">
            <a:no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SLIDER&amp;MENU</a:t>
            </a:r>
          </a:p>
          <a:p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Parameter Modification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894445" y="2058035"/>
            <a:ext cx="2066290" cy="407035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 cmpd="sng">
            <a:solidFill>
              <a:schemeClr val="accent2"/>
            </a:solidFill>
            <a:prstDash val="sysDash"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Temperature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895080" y="2621280"/>
            <a:ext cx="2066290" cy="407035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 cmpd="sng">
            <a:solidFill>
              <a:schemeClr val="accent2"/>
            </a:solidFill>
            <a:prstDash val="sysDash"/>
          </a:ln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Energy Preference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895080" y="3184525"/>
            <a:ext cx="2065655" cy="407035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 cmpd="sng">
            <a:solidFill>
              <a:schemeClr val="accent2"/>
            </a:solidFill>
            <a:prstDash val="sysDash"/>
          </a:ln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Day Time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498840" y="4214495"/>
            <a:ext cx="2461895" cy="658495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 w="28575" cmpd="sng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square" rtlCol="0">
            <a:no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MAP</a:t>
            </a:r>
          </a:p>
          <a:p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Interactive Visualization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128760" y="6059170"/>
            <a:ext cx="1832610" cy="339725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 w="28575" cmpd="sng">
            <a:solidFill>
              <a:schemeClr val="bg1">
                <a:lumMod val="95000"/>
              </a:schemeClr>
            </a:solidFill>
            <a:prstDash val="sysDash"/>
          </a:ln>
        </p:spPr>
        <p:txBody>
          <a:bodyPr wrap="square" rtlCol="0">
            <a:no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TEXT OUTPUT</a:t>
            </a:r>
          </a:p>
          <a:p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7093585" y="2289810"/>
            <a:ext cx="1705610" cy="7747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093585" y="2851785"/>
            <a:ext cx="1705610" cy="2603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093585" y="3388360"/>
            <a:ext cx="1685925" cy="254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662420" y="4276090"/>
            <a:ext cx="1632585" cy="19431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10049510" y="4935855"/>
            <a:ext cx="9525" cy="1113790"/>
          </a:xfrm>
          <a:prstGeom prst="straightConnector1">
            <a:avLst/>
          </a:prstGeom>
          <a:ln w="50800" cap="rnd" cmpd="sng">
            <a:solidFill>
              <a:schemeClr val="bg1"/>
            </a:solidFill>
            <a:prstDash val="sysDot"/>
            <a:round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683250" y="6224270"/>
            <a:ext cx="2970530" cy="1968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lühbirne vor gelbem Hintergrund mit skizzierten Lichtstrahlen und Kabel"/>
          <p:cNvPicPr>
            <a:picLocks noChangeAspect="1"/>
          </p:cNvPicPr>
          <p:nvPr/>
        </p:nvPicPr>
        <p:blipFill rotWithShape="1">
          <a:blip r:embed="rId2"/>
          <a:srcRect t="8514" r="-1" b="-1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V="1"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70" y="978408"/>
            <a:ext cx="8686796" cy="23342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INTERPRETATIONS!</a:t>
            </a: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70" y="508090"/>
            <a:ext cx="8686800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DD5844-3FE5-5102-EC43-CD97DB900C19}"/>
              </a:ext>
            </a:extLst>
          </p:cNvPr>
          <p:cNvSpPr txBox="1"/>
          <p:nvPr/>
        </p:nvSpPr>
        <p:spPr>
          <a:xfrm>
            <a:off x="760486" y="1826062"/>
            <a:ext cx="1066800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After studying and calculating all the possible ways for getting apt energy consumption, we have narrowed down to some points which can be used for saving energy.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1) Since south Carolina lies in southeastern coastal of the United States and by saying coastal, I mean humidity.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2) While optimizing the data, we found out that appliances play a very important role in energy consumption. Around 2595 houses prefer electric clothes dryer over propane and gas.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3) Apart from that the cooling setpoint of a house  is vital when it comes to consuming energy. Till date there are 40% of houses having 60- 70 F set as their cooling setpoint  which consumes more energy.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4) Since energy consumption is the most in Charleston which 1320 KW/</a:t>
            </a:r>
            <a:r>
              <a:rPr lang="en-US" err="1">
                <a:ea typeface="+mn-lt"/>
                <a:cs typeface="+mn-lt"/>
              </a:rPr>
              <a:t>hr</a:t>
            </a:r>
            <a:r>
              <a:rPr lang="en-US">
                <a:ea typeface="+mn-lt"/>
                <a:cs typeface="+mn-lt"/>
              </a:rPr>
              <a:t> we can come up with an idea or an awareness amongst the population for making some day-to-day life changes. Like switching to a propane clothes dryer as it consumes less energy compared to the electric 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5) Another adjustment can be setting the cool point in a range of 70-80F to provide large energy consumption.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    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581AB8D8-1A7D-E9A4-F8FE-F381DC8760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0C91D-7F0D-5488-C38F-74E6E75A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THANKYOU!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14FCCD-8947-0FA5-9A45-36BFDB12A130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OPEN FOR QUESTIONS..</a:t>
            </a:r>
          </a:p>
        </p:txBody>
      </p:sp>
    </p:spTree>
    <p:extLst>
      <p:ext uri="{BB962C8B-B14F-4D97-AF65-F5344CB8AC3E}">
        <p14:creationId xmlns:p14="http://schemas.microsoft.com/office/powerpoint/2010/main" val="224293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/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>
            <a:fillRect/>
          </a:stretch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23342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LET’S EXPLORE</a:t>
            </a:r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DDC691-87EE-FF19-C941-CD97B1E99340}"/>
              </a:ext>
            </a:extLst>
          </p:cNvPr>
          <p:cNvSpPr txBox="1"/>
          <p:nvPr/>
        </p:nvSpPr>
        <p:spPr>
          <a:xfrm>
            <a:off x="785445" y="2157045"/>
            <a:ext cx="10693792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>
                <a:solidFill>
                  <a:schemeClr val="bg1"/>
                </a:solidFill>
              </a:rPr>
              <a:t>S</a:t>
            </a:r>
            <a:r>
              <a:rPr lang="en-US" sz="2400" b="1" i="0">
                <a:solidFill>
                  <a:schemeClr val="bg1"/>
                </a:solidFill>
                <a:effectLst/>
              </a:rPr>
              <a:t>equence </a:t>
            </a:r>
            <a:r>
              <a:rPr lang="en-US" sz="2400" b="1">
                <a:solidFill>
                  <a:schemeClr val="bg1"/>
                </a:solidFill>
              </a:rPr>
              <a:t>we ha</a:t>
            </a:r>
            <a:r>
              <a:rPr lang="en-US" sz="2400" b="1" i="0">
                <a:solidFill>
                  <a:schemeClr val="bg1"/>
                </a:solidFill>
                <a:effectLst/>
              </a:rPr>
              <a:t>ve outlined is a typical data analysis workflow. Let's break down each step:</a:t>
            </a:r>
          </a:p>
          <a:p>
            <a:endParaRPr lang="en-US" sz="2400" b="0" i="0">
              <a:solidFill>
                <a:schemeClr val="bg1"/>
              </a:solidFill>
              <a:effectLst/>
            </a:endParaRPr>
          </a:p>
          <a:p>
            <a:pPr lvl="1"/>
            <a:br>
              <a:rPr lang="en-US" sz="2400">
                <a:solidFill>
                  <a:schemeClr val="bg1"/>
                </a:solidFill>
                <a:ea typeface="Söhne"/>
                <a:cs typeface="Söhne"/>
              </a:rPr>
            </a:br>
            <a:br>
              <a:rPr lang="en-US" sz="2400">
                <a:solidFill>
                  <a:srgbClr val="D1D5DB"/>
                </a:solidFill>
              </a:rPr>
            </a:br>
            <a:br>
              <a:rPr lang="en-US" sz="2400">
                <a:solidFill>
                  <a:srgbClr val="D1D5DB"/>
                </a:solidFill>
              </a:rPr>
            </a:br>
            <a:endParaRPr lang="en-US" sz="2400">
              <a:solidFill>
                <a:srgbClr val="D1D5DB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D51EEA-BC79-B141-FC1B-6BB1A6A34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812090"/>
              </p:ext>
            </p:extLst>
          </p:nvPr>
        </p:nvGraphicFramePr>
        <p:xfrm>
          <a:off x="3151163" y="3181463"/>
          <a:ext cx="635444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4442">
                  <a:extLst>
                    <a:ext uri="{9D8B030D-6E8A-4147-A177-3AD203B41FA5}">
                      <a16:colId xmlns:a16="http://schemas.microsoft.com/office/drawing/2014/main" val="1567487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>
                          <a:solidFill>
                            <a:schemeClr val="bg1"/>
                          </a:solidFill>
                          <a:effectLst/>
                        </a:rPr>
                        <a:t>Obtaining Data</a:t>
                      </a:r>
                      <a:endParaRPr lang="en-US"/>
                    </a:p>
                  </a:txBody>
                  <a:tcPr>
                    <a:gradFill flip="none" rotWithShape="1">
                      <a:gsLst>
                        <a:gs pos="25000">
                          <a:schemeClr val="accent6">
                            <a:lumMod val="67000"/>
                          </a:schemeClr>
                        </a:gs>
                        <a:gs pos="77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300000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8382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i="0">
                          <a:solidFill>
                            <a:schemeClr val="bg1"/>
                          </a:solidFill>
                          <a:effectLst/>
                        </a:rPr>
                        <a:t>Scrubbing Data (Data Cleaning)</a:t>
                      </a:r>
                      <a:endParaRPr lang="en-US" sz="1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25000">
                          <a:schemeClr val="accent6">
                            <a:lumMod val="67000"/>
                          </a:schemeClr>
                        </a:gs>
                        <a:gs pos="77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300000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5211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i="0">
                          <a:solidFill>
                            <a:schemeClr val="bg1"/>
                          </a:solidFill>
                          <a:effectLst/>
                        </a:rPr>
                        <a:t>Exploring Data</a:t>
                      </a:r>
                    </a:p>
                  </a:txBody>
                  <a:tcPr>
                    <a:gradFill flip="none" rotWithShape="1">
                      <a:gsLst>
                        <a:gs pos="25000">
                          <a:schemeClr val="accent6">
                            <a:lumMod val="67000"/>
                          </a:schemeClr>
                        </a:gs>
                        <a:gs pos="77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300000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55100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i="0">
                          <a:solidFill>
                            <a:schemeClr val="bg1"/>
                          </a:solidFill>
                          <a:effectLst/>
                        </a:rPr>
                        <a:t>Modeling Data</a:t>
                      </a:r>
                      <a:endParaRPr lang="en-US" sz="1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25000">
                          <a:schemeClr val="accent6">
                            <a:lumMod val="67000"/>
                          </a:schemeClr>
                        </a:gs>
                        <a:gs pos="77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300000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8958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>
                          <a:solidFill>
                            <a:schemeClr val="bg1"/>
                          </a:solidFill>
                          <a:effectLst/>
                        </a:rPr>
                        <a:t>Interpreting Analysis</a:t>
                      </a:r>
                      <a:endParaRPr lang="en-US"/>
                    </a:p>
                  </a:txBody>
                  <a:tcPr>
                    <a:gradFill flip="none" rotWithShape="1">
                      <a:gsLst>
                        <a:gs pos="25000">
                          <a:schemeClr val="accent6">
                            <a:lumMod val="67000"/>
                          </a:schemeClr>
                        </a:gs>
                        <a:gs pos="77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300000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9644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04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od human figure"/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>
            <a:fillRect/>
          </a:stretch>
        </p:blipFill>
        <p:spPr>
          <a:xfrm>
            <a:off x="-1" y="328245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233424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>
                <a:solidFill>
                  <a:srgbClr val="FFFFFF"/>
                </a:solidFill>
              </a:rPr>
              <a:t>WHAT ARE THE MAIN FACTORS?</a:t>
            </a:r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BFB684-2848-61E6-B38E-E4D0754C5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631" y="2590969"/>
            <a:ext cx="9003833" cy="36629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/>
          <p:cNvPicPr>
            <a:picLocks noChangeAspect="1"/>
          </p:cNvPicPr>
          <p:nvPr/>
        </p:nvPicPr>
        <p:blipFill rotWithShape="1">
          <a:blip r:embed="rId2"/>
          <a:srcRect t="8514" r="-1" b="-1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V="1"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233377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HOW ACCURATE ARE WE?</a:t>
            </a:r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12E20-3907-A2F9-9F25-E833D554C447}"/>
              </a:ext>
            </a:extLst>
          </p:cNvPr>
          <p:cNvSpPr txBox="1"/>
          <p:nvPr/>
        </p:nvSpPr>
        <p:spPr>
          <a:xfrm>
            <a:off x="252211" y="2342344"/>
            <a:ext cx="71772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The Linear Regression model  gives us an accuracy of 82.54%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BD175-C135-EA9B-1FA8-FE45E8BADB4F}"/>
              </a:ext>
            </a:extLst>
          </p:cNvPr>
          <p:cNvSpPr txBox="1"/>
          <p:nvPr/>
        </p:nvSpPr>
        <p:spPr>
          <a:xfrm>
            <a:off x="257577" y="2793105"/>
            <a:ext cx="60369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The SVM model gives us an accuracy of 78.09%</a:t>
            </a:r>
          </a:p>
        </p:txBody>
      </p:sp>
      <p:pic>
        <p:nvPicPr>
          <p:cNvPr id="3" name="Picture 2" descr="A table with numbers and text&#10;&#10;Description automatically generated">
            <a:extLst>
              <a:ext uri="{FF2B5EF4-FFF2-40B4-BE49-F238E27FC236}">
                <a16:creationId xmlns:a16="http://schemas.microsoft.com/office/drawing/2014/main" id="{6A89587C-DA53-34DE-23BA-778A346C0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81" y="3378558"/>
            <a:ext cx="4637273" cy="29449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DB12B8-5D57-EA4C-1811-B69953CF6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634" y="3380485"/>
            <a:ext cx="4647127" cy="28767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puzzle with one red piece"/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>
            <a:fillRect/>
          </a:stretch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70" y="978408"/>
            <a:ext cx="5015537" cy="35082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LET’S SKIP TO THE GOOD PART!</a:t>
            </a: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br>
              <a:rPr lang="en-US" sz="1300" b="0">
                <a:solidFill>
                  <a:srgbClr val="D1D5DB"/>
                </a:solidFill>
                <a:ea typeface="+mj-lt"/>
                <a:cs typeface="+mj-lt"/>
              </a:rPr>
            </a:br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/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981" b="9749"/>
          <a:stretch>
            <a:fillRect/>
          </a:stretch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657225"/>
            <a:ext cx="5020945" cy="54051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SHINY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APP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IT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IS!</a:t>
            </a:r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980" y="1189933"/>
            <a:ext cx="8712906" cy="56717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A64E3E-F0D8-C8E0-75D3-6A868920AAA8}"/>
              </a:ext>
            </a:extLst>
          </p:cNvPr>
          <p:cNvSpPr txBox="1"/>
          <p:nvPr/>
        </p:nvSpPr>
        <p:spPr>
          <a:xfrm>
            <a:off x="3235568" y="844061"/>
            <a:ext cx="83937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https://pisin.shinyapps.io/energyPredApp/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/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981" b="9749"/>
          <a:stretch>
            <a:fillRect/>
          </a:stretch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1002665" y="3430905"/>
            <a:ext cx="3006090" cy="1192530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  <a:ln w="28575" cmpd="sng">
            <a:solidFill>
              <a:schemeClr val="bg1"/>
            </a:solidFill>
            <a:prstDash val="sysDash"/>
            <a:round/>
          </a:ln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Static House Data Review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92955" y="3435350"/>
            <a:ext cx="3006090" cy="1192530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  <a:ln w="28575" cmpd="sng">
            <a:solidFill>
              <a:schemeClr val="bg1"/>
            </a:solidFill>
            <a:prstDash val="sysDash"/>
            <a:round/>
          </a:ln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Energy Usage Hotspot Map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183245" y="3435350"/>
            <a:ext cx="3006090" cy="1192530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  <a:ln w="28575" cmpd="sng">
            <a:solidFill>
              <a:schemeClr val="bg1"/>
            </a:solidFill>
            <a:prstDash val="sysDash"/>
            <a:round/>
          </a:ln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Future Prediction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932045" y="1657350"/>
            <a:ext cx="2327910" cy="775970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28575" cmpd="sng">
            <a:solidFill>
              <a:schemeClr val="bg1"/>
            </a:solidFill>
            <a:prstDash val="sysDash"/>
            <a:round/>
          </a:ln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Dashboard</a:t>
            </a:r>
          </a:p>
        </p:txBody>
      </p:sp>
      <p:cxnSp>
        <p:nvCxnSpPr>
          <p:cNvPr id="18" name="肘形连接符 17"/>
          <p:cNvCxnSpPr>
            <a:stCxn id="12" idx="2"/>
            <a:endCxn id="4" idx="0"/>
          </p:cNvCxnSpPr>
          <p:nvPr/>
        </p:nvCxnSpPr>
        <p:spPr>
          <a:xfrm rot="5400000">
            <a:off x="3802063" y="1136968"/>
            <a:ext cx="997585" cy="3590290"/>
          </a:xfrm>
          <a:prstGeom prst="bentConnector3">
            <a:avLst>
              <a:gd name="adj1" fmla="val 50000"/>
            </a:avLst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endCxn id="8" idx="0"/>
          </p:cNvCxnSpPr>
          <p:nvPr/>
        </p:nvCxnSpPr>
        <p:spPr>
          <a:xfrm rot="5400000" flipV="1">
            <a:off x="5602605" y="2941955"/>
            <a:ext cx="983615" cy="3175"/>
          </a:xfrm>
          <a:prstGeom prst="bentConnector3">
            <a:avLst>
              <a:gd name="adj1" fmla="val 50032"/>
            </a:avLst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2" idx="2"/>
            <a:endCxn id="10" idx="0"/>
          </p:cNvCxnSpPr>
          <p:nvPr/>
        </p:nvCxnSpPr>
        <p:spPr>
          <a:xfrm rot="5400000" flipV="1">
            <a:off x="7390130" y="1139190"/>
            <a:ext cx="1002030" cy="3590290"/>
          </a:xfrm>
          <a:prstGeom prst="bentConnector3">
            <a:avLst>
              <a:gd name="adj1" fmla="val 50000"/>
            </a:avLst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/>
          <p:cNvPicPr>
            <a:picLocks noChangeAspect="1"/>
          </p:cNvPicPr>
          <p:nvPr/>
        </p:nvPicPr>
        <p:blipFill rotWithShape="1">
          <a:blip r:embed="rId5">
            <a:alphaModFix amt="40000"/>
          </a:blip>
          <a:srcRect t="5981" b="9749"/>
          <a:stretch>
            <a:fillRect/>
          </a:stretch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70" y="762725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40690" y="75565"/>
            <a:ext cx="11165205" cy="2072005"/>
          </a:xfrm>
        </p:spPr>
        <p:txBody>
          <a:bodyPr vert="horz" lIns="91440" tIns="45720" rIns="91440" bIns="45720" rtlCol="0" anchor="t"/>
          <a:lstStyle/>
          <a:p>
            <a:r>
              <a:rPr lang="en-US" altLang="zh-CN" sz="4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Static House Data Review</a:t>
            </a:r>
            <a:endParaRPr lang="en-US" sz="4000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73380" y="1371600"/>
            <a:ext cx="11445240" cy="42665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61615" y="2497455"/>
            <a:ext cx="1551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Radio Button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801495" y="2438400"/>
            <a:ext cx="881380" cy="505460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749040" y="5638165"/>
            <a:ext cx="1551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Histogram</a:t>
            </a: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9130665" y="5638165"/>
            <a:ext cx="1551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Boxplot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/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t="5981" b="9749"/>
          <a:stretch>
            <a:fillRect/>
          </a:stretch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70" y="762725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40690" y="75565"/>
            <a:ext cx="11165205" cy="2072005"/>
          </a:xfrm>
        </p:spPr>
        <p:txBody>
          <a:bodyPr vert="horz" lIns="91440" tIns="45720" rIns="91440" bIns="45720" rtlCol="0" anchor="t"/>
          <a:lstStyle/>
          <a:p>
            <a:r>
              <a:rPr lang="en-US" altLang="zh-CN" sz="4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Static House Data Review</a:t>
            </a:r>
            <a:endParaRPr lang="en-US" sz="4000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979930" y="1111250"/>
            <a:ext cx="8086725" cy="53721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gxZmY2Yzg1OWI5MTAzYWQ5Y2JlMWY5YWRlNGVlNm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Gestalt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Macintosh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Bierstadt</vt:lpstr>
      <vt:lpstr>Times New Roman</vt:lpstr>
      <vt:lpstr>Wingdings</vt:lpstr>
      <vt:lpstr>GestaltVTI</vt:lpstr>
      <vt:lpstr>THE ENERGY STORY!  -GROUP 04-</vt:lpstr>
      <vt:lpstr>LET’S EXPLORE</vt:lpstr>
      <vt:lpstr>WHAT ARE THE MAIN FACTORS?</vt:lpstr>
      <vt:lpstr>HOW ACCURATE ARE WE?</vt:lpstr>
      <vt:lpstr>LET’S SKIP TO THE GOOD PART!   </vt:lpstr>
      <vt:lpstr>SHINY  APP  IT  IS!</vt:lpstr>
      <vt:lpstr>PowerPoint Presentation</vt:lpstr>
      <vt:lpstr>Static House Data Review</vt:lpstr>
      <vt:lpstr>Static House Data Review</vt:lpstr>
      <vt:lpstr>Energy Consumption Hotspot Mapping</vt:lpstr>
      <vt:lpstr>Future Prediction</vt:lpstr>
      <vt:lpstr>INTERPRETATIONS!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ENERGY STORY!</dc:title>
  <dc:creator>Mihir Holmukhe</dc:creator>
  <cp:lastModifiedBy>Nidhi Devendra Chauhan</cp:lastModifiedBy>
  <cp:revision>2</cp:revision>
  <dcterms:created xsi:type="dcterms:W3CDTF">2023-12-04T19:34:00Z</dcterms:created>
  <dcterms:modified xsi:type="dcterms:W3CDTF">2023-12-09T00:11:37Z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A52C6EA6CFC44196926484DBE4B4263A_13</vt:lpwstr>
  </property>
  <property fmtid="{D5CDD505-2E9C-101B-9397-08002B2CF9AE}" pid="3" name="KSOProductBuildVer">
    <vt:lpwstr>2052-12.1.0.15990</vt:lpwstr>
  </property>
</Properties>
</file>