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19"/>
  </p:notesMasterIdLst>
  <p:handoutMasterIdLst>
    <p:handoutMasterId r:id="rId20"/>
  </p:handoutMasterIdLst>
  <p:sldIdLst>
    <p:sldId id="256" r:id="rId5"/>
    <p:sldId id="293" r:id="rId6"/>
    <p:sldId id="297" r:id="rId7"/>
    <p:sldId id="283" r:id="rId8"/>
    <p:sldId id="298" r:id="rId9"/>
    <p:sldId id="299" r:id="rId10"/>
    <p:sldId id="300" r:id="rId11"/>
    <p:sldId id="301" r:id="rId12"/>
    <p:sldId id="302" r:id="rId13"/>
    <p:sldId id="303" r:id="rId14"/>
    <p:sldId id="304" r:id="rId15"/>
    <p:sldId id="306" r:id="rId16"/>
    <p:sldId id="305" r:id="rId17"/>
    <p:sldId id="29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5388" autoAdjust="0"/>
  </p:normalViewPr>
  <p:slideViewPr>
    <p:cSldViewPr snapToGrid="0" showGuides="1">
      <p:cViewPr>
        <p:scale>
          <a:sx n="107" d="100"/>
          <a:sy n="107" d="100"/>
        </p:scale>
        <p:origin x="84" y="136"/>
      </p:cViewPr>
      <p:guideLst/>
    </p:cSldViewPr>
  </p:slideViewPr>
  <p:outlineViewPr>
    <p:cViewPr>
      <p:scale>
        <a:sx n="33" d="100"/>
        <a:sy n="33" d="100"/>
      </p:scale>
      <p:origin x="0" y="-498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3/22/2024</a:t>
            </a:fld>
            <a:endParaRPr lang="en-US" dirty="0"/>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dirty="0"/>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3/22/2024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a:t>
            </a:fld>
            <a:endParaRPr lang="en-US" dirty="0"/>
          </a:p>
        </p:txBody>
      </p:sp>
    </p:spTree>
    <p:extLst>
      <p:ext uri="{BB962C8B-B14F-4D97-AF65-F5344CB8AC3E}">
        <p14:creationId xmlns:p14="http://schemas.microsoft.com/office/powerpoint/2010/main" val="1983523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2</a:t>
            </a:fld>
            <a:endParaRPr lang="en-US" dirty="0"/>
          </a:p>
        </p:txBody>
      </p:sp>
    </p:spTree>
    <p:extLst>
      <p:ext uri="{BB962C8B-B14F-4D97-AF65-F5344CB8AC3E}">
        <p14:creationId xmlns:p14="http://schemas.microsoft.com/office/powerpoint/2010/main" val="990704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55D0A-BA8F-08C1-2171-92FE7C9A65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9E3838-54B0-762D-039E-74C71C9569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D624B0-F433-57F2-0BD4-F47941A199B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5D96A2-E9ED-A249-BA32-BF54DF8AFF1C}"/>
              </a:ext>
            </a:extLst>
          </p:cNvPr>
          <p:cNvSpPr>
            <a:spLocks noGrp="1"/>
          </p:cNvSpPr>
          <p:nvPr>
            <p:ph type="sldNum" sz="quarter" idx="5"/>
          </p:nvPr>
        </p:nvSpPr>
        <p:spPr/>
        <p:txBody>
          <a:bodyPr/>
          <a:lstStyle/>
          <a:p>
            <a:fld id="{B63359F2-43EF-4812-9DC0-98C0B1A40681}" type="slidenum">
              <a:rPr lang="en-US" smtClean="0"/>
              <a:t>3</a:t>
            </a:fld>
            <a:endParaRPr lang="en-US" dirty="0"/>
          </a:p>
        </p:txBody>
      </p:sp>
    </p:spTree>
    <p:extLst>
      <p:ext uri="{BB962C8B-B14F-4D97-AF65-F5344CB8AC3E}">
        <p14:creationId xmlns:p14="http://schemas.microsoft.com/office/powerpoint/2010/main" val="720677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4</a:t>
            </a:fld>
            <a:endParaRPr lang="en-US" dirty="0"/>
          </a:p>
        </p:txBody>
      </p:sp>
    </p:spTree>
    <p:extLst>
      <p:ext uri="{BB962C8B-B14F-4D97-AF65-F5344CB8AC3E}">
        <p14:creationId xmlns:p14="http://schemas.microsoft.com/office/powerpoint/2010/main" val="1657027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578E4-355F-BDAA-DD0B-5AB7C34AC8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FA948F-BB0F-34FB-E936-DB98C58E34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9EB118-AA5D-346E-EDEF-F51075D6BA0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DC9AAB-111B-D028-AA84-4C66D8877162}"/>
              </a:ext>
            </a:extLst>
          </p:cNvPr>
          <p:cNvSpPr>
            <a:spLocks noGrp="1"/>
          </p:cNvSpPr>
          <p:nvPr>
            <p:ph type="sldNum" sz="quarter" idx="5"/>
          </p:nvPr>
        </p:nvSpPr>
        <p:spPr/>
        <p:txBody>
          <a:bodyPr/>
          <a:lstStyle/>
          <a:p>
            <a:fld id="{B63359F2-43EF-4812-9DC0-98C0B1A40681}" type="slidenum">
              <a:rPr lang="en-US" smtClean="0"/>
              <a:t>5</a:t>
            </a:fld>
            <a:endParaRPr lang="en-US" dirty="0"/>
          </a:p>
        </p:txBody>
      </p:sp>
    </p:spTree>
    <p:extLst>
      <p:ext uri="{BB962C8B-B14F-4D97-AF65-F5344CB8AC3E}">
        <p14:creationId xmlns:p14="http://schemas.microsoft.com/office/powerpoint/2010/main" val="2423533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E8DB69-5037-441D-8642-A7F00DEED7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CA0D1E-9C77-0AED-E1F5-30D7EE47EA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3EA23A-0D23-E1CE-E008-52D3A489E2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F5C4C8-01F9-91EB-76CA-1652D3E6CFA9}"/>
              </a:ext>
            </a:extLst>
          </p:cNvPr>
          <p:cNvSpPr>
            <a:spLocks noGrp="1"/>
          </p:cNvSpPr>
          <p:nvPr>
            <p:ph type="sldNum" sz="quarter" idx="5"/>
          </p:nvPr>
        </p:nvSpPr>
        <p:spPr/>
        <p:txBody>
          <a:bodyPr/>
          <a:lstStyle/>
          <a:p>
            <a:fld id="{B63359F2-43EF-4812-9DC0-98C0B1A40681}" type="slidenum">
              <a:rPr lang="en-US" smtClean="0"/>
              <a:t>6</a:t>
            </a:fld>
            <a:endParaRPr lang="en-US" dirty="0"/>
          </a:p>
        </p:txBody>
      </p:sp>
    </p:spTree>
    <p:extLst>
      <p:ext uri="{BB962C8B-B14F-4D97-AF65-F5344CB8AC3E}">
        <p14:creationId xmlns:p14="http://schemas.microsoft.com/office/powerpoint/2010/main" val="4001250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14</a:t>
            </a:fld>
            <a:endParaRPr lang="en-US" dirty="0"/>
          </a:p>
        </p:txBody>
      </p:sp>
    </p:spTree>
    <p:extLst>
      <p:ext uri="{BB962C8B-B14F-4D97-AF65-F5344CB8AC3E}">
        <p14:creationId xmlns:p14="http://schemas.microsoft.com/office/powerpoint/2010/main" val="1193464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66615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87330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3988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hasCustomPrompt="1"/>
          </p:nvPr>
        </p:nvSpPr>
        <p:spPr>
          <a:xfrm>
            <a:off x="457200" y="1070901"/>
            <a:ext cx="11265407" cy="1499616"/>
          </a:xfrm>
        </p:spPr>
        <p:txBody>
          <a:bodyPr>
            <a:noAutofit/>
          </a:bodyPr>
          <a:lstStyle>
            <a:lvl1pPr>
              <a:defRPr/>
            </a:lvl1pPr>
          </a:lstStyle>
          <a:p>
            <a:r>
              <a:rPr lang="en-US" dirty="0"/>
              <a:t>Click to add title</a:t>
            </a:r>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hasCustomPrompt="1"/>
          </p:nvPr>
        </p:nvSpPr>
        <p:spPr>
          <a:xfrm>
            <a:off x="448055" y="3103684"/>
            <a:ext cx="11274551" cy="3287971"/>
          </a:xfrm>
          <a:solidFill>
            <a:schemeClr val="accent2"/>
          </a:solidFill>
        </p:spPr>
        <p:txBody>
          <a:bodyPr anchor="t" anchorCtr="0">
            <a:normAutofit/>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228195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ntroduction bottom">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hasCustomPrompt="1"/>
          </p:nvPr>
        </p:nvSpPr>
        <p:spPr>
          <a:xfrm>
            <a:off x="457200" y="2878091"/>
            <a:ext cx="3729789" cy="3440485"/>
          </a:xfrm>
        </p:spPr>
        <p:txBody>
          <a:bodyPr tIns="182880" bIns="182880" anchor="ctr" anchorCtr="0">
            <a:noAutofit/>
          </a:bodyPr>
          <a:lstStyle/>
          <a:p>
            <a:r>
              <a:rPr lang="en-US" dirty="0"/>
              <a:t>Click to add title</a:t>
            </a:r>
            <a:endParaRPr lang="en-US" dirty="0">
              <a:solidFill>
                <a:schemeClr val="tx2"/>
              </a:solidFill>
            </a:endParaRPr>
          </a:p>
        </p:txBody>
      </p:sp>
      <p:sp>
        <p:nvSpPr>
          <p:cNvPr id="3" name="Picture Placeholder 2">
            <a:extLst>
              <a:ext uri="{FF2B5EF4-FFF2-40B4-BE49-F238E27FC236}">
                <a16:creationId xmlns:a16="http://schemas.microsoft.com/office/drawing/2014/main" id="{130F1D2B-CBE7-6279-2158-7A9F3B5D5C61}"/>
              </a:ext>
            </a:extLst>
          </p:cNvPr>
          <p:cNvSpPr>
            <a:spLocks noGrp="1"/>
          </p:cNvSpPr>
          <p:nvPr>
            <p:ph type="pic" sz="quarter" idx="19" hasCustomPrompt="1"/>
          </p:nvPr>
        </p:nvSpPr>
        <p:spPr>
          <a:xfrm>
            <a:off x="457200" y="670560"/>
            <a:ext cx="11267440" cy="2139696"/>
          </a:xfrm>
          <a:custGeom>
            <a:avLst/>
            <a:gdLst>
              <a:gd name="connsiteX0" fmla="*/ 3783068 w 11267440"/>
              <a:gd name="connsiteY0" fmla="*/ 0 h 2139696"/>
              <a:gd name="connsiteX1" fmla="*/ 11267440 w 11267440"/>
              <a:gd name="connsiteY1" fmla="*/ 0 h 2139696"/>
              <a:gd name="connsiteX2" fmla="*/ 11267440 w 11267440"/>
              <a:gd name="connsiteY2" fmla="*/ 2139696 h 2139696"/>
              <a:gd name="connsiteX3" fmla="*/ 3783068 w 11267440"/>
              <a:gd name="connsiteY3" fmla="*/ 2139696 h 2139696"/>
              <a:gd name="connsiteX4" fmla="*/ 0 w 11267440"/>
              <a:gd name="connsiteY4" fmla="*/ 0 h 2139696"/>
              <a:gd name="connsiteX5" fmla="*/ 3677799 w 11267440"/>
              <a:gd name="connsiteY5" fmla="*/ 0 h 2139696"/>
              <a:gd name="connsiteX6" fmla="*/ 3677799 w 11267440"/>
              <a:gd name="connsiteY6" fmla="*/ 2139696 h 2139696"/>
              <a:gd name="connsiteX7" fmla="*/ 0 w 11267440"/>
              <a:gd name="connsiteY7" fmla="*/ 2139696 h 213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40" h="2139696">
                <a:moveTo>
                  <a:pt x="3783068" y="0"/>
                </a:moveTo>
                <a:lnTo>
                  <a:pt x="11267440" y="0"/>
                </a:lnTo>
                <a:lnTo>
                  <a:pt x="11267440" y="2139696"/>
                </a:lnTo>
                <a:lnTo>
                  <a:pt x="3783068" y="2139696"/>
                </a:lnTo>
                <a:close/>
                <a:moveTo>
                  <a:pt x="0" y="0"/>
                </a:moveTo>
                <a:lnTo>
                  <a:pt x="3677799" y="0"/>
                </a:lnTo>
                <a:lnTo>
                  <a:pt x="3677799" y="2139696"/>
                </a:lnTo>
                <a:lnTo>
                  <a:pt x="0" y="213969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7" name="Content Placeholder 5">
            <a:extLst>
              <a:ext uri="{FF2B5EF4-FFF2-40B4-BE49-F238E27FC236}">
                <a16:creationId xmlns:a16="http://schemas.microsoft.com/office/drawing/2014/main" id="{135EE74D-5A60-B83C-5C2D-7B6FEA778FCB}"/>
              </a:ext>
            </a:extLst>
          </p:cNvPr>
          <p:cNvSpPr>
            <a:spLocks noGrp="1"/>
          </p:cNvSpPr>
          <p:nvPr>
            <p:ph sz="quarter" idx="4" hasCustomPrompt="1"/>
          </p:nvPr>
        </p:nvSpPr>
        <p:spPr>
          <a:xfrm>
            <a:off x="4305827" y="2878091"/>
            <a:ext cx="7418813" cy="3440485"/>
          </a:xfrm>
        </p:spPr>
        <p:txBody>
          <a:bodyPr anchor="ctr" anchorCtr="0">
            <a:normAutofit/>
          </a:bodyPr>
          <a:lstStyle>
            <a:lvl1pPr marL="283464" indent="-283464">
              <a:buFont typeface="Arial" panose="020B0604020202020204" pitchFamily="34" charset="0"/>
              <a:buChar char="•"/>
              <a:defRPr/>
            </a:lvl1pPr>
            <a:lvl2pPr marL="283464" indent="-283464">
              <a:buFont typeface="Arial" panose="020B0604020202020204" pitchFamily="34" charset="0"/>
              <a:buChar char="•"/>
              <a:defRPr/>
            </a:lvl2pPr>
            <a:lvl3pPr marL="283464" indent="-283464">
              <a:buFont typeface="Arial" panose="020B0604020202020204" pitchFamily="34" charset="0"/>
              <a:buChar char="•"/>
              <a:defRPr/>
            </a:lvl3pPr>
            <a:lvl4pPr marL="283464" indent="-283464">
              <a:buFont typeface="Arial" panose="020B0604020202020204" pitchFamily="34" charset="0"/>
              <a:buChar char="•"/>
              <a:defRPr/>
            </a:lvl4pPr>
            <a:lvl5pPr marL="283464" indent="-283464">
              <a:buFont typeface="Arial" panose="020B0604020202020204" pitchFamily="34" charset="0"/>
              <a:buChar char="•"/>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9">
            <a:extLst>
              <a:ext uri="{FF2B5EF4-FFF2-40B4-BE49-F238E27FC236}">
                <a16:creationId xmlns:a16="http://schemas.microsoft.com/office/drawing/2014/main" id="{2BCF1FAD-0BAD-2574-3352-B152DF76C150}"/>
              </a:ext>
            </a:extLst>
          </p:cNvPr>
          <p:cNvSpPr>
            <a:spLocks noGrp="1"/>
          </p:cNvSpPr>
          <p:nvPr>
            <p:ph type="ftr" sz="quarter" idx="17"/>
          </p:nvPr>
        </p:nvSpPr>
        <p:spPr/>
        <p:txBody>
          <a:bodyPr/>
          <a:lstStyle/>
          <a:p>
            <a:endParaRPr lang="en-US" dirty="0"/>
          </a:p>
        </p:txBody>
      </p:sp>
      <p:sp>
        <p:nvSpPr>
          <p:cNvPr id="9" name="Date Placeholder 8">
            <a:extLst>
              <a:ext uri="{FF2B5EF4-FFF2-40B4-BE49-F238E27FC236}">
                <a16:creationId xmlns:a16="http://schemas.microsoft.com/office/drawing/2014/main" id="{EC328E41-645E-D257-FFF3-93344A8E4FA5}"/>
              </a:ext>
            </a:extLst>
          </p:cNvPr>
          <p:cNvSpPr>
            <a:spLocks noGrp="1"/>
          </p:cNvSpPr>
          <p:nvPr>
            <p:ph type="dt" sz="half" idx="16"/>
          </p:nvPr>
        </p:nvSpPr>
        <p:spPr/>
        <p:txBody>
          <a:bodyPr/>
          <a:lstStyle/>
          <a:p>
            <a:r>
              <a:rPr lang="en-US"/>
              <a:t>20XX</a:t>
            </a:r>
            <a:endParaRPr lang="en-US" dirty="0"/>
          </a:p>
        </p:txBody>
      </p:sp>
      <p:sp>
        <p:nvSpPr>
          <p:cNvPr id="14" name="Slide Number Placeholder 13">
            <a:extLst>
              <a:ext uri="{FF2B5EF4-FFF2-40B4-BE49-F238E27FC236}">
                <a16:creationId xmlns:a16="http://schemas.microsoft.com/office/drawing/2014/main" id="{DEF9E45A-6561-C074-14CE-B3B63476D221}"/>
              </a:ext>
            </a:extLst>
          </p:cNvPr>
          <p:cNvSpPr>
            <a:spLocks noGrp="1"/>
          </p:cNvSpPr>
          <p:nvPr>
            <p:ph type="sldNum" sz="quarter" idx="18"/>
          </p:nvPr>
        </p:nvSpPr>
        <p:spPr>
          <a:xfrm>
            <a:off x="10672130"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8583640"/>
      </p:ext>
    </p:extLst>
  </p:cSld>
  <p:clrMapOvr>
    <a:masterClrMapping/>
  </p:clrMapOvr>
  <p:extLst>
    <p:ext uri="{DCECCB84-F9BA-43D5-87BE-67443E8EF086}">
      <p15:sldGuideLst xmlns:p15="http://schemas.microsoft.com/office/powerpoint/2012/main">
        <p15:guide id="1" orient="horz">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524000" y="1143000"/>
            <a:ext cx="9144000" cy="2585720"/>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1524000" y="3799840"/>
            <a:ext cx="9144000" cy="2052320"/>
          </a:xfrm>
        </p:spPr>
        <p:txBody>
          <a:bodyPr anchor="t">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29685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462151" y="666984"/>
            <a:ext cx="3672970" cy="2125911"/>
          </a:xfrm>
        </p:spPr>
        <p:txBody>
          <a:bodyPr>
            <a:noAutofit/>
          </a:bodyPr>
          <a:lstStyle>
            <a:lvl1pPr algn="l">
              <a:defRPr/>
            </a:lvl1pPr>
          </a:lstStyle>
          <a:p>
            <a:r>
              <a:rPr lang="en-US" noProof="0"/>
              <a:t>Click to edit Master title style</a:t>
            </a:r>
            <a:endParaRPr lang="en-US" noProof="0" dirty="0"/>
          </a:p>
        </p:txBody>
      </p:sp>
      <p:sp>
        <p:nvSpPr>
          <p:cNvPr id="2" name="Content Placeholder 5">
            <a:extLst>
              <a:ext uri="{FF2B5EF4-FFF2-40B4-BE49-F238E27FC236}">
                <a16:creationId xmlns:a16="http://schemas.microsoft.com/office/drawing/2014/main" id="{5A0AD703-0A43-5323-CCB2-832D424EF2DB}"/>
              </a:ext>
            </a:extLst>
          </p:cNvPr>
          <p:cNvSpPr>
            <a:spLocks noGrp="1"/>
          </p:cNvSpPr>
          <p:nvPr>
            <p:ph sz="quarter" idx="4" hasCustomPrompt="1"/>
          </p:nvPr>
        </p:nvSpPr>
        <p:spPr>
          <a:xfrm>
            <a:off x="462151" y="2862479"/>
            <a:ext cx="3672970" cy="3491849"/>
          </a:xfrm>
        </p:spPr>
        <p:txBody>
          <a:bodyPr anchor="t" anchorCtr="0">
            <a:normAutofit/>
          </a:bodyPr>
          <a:lstStyle>
            <a:lvl1pPr marL="0" indent="0">
              <a:buNone/>
              <a:defRPr/>
            </a:lvl1pPr>
          </a:lstStyle>
          <a:p>
            <a:pPr lvl="0"/>
            <a:r>
              <a:rPr lang="en-US" noProof="0" dirty="0"/>
              <a:t>Click to add text </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Picture Placeholder 3">
            <a:extLst>
              <a:ext uri="{FF2B5EF4-FFF2-40B4-BE49-F238E27FC236}">
                <a16:creationId xmlns:a16="http://schemas.microsoft.com/office/drawing/2014/main" id="{4627B629-9CBE-3ECF-2D88-F07AACD0374E}"/>
              </a:ext>
            </a:extLst>
          </p:cNvPr>
          <p:cNvSpPr>
            <a:spLocks noGrp="1"/>
          </p:cNvSpPr>
          <p:nvPr>
            <p:ph type="pic" sz="quarter" idx="13" hasCustomPrompt="1"/>
          </p:nvPr>
        </p:nvSpPr>
        <p:spPr>
          <a:xfrm>
            <a:off x="4231970" y="666985"/>
            <a:ext cx="7497880" cy="5687344"/>
          </a:xfrm>
          <a:custGeom>
            <a:avLst/>
            <a:gdLst>
              <a:gd name="connsiteX0" fmla="*/ 3803282 w 7497880"/>
              <a:gd name="connsiteY0" fmla="*/ 0 h 5687344"/>
              <a:gd name="connsiteX1" fmla="*/ 7497880 w 7497880"/>
              <a:gd name="connsiteY1" fmla="*/ 0 h 5687344"/>
              <a:gd name="connsiteX2" fmla="*/ 7497880 w 7497880"/>
              <a:gd name="connsiteY2" fmla="*/ 4581885 h 5687344"/>
              <a:gd name="connsiteX3" fmla="*/ 3803282 w 7497880"/>
              <a:gd name="connsiteY3" fmla="*/ 4581885 h 5687344"/>
              <a:gd name="connsiteX4" fmla="*/ 0 w 7497880"/>
              <a:gd name="connsiteY4" fmla="*/ 0 h 5687344"/>
              <a:gd name="connsiteX5" fmla="*/ 3699373 w 7497880"/>
              <a:gd name="connsiteY5" fmla="*/ 0 h 5687344"/>
              <a:gd name="connsiteX6" fmla="*/ 3699373 w 7497880"/>
              <a:gd name="connsiteY6" fmla="*/ 4581885 h 5687344"/>
              <a:gd name="connsiteX7" fmla="*/ 2 w 7497880"/>
              <a:gd name="connsiteY7" fmla="*/ 4581885 h 5687344"/>
              <a:gd name="connsiteX8" fmla="*/ 2 w 7497880"/>
              <a:gd name="connsiteY8" fmla="*/ 4679200 h 5687344"/>
              <a:gd name="connsiteX9" fmla="*/ 3699373 w 7497880"/>
              <a:gd name="connsiteY9" fmla="*/ 4679200 h 5687344"/>
              <a:gd name="connsiteX10" fmla="*/ 3699373 w 7497880"/>
              <a:gd name="connsiteY10" fmla="*/ 5679350 h 5687344"/>
              <a:gd name="connsiteX11" fmla="*/ 3803282 w 7497880"/>
              <a:gd name="connsiteY11" fmla="*/ 5679350 h 5687344"/>
              <a:gd name="connsiteX12" fmla="*/ 3803282 w 7497880"/>
              <a:gd name="connsiteY12" fmla="*/ 4679200 h 5687344"/>
              <a:gd name="connsiteX13" fmla="*/ 7497880 w 7497880"/>
              <a:gd name="connsiteY13" fmla="*/ 4679200 h 5687344"/>
              <a:gd name="connsiteX14" fmla="*/ 7497880 w 7497880"/>
              <a:gd name="connsiteY14" fmla="*/ 5687344 h 5687344"/>
              <a:gd name="connsiteX15" fmla="*/ 0 w 7497880"/>
              <a:gd name="connsiteY15" fmla="*/ 5687344 h 5687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497880" h="5687344">
                <a:moveTo>
                  <a:pt x="3803282" y="0"/>
                </a:moveTo>
                <a:lnTo>
                  <a:pt x="7497880" y="0"/>
                </a:lnTo>
                <a:lnTo>
                  <a:pt x="7497880" y="4581885"/>
                </a:lnTo>
                <a:lnTo>
                  <a:pt x="3803282" y="4581885"/>
                </a:lnTo>
                <a:close/>
                <a:moveTo>
                  <a:pt x="0" y="0"/>
                </a:moveTo>
                <a:lnTo>
                  <a:pt x="3699373" y="0"/>
                </a:lnTo>
                <a:lnTo>
                  <a:pt x="3699373" y="4581885"/>
                </a:lnTo>
                <a:lnTo>
                  <a:pt x="2" y="4581885"/>
                </a:lnTo>
                <a:lnTo>
                  <a:pt x="2" y="4679200"/>
                </a:lnTo>
                <a:lnTo>
                  <a:pt x="3699373" y="4679200"/>
                </a:lnTo>
                <a:lnTo>
                  <a:pt x="3699373" y="5679350"/>
                </a:lnTo>
                <a:lnTo>
                  <a:pt x="3803282" y="5679350"/>
                </a:lnTo>
                <a:lnTo>
                  <a:pt x="3803282" y="4679200"/>
                </a:lnTo>
                <a:lnTo>
                  <a:pt x="7497880" y="4679200"/>
                </a:lnTo>
                <a:lnTo>
                  <a:pt x="7497880" y="5687344"/>
                </a:lnTo>
                <a:lnTo>
                  <a:pt x="0" y="5687344"/>
                </a:lnTo>
                <a:close/>
              </a:path>
            </a:pathLst>
          </a:custGeom>
          <a:solidFill>
            <a:schemeClr val="accent2"/>
          </a:solidFill>
        </p:spPr>
        <p:txBody>
          <a:bodyPr wrap="square" anchor="t">
            <a:noAutofit/>
          </a:bodyPr>
          <a:lstStyle>
            <a:lvl1pPr marL="0" indent="0" algn="ctr">
              <a:buNone/>
              <a:defRPr/>
            </a:lvl1pPr>
          </a:lstStyle>
          <a:p>
            <a:r>
              <a:rPr lang="en-US" noProof="0" dirty="0"/>
              <a:t>Click to add picture</a:t>
            </a:r>
          </a:p>
        </p:txBody>
      </p:sp>
      <p:sp>
        <p:nvSpPr>
          <p:cNvPr id="6" name="Date Placeholder 5">
            <a:extLst>
              <a:ext uri="{FF2B5EF4-FFF2-40B4-BE49-F238E27FC236}">
                <a16:creationId xmlns:a16="http://schemas.microsoft.com/office/drawing/2014/main" id="{90DD7D93-4C4D-E385-9F8C-40536F0BDEA2}"/>
              </a:ext>
            </a:extLst>
          </p:cNvPr>
          <p:cNvSpPr>
            <a:spLocks noGrp="1"/>
          </p:cNvSpPr>
          <p:nvPr>
            <p:ph type="dt" sz="half" idx="14"/>
          </p:nvPr>
        </p:nvSpPr>
        <p:spPr/>
        <p:txBody>
          <a:bodyPr/>
          <a:lstStyle/>
          <a:p>
            <a:r>
              <a:rPr lang="en-US" noProof="0"/>
              <a:t>20XX</a:t>
            </a:r>
            <a:endParaRPr lang="en-US" noProof="0" dirty="0"/>
          </a:p>
        </p:txBody>
      </p:sp>
      <p:sp>
        <p:nvSpPr>
          <p:cNvPr id="7" name="Footer Placeholder 6">
            <a:extLst>
              <a:ext uri="{FF2B5EF4-FFF2-40B4-BE49-F238E27FC236}">
                <a16:creationId xmlns:a16="http://schemas.microsoft.com/office/drawing/2014/main" id="{BC99FA72-244D-9DC3-C9B7-E7DAD50A01F7}"/>
              </a:ext>
            </a:extLst>
          </p:cNvPr>
          <p:cNvSpPr>
            <a:spLocks noGrp="1"/>
          </p:cNvSpPr>
          <p:nvPr>
            <p:ph type="ftr" sz="quarter" idx="15"/>
          </p:nvPr>
        </p:nvSpPr>
        <p:spPr/>
        <p:txBody>
          <a:bodyPr/>
          <a:lstStyle/>
          <a:p>
            <a:endParaRPr lang="en-US" noProof="0" dirty="0"/>
          </a:p>
        </p:txBody>
      </p:sp>
      <p:sp>
        <p:nvSpPr>
          <p:cNvPr id="8" name="Slide Number Placeholder 7">
            <a:extLst>
              <a:ext uri="{FF2B5EF4-FFF2-40B4-BE49-F238E27FC236}">
                <a16:creationId xmlns:a16="http://schemas.microsoft.com/office/drawing/2014/main" id="{725A4F6F-66FD-CDA5-7F8F-F5FD6382CFCF}"/>
              </a:ext>
            </a:extLst>
          </p:cNvPr>
          <p:cNvSpPr>
            <a:spLocks noGrp="1"/>
          </p:cNvSpPr>
          <p:nvPr>
            <p:ph type="sldNum" sz="quarter" idx="16"/>
          </p:nvPr>
        </p:nvSpPr>
        <p:spPr>
          <a:xfrm>
            <a:off x="10677340" y="6423914"/>
            <a:ext cx="1052510" cy="365125"/>
          </a:xfrm>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328923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95753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489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86149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49155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29753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320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98907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5864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E457D222-120F-E222-DE7E-B44B0BC1863F}"/>
              </a:ext>
            </a:extLst>
          </p:cNvPr>
          <p:cNvGrpSpPr/>
          <p:nvPr userDrawn="1"/>
        </p:nvGrpSpPr>
        <p:grpSpPr>
          <a:xfrm>
            <a:off x="428696" y="482137"/>
            <a:ext cx="11301155" cy="81191"/>
            <a:chOff x="428696" y="482137"/>
            <a:chExt cx="11301155" cy="81191"/>
          </a:xfrm>
        </p:grpSpPr>
        <p:sp>
          <p:nvSpPr>
            <p:cNvPr id="8" name="Rectangle 7">
              <a:extLst>
                <a:ext uri="{FF2B5EF4-FFF2-40B4-BE49-F238E27FC236}">
                  <a16:creationId xmlns:a16="http://schemas.microsoft.com/office/drawing/2014/main" id="{09DF259B-1168-B954-21F8-A08A3C462F3C}"/>
                </a:ext>
              </a:extLst>
            </p:cNvPr>
            <p:cNvSpPr/>
            <p:nvPr/>
          </p:nvSpPr>
          <p:spPr>
            <a:xfrm flipV="1">
              <a:off x="428696" y="482137"/>
              <a:ext cx="3703321" cy="81191"/>
            </a:xfrm>
            <a:prstGeom prst="rect">
              <a:avLst/>
            </a:prstGeom>
            <a:solidFill>
              <a:schemeClr val="accent3"/>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B5A595C-AA3A-9D82-01BB-7810CE5F7A5E}"/>
                </a:ext>
              </a:extLst>
            </p:cNvPr>
            <p:cNvSpPr/>
            <p:nvPr/>
          </p:nvSpPr>
          <p:spPr>
            <a:xfrm flipV="1">
              <a:off x="4235926" y="482137"/>
              <a:ext cx="3703321" cy="81191"/>
            </a:xfrm>
            <a:prstGeom prst="rect">
              <a:avLst/>
            </a:prstGeom>
            <a:solidFill>
              <a:schemeClr val="accent1"/>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178CB63-8F78-566B-8120-9DC73FB7B23B}"/>
                </a:ext>
              </a:extLst>
            </p:cNvPr>
            <p:cNvSpPr/>
            <p:nvPr/>
          </p:nvSpPr>
          <p:spPr>
            <a:xfrm flipV="1">
              <a:off x="8026530" y="482137"/>
              <a:ext cx="3703321" cy="81191"/>
            </a:xfrm>
            <a:prstGeom prst="rect">
              <a:avLst/>
            </a:prstGeom>
            <a:solidFill>
              <a:schemeClr val="accent4"/>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91055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5" r:id="rId13"/>
    <p:sldLayoutId id="2147483816" r:id="rId14"/>
    <p:sldLayoutId id="2147483822" r:id="rId15"/>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neelima98/disease-prediction-using-machine-learning"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79F0267-9D1C-BDA9-A152-B01CD379FC92}"/>
              </a:ext>
            </a:extLst>
          </p:cNvPr>
          <p:cNvSpPr>
            <a:spLocks noGrp="1"/>
          </p:cNvSpPr>
          <p:nvPr>
            <p:ph type="ctrTitle"/>
          </p:nvPr>
        </p:nvSpPr>
        <p:spPr>
          <a:xfrm>
            <a:off x="448055" y="890649"/>
            <a:ext cx="11188217" cy="380012"/>
          </a:xfrm>
        </p:spPr>
        <p:txBody>
          <a:bodyPr/>
          <a:lstStyle/>
          <a:p>
            <a:r>
              <a:rPr lang="en-US" sz="2000" b="1" i="0" u="sng" strike="noStrike" baseline="0" dirty="0">
                <a:latin typeface="ArialMT"/>
              </a:rPr>
              <a:t>Disease Prediction System: Data Cleaning, Encoding, and Model Training</a:t>
            </a:r>
            <a:endParaRPr lang="en-US" sz="2000" b="1" u="sng" dirty="0"/>
          </a:p>
        </p:txBody>
      </p:sp>
      <p:pic>
        <p:nvPicPr>
          <p:cNvPr id="10" name="Picture Placeholder 9" descr="A stethoscope on a clipboard">
            <a:extLst>
              <a:ext uri="{FF2B5EF4-FFF2-40B4-BE49-F238E27FC236}">
                <a16:creationId xmlns:a16="http://schemas.microsoft.com/office/drawing/2014/main" id="{CC4B82FA-2EA0-5319-6B9C-8D78349FCB09}"/>
              </a:ext>
            </a:extLst>
          </p:cNvPr>
          <p:cNvPicPr>
            <a:picLocks noGrp="1" noChangeAspect="1"/>
          </p:cNvPicPr>
          <p:nvPr>
            <p:ph type="pic" sz="quarter" idx="13"/>
          </p:nvPr>
        </p:nvPicPr>
        <p:blipFill rotWithShape="1">
          <a:blip r:embed="rId3"/>
          <a:srcRect t="28164" b="28164"/>
          <a:stretch/>
        </p:blipFill>
        <p:spPr/>
      </p:pic>
      <p:sp>
        <p:nvSpPr>
          <p:cNvPr id="2" name="Title 7">
            <a:extLst>
              <a:ext uri="{FF2B5EF4-FFF2-40B4-BE49-F238E27FC236}">
                <a16:creationId xmlns:a16="http://schemas.microsoft.com/office/drawing/2014/main" id="{0AB2DDCC-786B-162D-1DB4-3D91E9FA097F}"/>
              </a:ext>
            </a:extLst>
          </p:cNvPr>
          <p:cNvSpPr txBox="1">
            <a:spLocks/>
          </p:cNvSpPr>
          <p:nvPr/>
        </p:nvSpPr>
        <p:spPr>
          <a:xfrm>
            <a:off x="448054" y="1304309"/>
            <a:ext cx="11188217" cy="380012"/>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3" name="TextBox 2">
            <a:extLst>
              <a:ext uri="{FF2B5EF4-FFF2-40B4-BE49-F238E27FC236}">
                <a16:creationId xmlns:a16="http://schemas.microsoft.com/office/drawing/2014/main" id="{D834DC7F-F82D-A95E-C4A3-A8D5A2659AF6}"/>
              </a:ext>
            </a:extLst>
          </p:cNvPr>
          <p:cNvSpPr txBox="1"/>
          <p:nvPr/>
        </p:nvSpPr>
        <p:spPr>
          <a:xfrm>
            <a:off x="1089321" y="1821438"/>
            <a:ext cx="3146961" cy="923330"/>
          </a:xfrm>
          <a:prstGeom prst="rect">
            <a:avLst/>
          </a:prstGeom>
          <a:noFill/>
        </p:spPr>
        <p:txBody>
          <a:bodyPr wrap="square" rtlCol="0">
            <a:spAutoFit/>
          </a:bodyPr>
          <a:lstStyle/>
          <a:p>
            <a:r>
              <a:rPr lang="en-US" dirty="0"/>
              <a:t>Presented By :</a:t>
            </a:r>
            <a:br>
              <a:rPr lang="en-US" dirty="0"/>
            </a:br>
            <a:r>
              <a:rPr lang="en-US" dirty="0"/>
              <a:t>	Kruti Parikh </a:t>
            </a:r>
          </a:p>
          <a:p>
            <a:r>
              <a:rPr lang="en-US" dirty="0"/>
              <a:t>	Shrutika Netke</a:t>
            </a:r>
          </a:p>
        </p:txBody>
      </p:sp>
      <p:sp>
        <p:nvSpPr>
          <p:cNvPr id="4" name="TextBox 3">
            <a:extLst>
              <a:ext uri="{FF2B5EF4-FFF2-40B4-BE49-F238E27FC236}">
                <a16:creationId xmlns:a16="http://schemas.microsoft.com/office/drawing/2014/main" id="{19021A2A-3935-86C2-5AF3-2BF445FCAAD1}"/>
              </a:ext>
            </a:extLst>
          </p:cNvPr>
          <p:cNvSpPr txBox="1"/>
          <p:nvPr/>
        </p:nvSpPr>
        <p:spPr>
          <a:xfrm>
            <a:off x="8108868" y="1821438"/>
            <a:ext cx="3146961" cy="646331"/>
          </a:xfrm>
          <a:prstGeom prst="rect">
            <a:avLst/>
          </a:prstGeom>
          <a:noFill/>
        </p:spPr>
        <p:txBody>
          <a:bodyPr wrap="square" rtlCol="0">
            <a:spAutoFit/>
          </a:bodyPr>
          <a:lstStyle/>
          <a:p>
            <a:r>
              <a:rPr lang="en-US" dirty="0"/>
              <a:t>Guided By :</a:t>
            </a:r>
            <a:br>
              <a:rPr lang="en-US" dirty="0"/>
            </a:br>
            <a:r>
              <a:rPr lang="en-US" dirty="0"/>
              <a:t>	Prof. Roselyne Tchoua</a:t>
            </a:r>
          </a:p>
        </p:txBody>
      </p:sp>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8CED4-4E1B-7ADB-D61B-CD3C04BD79A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623F890-D2E7-2697-8E4E-735FB9446649}"/>
              </a:ext>
            </a:extLst>
          </p:cNvPr>
          <p:cNvSpPr txBox="1"/>
          <p:nvPr/>
        </p:nvSpPr>
        <p:spPr>
          <a:xfrm>
            <a:off x="434439" y="666276"/>
            <a:ext cx="11323122" cy="646331"/>
          </a:xfrm>
          <a:prstGeom prst="rect">
            <a:avLst/>
          </a:prstGeom>
          <a:noFill/>
        </p:spPr>
        <p:txBody>
          <a:bodyPr wrap="square" rtlCol="0">
            <a:spAutoFit/>
          </a:bodyPr>
          <a:lstStyle/>
          <a:p>
            <a:r>
              <a:rPr lang="en-US" sz="3600" b="0" i="0" dirty="0">
                <a:solidFill>
                  <a:srgbClr val="1F1F1F"/>
                </a:solidFill>
                <a:effectLst/>
                <a:latin typeface="+mj-lt"/>
              </a:rPr>
              <a:t>Building the Training Dataset</a:t>
            </a:r>
            <a:endParaRPr lang="en-US" sz="3400" dirty="0">
              <a:latin typeface="+mj-lt"/>
            </a:endParaRPr>
          </a:p>
        </p:txBody>
      </p:sp>
      <p:sp>
        <p:nvSpPr>
          <p:cNvPr id="6" name="TextBox 5">
            <a:extLst>
              <a:ext uri="{FF2B5EF4-FFF2-40B4-BE49-F238E27FC236}">
                <a16:creationId xmlns:a16="http://schemas.microsoft.com/office/drawing/2014/main" id="{6ADBDED5-7EFC-A3CA-4C3F-B91989B939CE}"/>
              </a:ext>
            </a:extLst>
          </p:cNvPr>
          <p:cNvSpPr txBox="1"/>
          <p:nvPr/>
        </p:nvSpPr>
        <p:spPr>
          <a:xfrm>
            <a:off x="369125" y="1650670"/>
            <a:ext cx="11239995" cy="5016758"/>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1F1F1F"/>
                </a:solidFill>
                <a:effectLst/>
              </a:rPr>
              <a:t>In this step, we combine the processed features (encoded symptoms) with the disease labels to create the final training dataset for our machine learning model.</a:t>
            </a:r>
          </a:p>
          <a:p>
            <a:pPr marL="285750" indent="-285750">
              <a:buFont typeface="Arial" panose="020B0604020202020204" pitchFamily="34" charset="0"/>
              <a:buChar char="•"/>
            </a:pPr>
            <a:endParaRPr lang="en-US" sz="1600" b="0" i="0" dirty="0">
              <a:solidFill>
                <a:srgbClr val="1F1F1F"/>
              </a:solidFill>
              <a:effectLst/>
            </a:endParaRPr>
          </a:p>
          <a:p>
            <a:pPr marL="285750" indent="-285750">
              <a:buFont typeface="Arial" panose="020B0604020202020204" pitchFamily="34" charset="0"/>
              <a:buChar char="•"/>
            </a:pPr>
            <a:r>
              <a:rPr lang="en-US" sz="1600" b="0" i="0" dirty="0">
                <a:solidFill>
                  <a:srgbClr val="1F1F1F"/>
                </a:solidFill>
                <a:effectLst/>
              </a:rPr>
              <a:t>The training dataset will serve as the foundation for training our disease prediction model. It needs to represent the relationship between symptom information (features) and the corresponding diseases (labels).</a:t>
            </a:r>
          </a:p>
          <a:p>
            <a:pPr marL="285750" indent="-285750">
              <a:buFont typeface="Arial" panose="020B0604020202020204" pitchFamily="34" charset="0"/>
              <a:buChar char="•"/>
            </a:pPr>
            <a:endParaRPr lang="en-US" sz="1600" dirty="0">
              <a:solidFill>
                <a:srgbClr val="1F1F1F"/>
              </a:solidFill>
            </a:endParaRPr>
          </a:p>
          <a:p>
            <a:pPr marL="285750" indent="-285750">
              <a:buFont typeface="Arial" panose="020B0604020202020204" pitchFamily="34" charset="0"/>
              <a:buChar char="•"/>
            </a:pPr>
            <a:r>
              <a:rPr lang="en-US" sz="1600" b="0" i="0" dirty="0">
                <a:solidFill>
                  <a:srgbClr val="1F1F1F"/>
                </a:solidFill>
                <a:effectLst/>
              </a:rPr>
              <a:t>We've discussed the concept of combining encoded features with disease labels. Now, let's delve into the specific steps for our data.</a:t>
            </a:r>
          </a:p>
          <a:p>
            <a:pPr marL="285750" indent="-285750">
              <a:buFont typeface="Arial" panose="020B0604020202020204" pitchFamily="34" charset="0"/>
              <a:buChar char="•"/>
            </a:pPr>
            <a:endParaRPr lang="en-US" sz="1600" dirty="0">
              <a:solidFill>
                <a:srgbClr val="1F1F1F"/>
              </a:solidFill>
            </a:endParaRPr>
          </a:p>
          <a:p>
            <a:pPr marL="285750" indent="-285750">
              <a:buFont typeface="Arial" panose="020B0604020202020204" pitchFamily="34" charset="0"/>
              <a:buChar char="•"/>
            </a:pPr>
            <a:r>
              <a:rPr lang="en-US" sz="1600" b="0" i="0" dirty="0">
                <a:solidFill>
                  <a:srgbClr val="1F1F1F"/>
                </a:solidFill>
                <a:effectLst/>
              </a:rPr>
              <a:t>Since each disease can have multiple symptoms, directly combining them might lead to a sparse matrix with many zero values.</a:t>
            </a:r>
          </a:p>
          <a:p>
            <a:pPr marL="285750" indent="-285750">
              <a:buFont typeface="Arial" panose="020B0604020202020204" pitchFamily="34" charset="0"/>
              <a:buChar char="•"/>
            </a:pPr>
            <a:endParaRPr lang="en-US" sz="1600" dirty="0">
              <a:solidFill>
                <a:srgbClr val="1F1F1F"/>
              </a:solidFill>
            </a:endParaRPr>
          </a:p>
          <a:p>
            <a:pPr marL="285750" indent="-285750">
              <a:buFont typeface="Arial" panose="020B0604020202020204" pitchFamily="34" charset="0"/>
              <a:buChar char="•"/>
            </a:pPr>
            <a:r>
              <a:rPr lang="en-US" sz="1600" b="0" i="0" dirty="0">
                <a:solidFill>
                  <a:srgbClr val="1F1F1F"/>
                </a:solidFill>
                <a:effectLst/>
              </a:rPr>
              <a:t>To address this, we're using a groupby operation on the 'disease' column in the Data Frame df_concat.</a:t>
            </a:r>
          </a:p>
          <a:p>
            <a:pPr marL="285750" indent="-285750">
              <a:buFont typeface="Arial" panose="020B0604020202020204" pitchFamily="34" charset="0"/>
              <a:buChar char="•"/>
            </a:pPr>
            <a:endParaRPr lang="en-US" sz="1600" dirty="0">
              <a:solidFill>
                <a:srgbClr val="1F1F1F"/>
              </a:solidFill>
            </a:endParaRPr>
          </a:p>
          <a:p>
            <a:pPr marL="285750" indent="-285750">
              <a:buFont typeface="Arial" panose="020B0604020202020204" pitchFamily="34" charset="0"/>
              <a:buChar char="•"/>
            </a:pPr>
            <a:r>
              <a:rPr lang="en-US" sz="1600" b="0" i="0" dirty="0">
                <a:solidFill>
                  <a:srgbClr val="1F1F1F"/>
                </a:solidFill>
                <a:effectLst/>
              </a:rPr>
              <a:t>This groups all symptom occurrences by their corresponding disease.</a:t>
            </a:r>
          </a:p>
          <a:p>
            <a:pPr marL="285750" indent="-285750">
              <a:buFont typeface="Arial" panose="020B0604020202020204" pitchFamily="34" charset="0"/>
              <a:buChar char="•"/>
            </a:pPr>
            <a:endParaRPr lang="en-US" sz="1600" dirty="0">
              <a:solidFill>
                <a:srgbClr val="1F1F1F"/>
              </a:solidFill>
            </a:endParaRPr>
          </a:p>
          <a:p>
            <a:pPr marL="285750" indent="-285750">
              <a:buFont typeface="Arial" panose="020B0604020202020204" pitchFamily="34" charset="0"/>
              <a:buChar char="•"/>
            </a:pPr>
            <a:r>
              <a:rPr lang="en-US" sz="1600" b="0" i="0" dirty="0">
                <a:solidFill>
                  <a:srgbClr val="1F1F1F"/>
                </a:solidFill>
                <a:effectLst/>
              </a:rPr>
              <a:t>We then use the sum() function to aggregate the symptom occurrences for each disease.</a:t>
            </a:r>
          </a:p>
          <a:p>
            <a:pPr marL="285750" indent="-285750">
              <a:buFont typeface="Arial" panose="020B0604020202020204" pitchFamily="34" charset="0"/>
              <a:buChar char="•"/>
            </a:pPr>
            <a:endParaRPr lang="en-US" sz="1600" dirty="0">
              <a:solidFill>
                <a:srgbClr val="1F1F1F"/>
              </a:solidFill>
            </a:endParaRPr>
          </a:p>
          <a:p>
            <a:pPr marL="285750" indent="-285750">
              <a:buFont typeface="Arial" panose="020B0604020202020204" pitchFamily="34" charset="0"/>
              <a:buChar char="•"/>
            </a:pPr>
            <a:endParaRPr lang="en-US" sz="1600" b="0" i="0" dirty="0">
              <a:solidFill>
                <a:srgbClr val="1F1F1F"/>
              </a:solidFill>
              <a:effectLst/>
            </a:endParaRPr>
          </a:p>
          <a:p>
            <a:pPr marL="285750" indent="-285750">
              <a:buFont typeface="Arial" panose="020B0604020202020204" pitchFamily="34" charset="0"/>
              <a:buChar char="•"/>
            </a:pPr>
            <a:endParaRPr lang="en-US" sz="1600" b="0" i="0" dirty="0">
              <a:solidFill>
                <a:srgbClr val="1F1F1F"/>
              </a:solidFill>
              <a:effectLst/>
            </a:endParaRPr>
          </a:p>
          <a:p>
            <a:endParaRPr lang="en-US" sz="1600" b="0" i="0" dirty="0">
              <a:solidFill>
                <a:srgbClr val="1F1F1F"/>
              </a:solidFill>
              <a:effectLst/>
            </a:endParaRPr>
          </a:p>
        </p:txBody>
      </p:sp>
    </p:spTree>
    <p:extLst>
      <p:ext uri="{BB962C8B-B14F-4D97-AF65-F5344CB8AC3E}">
        <p14:creationId xmlns:p14="http://schemas.microsoft.com/office/powerpoint/2010/main" val="1896032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BB19D-CA26-1A91-8A06-368891A5AFB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40656C7-B086-C85F-5396-8DF3F05EB029}"/>
              </a:ext>
            </a:extLst>
          </p:cNvPr>
          <p:cNvSpPr txBox="1"/>
          <p:nvPr/>
        </p:nvSpPr>
        <p:spPr>
          <a:xfrm>
            <a:off x="434439" y="666276"/>
            <a:ext cx="11323122" cy="584775"/>
          </a:xfrm>
          <a:prstGeom prst="rect">
            <a:avLst/>
          </a:prstGeom>
          <a:noFill/>
        </p:spPr>
        <p:txBody>
          <a:bodyPr wrap="square" rtlCol="0">
            <a:spAutoFit/>
          </a:bodyPr>
          <a:lstStyle/>
          <a:p>
            <a:r>
              <a:rPr lang="en-US" sz="3200" b="0" i="0" dirty="0">
                <a:solidFill>
                  <a:srgbClr val="1F1F1F"/>
                </a:solidFill>
                <a:effectLst/>
              </a:rPr>
              <a:t>Building the Disease Predictor: Training a Decision Tree Classifier</a:t>
            </a:r>
            <a:endParaRPr lang="en-US" sz="3200" dirty="0"/>
          </a:p>
        </p:txBody>
      </p:sp>
      <p:sp>
        <p:nvSpPr>
          <p:cNvPr id="6" name="TextBox 5">
            <a:extLst>
              <a:ext uri="{FF2B5EF4-FFF2-40B4-BE49-F238E27FC236}">
                <a16:creationId xmlns:a16="http://schemas.microsoft.com/office/drawing/2014/main" id="{5D7DFFEC-0A6C-F4E6-FB47-FE4A5866FCD4}"/>
              </a:ext>
            </a:extLst>
          </p:cNvPr>
          <p:cNvSpPr txBox="1"/>
          <p:nvPr/>
        </p:nvSpPr>
        <p:spPr>
          <a:xfrm>
            <a:off x="369125" y="1650670"/>
            <a:ext cx="11239995" cy="4770537"/>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1F1F1F"/>
                </a:solidFill>
                <a:effectLst/>
              </a:rPr>
              <a:t>Now we're ready to train a machine learning model to identify potential diseases based on a set of symptoms.</a:t>
            </a:r>
          </a:p>
          <a:p>
            <a:pPr marL="285750" indent="-285750">
              <a:buFont typeface="Arial" panose="020B0604020202020204" pitchFamily="34" charset="0"/>
              <a:buChar char="•"/>
            </a:pPr>
            <a:endParaRPr lang="en-US" sz="1600" dirty="0">
              <a:solidFill>
                <a:srgbClr val="1F1F1F"/>
              </a:solidFill>
            </a:endParaRPr>
          </a:p>
          <a:p>
            <a:pPr marL="285750" indent="-285750">
              <a:buFont typeface="Arial" panose="020B0604020202020204" pitchFamily="34" charset="0"/>
              <a:buChar char="•"/>
            </a:pPr>
            <a:r>
              <a:rPr lang="en-US" sz="1600" b="0" i="0" dirty="0">
                <a:solidFill>
                  <a:srgbClr val="1F1F1F"/>
                </a:solidFill>
                <a:effectLst/>
              </a:rPr>
              <a:t>We'll use a decision tree classifier, which works by building a tree-like structure to classify data.</a:t>
            </a:r>
          </a:p>
          <a:p>
            <a:pPr marL="285750" indent="-285750">
              <a:buFont typeface="Arial" panose="020B0604020202020204" pitchFamily="34" charset="0"/>
              <a:buChar char="•"/>
            </a:pPr>
            <a:endParaRPr lang="en-US" sz="1600" dirty="0">
              <a:solidFill>
                <a:srgbClr val="1F1F1F"/>
              </a:solidFill>
            </a:endParaRPr>
          </a:p>
          <a:p>
            <a:pPr marL="285750" indent="-285750">
              <a:buFont typeface="Arial" panose="020B0604020202020204" pitchFamily="34" charset="0"/>
              <a:buChar char="•"/>
            </a:pPr>
            <a:r>
              <a:rPr lang="en-US" sz="1600" b="0" i="0" dirty="0">
                <a:solidFill>
                  <a:srgbClr val="1F1F1F"/>
                </a:solidFill>
                <a:effectLst/>
              </a:rPr>
              <a:t>Machine learning allows us to build models that can learn from data and make predictions on new, unseen data.</a:t>
            </a:r>
          </a:p>
          <a:p>
            <a:pPr marL="285750" indent="-285750">
              <a:buFont typeface="Arial" panose="020B0604020202020204" pitchFamily="34" charset="0"/>
              <a:buChar char="•"/>
            </a:pPr>
            <a:endParaRPr lang="en-US" sz="1600" b="0" i="0" dirty="0">
              <a:solidFill>
                <a:srgbClr val="1F1F1F"/>
              </a:solidFill>
              <a:effectLst/>
            </a:endParaRPr>
          </a:p>
          <a:p>
            <a:pPr marL="285750" indent="-285750">
              <a:buFont typeface="Arial" panose="020B0604020202020204" pitchFamily="34" charset="0"/>
              <a:buChar char="•"/>
            </a:pPr>
            <a:r>
              <a:rPr lang="en-US" sz="1600" b="0" i="0" dirty="0">
                <a:solidFill>
                  <a:srgbClr val="1F1F1F"/>
                </a:solidFill>
                <a:effectLst/>
              </a:rPr>
              <a:t>A decision tree classifier is a type of machine learning model that uses a tree structure to make decisions. It asks a series of questions about the symptoms (features) to arrive at a final prediction (disease).</a:t>
            </a:r>
          </a:p>
          <a:p>
            <a:pPr marL="285750" indent="-285750">
              <a:buFont typeface="Arial" panose="020B0604020202020204" pitchFamily="34" charset="0"/>
              <a:buChar char="•"/>
            </a:pPr>
            <a:endParaRPr lang="en-US" sz="1600" b="0" i="0" dirty="0">
              <a:solidFill>
                <a:srgbClr val="1F1F1F"/>
              </a:solidFill>
              <a:effectLst/>
            </a:endParaRPr>
          </a:p>
          <a:p>
            <a:pPr marL="285750" indent="-285750">
              <a:buFont typeface="Arial" panose="020B0604020202020204" pitchFamily="34" charset="0"/>
              <a:buChar char="•"/>
            </a:pPr>
            <a:r>
              <a:rPr lang="en-US" sz="1600" dirty="0">
                <a:solidFill>
                  <a:srgbClr val="1F1F1F"/>
                </a:solidFill>
              </a:rPr>
              <a:t>We first split the data into training and testing sets (</a:t>
            </a:r>
            <a:r>
              <a:rPr lang="en-US" sz="1600" dirty="0" err="1">
                <a:solidFill>
                  <a:srgbClr val="1F1F1F"/>
                </a:solidFill>
              </a:rPr>
              <a:t>train_test_split</a:t>
            </a:r>
            <a:r>
              <a:rPr lang="en-US" sz="1600" dirty="0">
                <a:solidFill>
                  <a:srgbClr val="1F1F1F"/>
                </a:solidFill>
              </a:rPr>
              <a:t>). The training data will be used to build the model, and the testing data will be used to evaluate its performance.</a:t>
            </a:r>
          </a:p>
          <a:p>
            <a:pPr marL="285750" indent="-285750">
              <a:buFont typeface="Arial" panose="020B0604020202020204" pitchFamily="34" charset="0"/>
              <a:buChar char="•"/>
            </a:pPr>
            <a:endParaRPr lang="en-US" sz="1600" dirty="0">
              <a:solidFill>
                <a:srgbClr val="1F1F1F"/>
              </a:solidFill>
            </a:endParaRPr>
          </a:p>
          <a:p>
            <a:pPr marL="285750" indent="-285750">
              <a:buFont typeface="Arial" panose="020B0604020202020204" pitchFamily="34" charset="0"/>
              <a:buChar char="•"/>
            </a:pPr>
            <a:r>
              <a:rPr lang="en-US" sz="1600" dirty="0">
                <a:solidFill>
                  <a:srgbClr val="1F1F1F"/>
                </a:solidFill>
              </a:rPr>
              <a:t>Then, we create a Decision Tree Classifier object (dt) and train it on the training data (</a:t>
            </a:r>
            <a:r>
              <a:rPr lang="en-US" sz="1600" dirty="0" err="1">
                <a:solidFill>
                  <a:srgbClr val="1F1F1F"/>
                </a:solidFill>
              </a:rPr>
              <a:t>dt.fit</a:t>
            </a:r>
            <a:r>
              <a:rPr lang="en-US" sz="1600" dirty="0">
                <a:solidFill>
                  <a:srgbClr val="1F1F1F"/>
                </a:solidFill>
              </a:rPr>
              <a:t>(</a:t>
            </a:r>
            <a:r>
              <a:rPr lang="en-US" sz="1600" dirty="0" err="1">
                <a:solidFill>
                  <a:srgbClr val="1F1F1F"/>
                </a:solidFill>
              </a:rPr>
              <a:t>X_train</a:t>
            </a:r>
            <a:r>
              <a:rPr lang="en-US" sz="1600" dirty="0">
                <a:solidFill>
                  <a:srgbClr val="1F1F1F"/>
                </a:solidFill>
              </a:rPr>
              <a:t>, </a:t>
            </a:r>
            <a:r>
              <a:rPr lang="en-US" sz="1600" dirty="0" err="1">
                <a:solidFill>
                  <a:srgbClr val="1F1F1F"/>
                </a:solidFill>
              </a:rPr>
              <a:t>y_train</a:t>
            </a:r>
            <a:r>
              <a:rPr lang="en-US" sz="1600" dirty="0">
                <a:solidFill>
                  <a:srgbClr val="1F1F1F"/>
                </a:solidFill>
              </a:rPr>
              <a:t>)).</a:t>
            </a:r>
          </a:p>
          <a:p>
            <a:pPr marL="285750" indent="-285750">
              <a:buFont typeface="Arial" panose="020B0604020202020204" pitchFamily="34" charset="0"/>
              <a:buChar char="•"/>
            </a:pPr>
            <a:endParaRPr lang="en-US" sz="1600" dirty="0">
              <a:solidFill>
                <a:srgbClr val="1F1F1F"/>
              </a:solidFill>
            </a:endParaRPr>
          </a:p>
          <a:p>
            <a:pPr marL="285750" indent="-285750">
              <a:buFont typeface="Arial" panose="020B0604020202020204" pitchFamily="34" charset="0"/>
              <a:buChar char="•"/>
            </a:pPr>
            <a:r>
              <a:rPr lang="en-US" sz="1600" dirty="0">
                <a:solidFill>
                  <a:srgbClr val="1F1F1F"/>
                </a:solidFill>
              </a:rPr>
              <a:t>Finally, we can evaluate the model's accuracy on the entire dataset (</a:t>
            </a:r>
            <a:r>
              <a:rPr lang="en-US" sz="1600" dirty="0" err="1">
                <a:solidFill>
                  <a:srgbClr val="1F1F1F"/>
                </a:solidFill>
              </a:rPr>
              <a:t>clf_dt.score</a:t>
            </a:r>
            <a:r>
              <a:rPr lang="en-US" sz="1600" dirty="0">
                <a:solidFill>
                  <a:srgbClr val="1F1F1F"/>
                </a:solidFill>
              </a:rPr>
              <a:t>(X, y)) to get a preliminary idea of how well it performs.</a:t>
            </a:r>
          </a:p>
          <a:p>
            <a:pPr marL="285750" indent="-285750">
              <a:buFont typeface="Arial" panose="020B0604020202020204" pitchFamily="34" charset="0"/>
              <a:buChar char="•"/>
            </a:pPr>
            <a:endParaRPr lang="en-US" sz="1600" b="0" i="0" dirty="0">
              <a:solidFill>
                <a:srgbClr val="1F1F1F"/>
              </a:solidFill>
              <a:effectLst/>
            </a:endParaRPr>
          </a:p>
          <a:p>
            <a:pPr marL="285750" indent="-285750">
              <a:buFont typeface="Arial" panose="020B0604020202020204" pitchFamily="34" charset="0"/>
              <a:buChar char="•"/>
            </a:pPr>
            <a:endParaRPr lang="en-US" sz="1600" b="0" i="0" dirty="0">
              <a:solidFill>
                <a:srgbClr val="1F1F1F"/>
              </a:solidFill>
              <a:effectLst/>
            </a:endParaRPr>
          </a:p>
          <a:p>
            <a:endParaRPr lang="en-US" sz="1600" b="0" i="0" dirty="0">
              <a:solidFill>
                <a:srgbClr val="1F1F1F"/>
              </a:solidFill>
              <a:effectLst/>
            </a:endParaRPr>
          </a:p>
        </p:txBody>
      </p:sp>
    </p:spTree>
    <p:extLst>
      <p:ext uri="{BB962C8B-B14F-4D97-AF65-F5344CB8AC3E}">
        <p14:creationId xmlns:p14="http://schemas.microsoft.com/office/powerpoint/2010/main" val="2489827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156CB3-82D1-4095-E5D3-55A4867A2E69}"/>
              </a:ext>
            </a:extLst>
          </p:cNvPr>
          <p:cNvPicPr>
            <a:picLocks noChangeAspect="1"/>
          </p:cNvPicPr>
          <p:nvPr/>
        </p:nvPicPr>
        <p:blipFill>
          <a:blip r:embed="rId2"/>
          <a:stretch>
            <a:fillRect/>
          </a:stretch>
        </p:blipFill>
        <p:spPr>
          <a:xfrm>
            <a:off x="896588" y="1629144"/>
            <a:ext cx="4083132" cy="3062349"/>
          </a:xfrm>
          <a:prstGeom prst="rect">
            <a:avLst/>
          </a:prstGeom>
        </p:spPr>
      </p:pic>
      <p:pic>
        <p:nvPicPr>
          <p:cNvPr id="7" name="Picture 6">
            <a:extLst>
              <a:ext uri="{FF2B5EF4-FFF2-40B4-BE49-F238E27FC236}">
                <a16:creationId xmlns:a16="http://schemas.microsoft.com/office/drawing/2014/main" id="{8A8288BF-BA32-AD5E-8E32-56516ED70DA4}"/>
              </a:ext>
            </a:extLst>
          </p:cNvPr>
          <p:cNvPicPr>
            <a:picLocks noChangeAspect="1"/>
          </p:cNvPicPr>
          <p:nvPr/>
        </p:nvPicPr>
        <p:blipFill>
          <a:blip r:embed="rId3"/>
          <a:stretch>
            <a:fillRect/>
          </a:stretch>
        </p:blipFill>
        <p:spPr>
          <a:xfrm>
            <a:off x="6860494" y="1461405"/>
            <a:ext cx="4122306" cy="3230088"/>
          </a:xfrm>
          <a:prstGeom prst="rect">
            <a:avLst/>
          </a:prstGeom>
        </p:spPr>
      </p:pic>
      <p:sp>
        <p:nvSpPr>
          <p:cNvPr id="8" name="TextBox 7">
            <a:extLst>
              <a:ext uri="{FF2B5EF4-FFF2-40B4-BE49-F238E27FC236}">
                <a16:creationId xmlns:a16="http://schemas.microsoft.com/office/drawing/2014/main" id="{5A4A80F9-9C21-AAA8-E8BC-6A139C674DE8}"/>
              </a:ext>
            </a:extLst>
          </p:cNvPr>
          <p:cNvSpPr txBox="1"/>
          <p:nvPr/>
        </p:nvSpPr>
        <p:spPr>
          <a:xfrm>
            <a:off x="7191501" y="5448795"/>
            <a:ext cx="3675413" cy="369332"/>
          </a:xfrm>
          <a:prstGeom prst="rect">
            <a:avLst/>
          </a:prstGeom>
          <a:noFill/>
        </p:spPr>
        <p:txBody>
          <a:bodyPr wrap="square" rtlCol="0">
            <a:spAutoFit/>
          </a:bodyPr>
          <a:lstStyle/>
          <a:p>
            <a:pPr algn="ctr"/>
            <a:r>
              <a:rPr lang="en-US" dirty="0"/>
              <a:t>Tree visualization improved </a:t>
            </a:r>
          </a:p>
        </p:txBody>
      </p:sp>
      <p:sp>
        <p:nvSpPr>
          <p:cNvPr id="9" name="TextBox 8">
            <a:extLst>
              <a:ext uri="{FF2B5EF4-FFF2-40B4-BE49-F238E27FC236}">
                <a16:creationId xmlns:a16="http://schemas.microsoft.com/office/drawing/2014/main" id="{769EC788-FA9A-66BF-29FC-8B40ED664F21}"/>
              </a:ext>
            </a:extLst>
          </p:cNvPr>
          <p:cNvSpPr txBox="1"/>
          <p:nvPr/>
        </p:nvSpPr>
        <p:spPr>
          <a:xfrm>
            <a:off x="1100447" y="5448795"/>
            <a:ext cx="3675413" cy="369332"/>
          </a:xfrm>
          <a:prstGeom prst="rect">
            <a:avLst/>
          </a:prstGeom>
          <a:noFill/>
        </p:spPr>
        <p:txBody>
          <a:bodyPr wrap="square" rtlCol="0">
            <a:spAutoFit/>
          </a:bodyPr>
          <a:lstStyle/>
          <a:p>
            <a:pPr algn="ctr"/>
            <a:r>
              <a:rPr lang="en-US" dirty="0"/>
              <a:t>Tree visualization </a:t>
            </a:r>
          </a:p>
        </p:txBody>
      </p:sp>
    </p:spTree>
    <p:extLst>
      <p:ext uri="{BB962C8B-B14F-4D97-AF65-F5344CB8AC3E}">
        <p14:creationId xmlns:p14="http://schemas.microsoft.com/office/powerpoint/2010/main" val="1109705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7179B-EEC0-094D-9DCD-ADE1823AF0F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5BF64E9-840A-171C-AF72-2D2948E6B9C6}"/>
              </a:ext>
            </a:extLst>
          </p:cNvPr>
          <p:cNvSpPr txBox="1"/>
          <p:nvPr/>
        </p:nvSpPr>
        <p:spPr>
          <a:xfrm>
            <a:off x="434439" y="666276"/>
            <a:ext cx="11323122" cy="646331"/>
          </a:xfrm>
          <a:prstGeom prst="rect">
            <a:avLst/>
          </a:prstGeom>
          <a:noFill/>
        </p:spPr>
        <p:txBody>
          <a:bodyPr wrap="square" rtlCol="0">
            <a:spAutoFit/>
          </a:bodyPr>
          <a:lstStyle/>
          <a:p>
            <a:r>
              <a:rPr lang="en-US" sz="3600" b="0" i="0" dirty="0">
                <a:solidFill>
                  <a:srgbClr val="1F1F1F"/>
                </a:solidFill>
                <a:effectLst/>
                <a:latin typeface="+mj-lt"/>
              </a:rPr>
              <a:t>Assessing Our Model's Performance</a:t>
            </a:r>
            <a:endParaRPr lang="en-US" sz="3600" dirty="0">
              <a:latin typeface="+mj-lt"/>
            </a:endParaRPr>
          </a:p>
        </p:txBody>
      </p:sp>
      <p:sp>
        <p:nvSpPr>
          <p:cNvPr id="6" name="TextBox 5">
            <a:extLst>
              <a:ext uri="{FF2B5EF4-FFF2-40B4-BE49-F238E27FC236}">
                <a16:creationId xmlns:a16="http://schemas.microsoft.com/office/drawing/2014/main" id="{4B6EFE3E-2EC1-B204-B622-BE2EBFE769A1}"/>
              </a:ext>
            </a:extLst>
          </p:cNvPr>
          <p:cNvSpPr txBox="1"/>
          <p:nvPr/>
        </p:nvSpPr>
        <p:spPr>
          <a:xfrm>
            <a:off x="369125" y="1650670"/>
            <a:ext cx="11239995" cy="4770537"/>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1F1F1F"/>
                </a:solidFill>
                <a:effectLst/>
              </a:rPr>
              <a:t>After training the model, we need to evaluate its effectiveness in predicting diseases based on unseen data.</a:t>
            </a:r>
          </a:p>
          <a:p>
            <a:pPr marL="285750" indent="-285750">
              <a:buFont typeface="Arial" panose="020B0604020202020204" pitchFamily="34" charset="0"/>
              <a:buChar char="•"/>
            </a:pPr>
            <a:r>
              <a:rPr lang="en-US" sz="1600" b="0" i="0" dirty="0">
                <a:solidFill>
                  <a:srgbClr val="1F1F1F"/>
                </a:solidFill>
                <a:effectLst/>
              </a:rPr>
              <a:t>We'll use various metrics like accuracy, precision, recall, and F1-score to assess the model's performance.</a:t>
            </a:r>
          </a:p>
          <a:p>
            <a:pPr marL="285750" indent="-285750">
              <a:buFont typeface="Arial" panose="020B0604020202020204" pitchFamily="34" charset="0"/>
              <a:buChar char="•"/>
            </a:pPr>
            <a:endParaRPr lang="en-US" sz="1600" dirty="0">
              <a:solidFill>
                <a:srgbClr val="1F1F1F"/>
              </a:solidFill>
            </a:endParaRPr>
          </a:p>
          <a:p>
            <a:pPr algn="l"/>
            <a:r>
              <a:rPr lang="en-US" sz="1600" b="1" i="0" dirty="0">
                <a:solidFill>
                  <a:srgbClr val="1F1F1F"/>
                </a:solidFill>
                <a:effectLst/>
              </a:rPr>
              <a:t>Model Performance Summary:</a:t>
            </a:r>
          </a:p>
          <a:p>
            <a:pPr algn="l"/>
            <a:endParaRPr lang="en-US" sz="1600" b="0" i="0" dirty="0">
              <a:solidFill>
                <a:srgbClr val="1F1F1F"/>
              </a:solidFill>
              <a:effectLst/>
            </a:endParaRPr>
          </a:p>
          <a:p>
            <a:pPr algn="l">
              <a:buFont typeface="Arial" panose="020B0604020202020204" pitchFamily="34" charset="0"/>
              <a:buChar char="•"/>
            </a:pPr>
            <a:r>
              <a:rPr lang="en-US" sz="1600" b="1" i="0" dirty="0">
                <a:solidFill>
                  <a:srgbClr val="1F1F1F"/>
                </a:solidFill>
                <a:effectLst/>
              </a:rPr>
              <a:t>Overall Accuracy:</a:t>
            </a:r>
            <a:r>
              <a:rPr lang="en-US" sz="1600" b="0" i="0" dirty="0">
                <a:solidFill>
                  <a:srgbClr val="1F1F1F"/>
                </a:solidFill>
                <a:effectLst/>
              </a:rPr>
              <a:t> 97.00% - This metric tells us that the model correctly predicted the disease for 97% of the cases in the test set. It's a good overall indicator of model performance.</a:t>
            </a:r>
          </a:p>
          <a:p>
            <a:pPr algn="l">
              <a:buFont typeface="Arial" panose="020B0604020202020204" pitchFamily="34" charset="0"/>
              <a:buChar char="•"/>
            </a:pPr>
            <a:endParaRPr lang="en-US" sz="1600" b="0" i="0" dirty="0">
              <a:solidFill>
                <a:srgbClr val="1F1F1F"/>
              </a:solidFill>
              <a:effectLst/>
            </a:endParaRPr>
          </a:p>
          <a:p>
            <a:pPr algn="l">
              <a:buFont typeface="Arial" panose="020B0604020202020204" pitchFamily="34" charset="0"/>
              <a:buChar char="•"/>
            </a:pPr>
            <a:r>
              <a:rPr lang="en-US" sz="1600" b="1" i="0" dirty="0">
                <a:solidFill>
                  <a:srgbClr val="1F1F1F"/>
                </a:solidFill>
                <a:effectLst/>
              </a:rPr>
              <a:t>Macro Average Precision, Recall, and F1-Score:</a:t>
            </a:r>
            <a:r>
              <a:rPr lang="en-US" sz="1600" b="0" i="0" dirty="0">
                <a:solidFill>
                  <a:srgbClr val="1F1F1F"/>
                </a:solidFill>
                <a:effectLst/>
              </a:rPr>
              <a:t> 94.00% - These metrics consider the performance for each disease class individually and then take an average. A value of 94% indicates the model performs well on average across all diseases.</a:t>
            </a:r>
          </a:p>
          <a:p>
            <a:pPr algn="l">
              <a:buFont typeface="Arial" panose="020B0604020202020204" pitchFamily="34" charset="0"/>
              <a:buChar char="•"/>
            </a:pPr>
            <a:endParaRPr lang="en-US" sz="1600" b="0" i="0" dirty="0">
              <a:solidFill>
                <a:srgbClr val="1F1F1F"/>
              </a:solidFill>
              <a:effectLst/>
            </a:endParaRPr>
          </a:p>
          <a:p>
            <a:pPr algn="l">
              <a:buFont typeface="Arial" panose="020B0604020202020204" pitchFamily="34" charset="0"/>
              <a:buChar char="•"/>
            </a:pPr>
            <a:r>
              <a:rPr lang="en-US" sz="1600" b="1" i="0" dirty="0">
                <a:solidFill>
                  <a:srgbClr val="1F1F1F"/>
                </a:solidFill>
                <a:effectLst/>
              </a:rPr>
              <a:t>Weighted Average Precision, Recall, and F1-Score:</a:t>
            </a:r>
            <a:r>
              <a:rPr lang="en-US" sz="1600" b="0" i="0" dirty="0">
                <a:solidFill>
                  <a:srgbClr val="1F1F1F"/>
                </a:solidFill>
                <a:effectLst/>
              </a:rPr>
              <a:t> 97.00% - Weighted metrics consider the number of cases for each disease class when calculating the average. In this case, the high weighted average scores are similar to the overall accuracy, suggesting the model performs well even for less frequent diseases.</a:t>
            </a:r>
          </a:p>
          <a:p>
            <a:pPr marL="285750" indent="-285750">
              <a:buFont typeface="Arial" panose="020B0604020202020204" pitchFamily="34" charset="0"/>
              <a:buChar char="•"/>
            </a:pPr>
            <a:endParaRPr lang="en-US" sz="1600" b="0" i="0" dirty="0">
              <a:solidFill>
                <a:srgbClr val="1F1F1F"/>
              </a:solidFill>
              <a:effectLst/>
            </a:endParaRPr>
          </a:p>
          <a:p>
            <a:pPr marL="285750" indent="-285750">
              <a:buFont typeface="Arial" panose="020B0604020202020204" pitchFamily="34" charset="0"/>
              <a:buChar char="•"/>
            </a:pPr>
            <a:endParaRPr lang="en-US" sz="1600" dirty="0">
              <a:solidFill>
                <a:srgbClr val="1F1F1F"/>
              </a:solidFill>
            </a:endParaRPr>
          </a:p>
          <a:p>
            <a:pPr marL="285750" indent="-285750">
              <a:buFont typeface="Arial" panose="020B0604020202020204" pitchFamily="34" charset="0"/>
              <a:buChar char="•"/>
            </a:pPr>
            <a:endParaRPr lang="en-US" sz="1600" b="0" i="0" dirty="0">
              <a:solidFill>
                <a:srgbClr val="1F1F1F"/>
              </a:solidFill>
              <a:effectLst/>
            </a:endParaRPr>
          </a:p>
          <a:p>
            <a:pPr marL="285750" indent="-285750">
              <a:buFont typeface="Arial" panose="020B0604020202020204" pitchFamily="34" charset="0"/>
              <a:buChar char="•"/>
            </a:pPr>
            <a:endParaRPr lang="en-US" sz="1600" b="0" i="0" dirty="0">
              <a:solidFill>
                <a:srgbClr val="1F1F1F"/>
              </a:solidFill>
              <a:effectLst/>
            </a:endParaRPr>
          </a:p>
          <a:p>
            <a:endParaRPr lang="en-US" sz="1600" b="0" i="0" dirty="0">
              <a:solidFill>
                <a:srgbClr val="1F1F1F"/>
              </a:solidFill>
              <a:effectLst/>
            </a:endParaRPr>
          </a:p>
        </p:txBody>
      </p:sp>
    </p:spTree>
    <p:extLst>
      <p:ext uri="{BB962C8B-B14F-4D97-AF65-F5344CB8AC3E}">
        <p14:creationId xmlns:p14="http://schemas.microsoft.com/office/powerpoint/2010/main" val="3144039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Rectangle 46">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Rectangle 47">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49" name="Rectangle 48">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Placeholder 22" descr="A group of people giving each other a high five">
            <a:extLst>
              <a:ext uri="{FF2B5EF4-FFF2-40B4-BE49-F238E27FC236}">
                <a16:creationId xmlns:a16="http://schemas.microsoft.com/office/drawing/2014/main" id="{D92A2E6E-E7AB-92FB-0E6F-133483021C22}"/>
              </a:ext>
            </a:extLst>
          </p:cNvPr>
          <p:cNvPicPr>
            <a:picLocks noGrp="1" noChangeAspect="1"/>
          </p:cNvPicPr>
          <p:nvPr>
            <p:ph type="pic" sz="quarter" idx="13"/>
          </p:nvPr>
        </p:nvPicPr>
        <p:blipFill rotWithShape="1">
          <a:blip r:embed="rId3">
            <a:alphaModFix amt="40000"/>
          </a:blip>
          <a:srcRect t="7707" b="7707"/>
          <a:stretch/>
        </p:blipFill>
        <p:spPr>
          <a:xfrm>
            <a:off x="20" y="10"/>
            <a:ext cx="12191980" cy="6857990"/>
          </a:xfrm>
          <a:prstGeom prst="rect">
            <a:avLst/>
          </a:prstGeom>
        </p:spPr>
      </p:pic>
      <p:sp>
        <p:nvSpPr>
          <p:cNvPr id="31" name="Title 30">
            <a:extLst>
              <a:ext uri="{FF2B5EF4-FFF2-40B4-BE49-F238E27FC236}">
                <a16:creationId xmlns:a16="http://schemas.microsoft.com/office/drawing/2014/main" id="{B045D6AF-532B-394C-0C6F-38B6628CE9DF}"/>
              </a:ext>
            </a:extLst>
          </p:cNvPr>
          <p:cNvSpPr>
            <a:spLocks noGrp="1"/>
          </p:cNvSpPr>
          <p:nvPr>
            <p:ph type="title"/>
          </p:nvPr>
        </p:nvSpPr>
        <p:spPr>
          <a:xfrm>
            <a:off x="243444" y="803096"/>
            <a:ext cx="10144260" cy="1013800"/>
          </a:xfrm>
        </p:spPr>
        <p:txBody>
          <a:bodyPr vert="horz" lIns="91440" tIns="45720" rIns="91440" bIns="45720" rtlCol="0" anchor="b">
            <a:normAutofit/>
          </a:bodyPr>
          <a:lstStyle/>
          <a:p>
            <a:r>
              <a:rPr lang="en-US" b="0" kern="1200" cap="all" dirty="0">
                <a:solidFill>
                  <a:schemeClr val="tx1"/>
                </a:solidFill>
                <a:latin typeface="+mj-lt"/>
                <a:ea typeface="+mj-ea"/>
                <a:cs typeface="+mj-cs"/>
              </a:rPr>
              <a:t>Conclusion</a:t>
            </a:r>
          </a:p>
        </p:txBody>
      </p:sp>
      <p:sp>
        <p:nvSpPr>
          <p:cNvPr id="3" name="Content Placeholder 2">
            <a:extLst>
              <a:ext uri="{FF2B5EF4-FFF2-40B4-BE49-F238E27FC236}">
                <a16:creationId xmlns:a16="http://schemas.microsoft.com/office/drawing/2014/main" id="{2F59B25D-9615-9332-C32E-4F458417E11E}"/>
              </a:ext>
            </a:extLst>
          </p:cNvPr>
          <p:cNvSpPr>
            <a:spLocks noGrp="1"/>
          </p:cNvSpPr>
          <p:nvPr>
            <p:ph sz="quarter" idx="4"/>
          </p:nvPr>
        </p:nvSpPr>
        <p:spPr>
          <a:xfrm>
            <a:off x="243444" y="2180496"/>
            <a:ext cx="11839699" cy="3678303"/>
          </a:xfrm>
        </p:spPr>
        <p:txBody>
          <a:bodyPr vert="horz" lIns="91440" tIns="45720" rIns="91440" bIns="45720" rtlCol="0" anchor="ctr">
            <a:normAutofit fontScale="85000" lnSpcReduction="20000"/>
          </a:bodyPr>
          <a:lstStyle/>
          <a:p>
            <a:pPr algn="l"/>
            <a:r>
              <a:rPr lang="en-US" b="1" i="0" dirty="0">
                <a:solidFill>
                  <a:srgbClr val="1F1F1F"/>
                </a:solidFill>
                <a:effectLst/>
                <a:latin typeface="Google Sans"/>
              </a:rPr>
              <a:t>Building a Disease Prediction System: A Promising Step</a:t>
            </a:r>
          </a:p>
          <a:p>
            <a:pPr algn="l"/>
            <a:r>
              <a:rPr lang="en-US" b="1" i="0" dirty="0">
                <a:solidFill>
                  <a:srgbClr val="1F1F1F"/>
                </a:solidFill>
                <a:effectLst/>
                <a:latin typeface="Google Sans"/>
              </a:rPr>
              <a:t>Key Achievements:</a:t>
            </a: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Developed a machine learning model to predict diseases based on symptom data.</a:t>
            </a:r>
          </a:p>
          <a:p>
            <a:pPr algn="l">
              <a:buFont typeface="Arial" panose="020B0604020202020204" pitchFamily="34" charset="0"/>
              <a:buChar char="•"/>
            </a:pPr>
            <a:r>
              <a:rPr lang="en-US" b="0" i="0" dirty="0">
                <a:solidFill>
                  <a:srgbClr val="1F1F1F"/>
                </a:solidFill>
                <a:effectLst/>
                <a:latin typeface="Google Sans"/>
              </a:rPr>
              <a:t>Achieved high overall accuracy (97%) and balanced performance across most diseases.</a:t>
            </a:r>
          </a:p>
          <a:p>
            <a:pPr algn="l">
              <a:buFont typeface="Arial" panose="020B0604020202020204" pitchFamily="34" charset="0"/>
              <a:buChar char="•"/>
            </a:pPr>
            <a:r>
              <a:rPr lang="en-US" b="0" i="0" dirty="0">
                <a:solidFill>
                  <a:srgbClr val="1F1F1F"/>
                </a:solidFill>
                <a:effectLst/>
                <a:latin typeface="Google Sans"/>
              </a:rPr>
              <a:t>Demonstrated the potential to assist healthcare professionals in the diagnostic process.</a:t>
            </a:r>
          </a:p>
          <a:p>
            <a:pPr algn="l"/>
            <a:r>
              <a:rPr lang="en-US" b="1" i="0" dirty="0">
                <a:solidFill>
                  <a:srgbClr val="1F1F1F"/>
                </a:solidFill>
                <a:effectLst/>
                <a:latin typeface="Google Sans"/>
              </a:rPr>
              <a:t>Future Directions:</a:t>
            </a: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Refine the model to improve accuracy, particularly for specific disease categories.</a:t>
            </a:r>
          </a:p>
          <a:p>
            <a:pPr algn="l">
              <a:buFont typeface="Arial" panose="020B0604020202020204" pitchFamily="34" charset="0"/>
              <a:buChar char="•"/>
            </a:pPr>
            <a:r>
              <a:rPr lang="en-US" b="0" i="0" dirty="0">
                <a:solidFill>
                  <a:srgbClr val="1F1F1F"/>
                </a:solidFill>
                <a:effectLst/>
                <a:latin typeface="Google Sans"/>
              </a:rPr>
              <a:t>Integrate the system into a user-friendly platform for wider accessibility.</a:t>
            </a:r>
          </a:p>
          <a:p>
            <a:pPr algn="l">
              <a:buFont typeface="Arial" panose="020B0604020202020204" pitchFamily="34" charset="0"/>
              <a:buChar char="•"/>
            </a:pPr>
            <a:r>
              <a:rPr lang="en-US" b="0" i="0" dirty="0">
                <a:solidFill>
                  <a:srgbClr val="1F1F1F"/>
                </a:solidFill>
                <a:effectLst/>
                <a:latin typeface="Google Sans"/>
              </a:rPr>
              <a:t>Conduct further testing and validation in a clinical setting.</a:t>
            </a:r>
          </a:p>
          <a:p>
            <a:pPr algn="l">
              <a:buFont typeface="Arial" panose="020B0604020202020204" pitchFamily="34" charset="0"/>
              <a:buChar char="•"/>
            </a:pPr>
            <a:endParaRPr lang="en-US" b="0" i="0" dirty="0">
              <a:solidFill>
                <a:srgbClr val="1F1F1F"/>
              </a:solidFill>
              <a:effectLst/>
              <a:latin typeface="Google Sans"/>
            </a:endParaRPr>
          </a:p>
          <a:p>
            <a:pPr algn="l"/>
            <a:r>
              <a:rPr lang="en-US" b="1" i="0" dirty="0">
                <a:solidFill>
                  <a:srgbClr val="1F1F1F"/>
                </a:solidFill>
                <a:effectLst/>
                <a:latin typeface="Google Sans"/>
              </a:rPr>
              <a:t>Overall, this project serves as a promising step towards utilizing machine learning for disease diagnosis. With ongoing development and collaboration with medical professionals, this system has the potential to enhance healthcare efficiency and improve patient outcomes.</a:t>
            </a:r>
            <a:endParaRPr lang="en-US" b="0" i="0" dirty="0">
              <a:solidFill>
                <a:srgbClr val="1F1F1F"/>
              </a:solidFill>
              <a:effectLst/>
              <a:latin typeface="Google Sans"/>
            </a:endParaRPr>
          </a:p>
        </p:txBody>
      </p:sp>
    </p:spTree>
    <p:extLst>
      <p:ext uri="{BB962C8B-B14F-4D97-AF65-F5344CB8AC3E}">
        <p14:creationId xmlns:p14="http://schemas.microsoft.com/office/powerpoint/2010/main" val="277095936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18A4-5020-A570-BAAC-71C22849B320}"/>
              </a:ext>
            </a:extLst>
          </p:cNvPr>
          <p:cNvSpPr>
            <a:spLocks noGrp="1"/>
          </p:cNvSpPr>
          <p:nvPr>
            <p:ph type="title"/>
          </p:nvPr>
        </p:nvSpPr>
        <p:spPr/>
        <p:txBody>
          <a:bodyPr/>
          <a:lstStyle/>
          <a:p>
            <a:r>
              <a:rPr lang="en-US" sz="2400" dirty="0"/>
              <a:t>What is disease prediction system and its benefits</a:t>
            </a:r>
          </a:p>
        </p:txBody>
      </p:sp>
      <p:pic>
        <p:nvPicPr>
          <p:cNvPr id="16" name="Picture Placeholder 15" descr="A group of surgeons wearing surgical caps and masks">
            <a:extLst>
              <a:ext uri="{FF2B5EF4-FFF2-40B4-BE49-F238E27FC236}">
                <a16:creationId xmlns:a16="http://schemas.microsoft.com/office/drawing/2014/main" id="{6EFD6230-A50E-3A63-7B72-59A8449CAEE2}"/>
              </a:ext>
            </a:extLst>
          </p:cNvPr>
          <p:cNvPicPr>
            <a:picLocks noGrp="1" noChangeAspect="1"/>
          </p:cNvPicPr>
          <p:nvPr>
            <p:ph type="pic" sz="quarter" idx="19"/>
          </p:nvPr>
        </p:nvPicPr>
        <p:blipFill rotWithShape="1">
          <a:blip r:embed="rId3"/>
          <a:srcRect t="35757" b="35757"/>
          <a:stretch/>
        </p:blipFill>
        <p:spPr/>
      </p:pic>
      <p:sp>
        <p:nvSpPr>
          <p:cNvPr id="10" name="Content Placeholder 9">
            <a:extLst>
              <a:ext uri="{FF2B5EF4-FFF2-40B4-BE49-F238E27FC236}">
                <a16:creationId xmlns:a16="http://schemas.microsoft.com/office/drawing/2014/main" id="{C9475E86-FFB0-87BC-084C-C728916152B0}"/>
              </a:ext>
            </a:extLst>
          </p:cNvPr>
          <p:cNvSpPr>
            <a:spLocks noGrp="1"/>
          </p:cNvSpPr>
          <p:nvPr>
            <p:ph sz="quarter" idx="4"/>
          </p:nvPr>
        </p:nvSpPr>
        <p:spPr>
          <a:xfrm>
            <a:off x="4295606" y="2956956"/>
            <a:ext cx="7418813" cy="3811980"/>
          </a:xfrm>
        </p:spPr>
        <p:txBody>
          <a:bodyPr/>
          <a:lstStyle/>
          <a:p>
            <a:r>
              <a:rPr lang="en-US" b="0" i="0" dirty="0">
                <a:solidFill>
                  <a:srgbClr val="1F1F1F"/>
                </a:solidFill>
                <a:effectLst/>
              </a:rPr>
              <a:t>A system that utilizes machine learning to predict diseases based on a person's symptoms.</a:t>
            </a:r>
          </a:p>
          <a:p>
            <a:pPr algn="l">
              <a:buFont typeface="Arial" panose="020B0604020202020204" pitchFamily="34" charset="0"/>
              <a:buChar char="•"/>
            </a:pPr>
            <a:r>
              <a:rPr lang="en-US" b="0" i="0" dirty="0">
                <a:solidFill>
                  <a:srgbClr val="1F1F1F"/>
                </a:solidFill>
                <a:effectLst/>
              </a:rPr>
              <a:t>It analyzes data patterns to identify relationships between symptoms and diseases.</a:t>
            </a:r>
          </a:p>
          <a:p>
            <a:pPr marL="0" indent="0">
              <a:buNone/>
            </a:pPr>
            <a:r>
              <a:rPr lang="en-US" dirty="0"/>
              <a:t>    </a:t>
            </a:r>
            <a:r>
              <a:rPr lang="en-US" u="sng" dirty="0"/>
              <a:t>BENEFITS: </a:t>
            </a:r>
          </a:p>
          <a:p>
            <a:r>
              <a:rPr lang="en-US" b="0" i="0" dirty="0">
                <a:solidFill>
                  <a:srgbClr val="1F1F1F"/>
                </a:solidFill>
                <a:effectLst/>
              </a:rPr>
              <a:t>Faster initial diagnosis.</a:t>
            </a:r>
          </a:p>
          <a:p>
            <a:r>
              <a:rPr lang="en-US" b="0" i="0" dirty="0">
                <a:solidFill>
                  <a:srgbClr val="1F1F1F"/>
                </a:solidFill>
                <a:effectLst/>
              </a:rPr>
              <a:t>Improved accuracy in identifying potential illnesses</a:t>
            </a:r>
          </a:p>
          <a:p>
            <a:r>
              <a:rPr lang="en-US" b="0" i="0" dirty="0">
                <a:solidFill>
                  <a:srgbClr val="1F1F1F"/>
                </a:solidFill>
                <a:effectLst/>
              </a:rPr>
              <a:t>Can prioritize high-risk cases for further investigation</a:t>
            </a:r>
          </a:p>
          <a:p>
            <a:endParaRPr lang="en-US" b="0" i="0" dirty="0">
              <a:solidFill>
                <a:srgbClr val="1F1F1F"/>
              </a:solidFill>
              <a:effectLst/>
              <a:latin typeface="Google Sans"/>
            </a:endParaRPr>
          </a:p>
          <a:p>
            <a:pPr marL="0" indent="0">
              <a:buNone/>
            </a:pPr>
            <a:endParaRPr lang="en-US" u="sng" dirty="0"/>
          </a:p>
        </p:txBody>
      </p:sp>
    </p:spTree>
    <p:extLst>
      <p:ext uri="{BB962C8B-B14F-4D97-AF65-F5344CB8AC3E}">
        <p14:creationId xmlns:p14="http://schemas.microsoft.com/office/powerpoint/2010/main" val="3695820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365F40-E4A0-87DC-6523-A69D09DF625E}"/>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extBox 6">
            <a:extLst>
              <a:ext uri="{FF2B5EF4-FFF2-40B4-BE49-F238E27FC236}">
                <a16:creationId xmlns:a16="http://schemas.microsoft.com/office/drawing/2014/main" id="{F84B8D24-C016-A29F-2344-72FB5B912D2E}"/>
              </a:ext>
            </a:extLst>
          </p:cNvPr>
          <p:cNvSpPr txBox="1"/>
          <p:nvPr/>
        </p:nvSpPr>
        <p:spPr>
          <a:xfrm>
            <a:off x="771148" y="1037967"/>
            <a:ext cx="3054091" cy="4709131"/>
          </a:xfrm>
          <a:prstGeom prst="rect">
            <a:avLst/>
          </a:prstGeom>
        </p:spPr>
        <p:txBody>
          <a:bodyPr vert="horz" lIns="91440" tIns="45720" rIns="91440" bIns="45720" rtlCol="0" anchor="ctr">
            <a:normAutofit/>
          </a:bodyPr>
          <a:lstStyle/>
          <a:p>
            <a:pPr>
              <a:spcBef>
                <a:spcPct val="0"/>
              </a:spcBef>
              <a:spcAft>
                <a:spcPts val="600"/>
              </a:spcAft>
            </a:pPr>
            <a:r>
              <a:rPr lang="en-US" sz="2800" b="0" i="0" kern="1200" cap="all">
                <a:solidFill>
                  <a:srgbClr val="FFFEFF"/>
                </a:solidFill>
                <a:effectLst/>
                <a:latin typeface="+mj-lt"/>
                <a:ea typeface="+mj-ea"/>
                <a:cs typeface="+mj-cs"/>
              </a:rPr>
              <a:t>Setting Up the Environment: Importing Dependencies</a:t>
            </a:r>
            <a:endParaRPr lang="en-US" sz="2800" b="0" kern="1200" cap="all">
              <a:solidFill>
                <a:srgbClr val="FFFEFF"/>
              </a:solidFill>
              <a:latin typeface="+mj-lt"/>
              <a:ea typeface="+mj-ea"/>
              <a:cs typeface="+mj-cs"/>
            </a:endParaRPr>
          </a:p>
          <a:p>
            <a:pPr>
              <a:spcBef>
                <a:spcPct val="0"/>
              </a:spcBef>
              <a:spcAft>
                <a:spcPts val="600"/>
              </a:spcAft>
            </a:pPr>
            <a:endParaRPr lang="en-US" sz="2800" b="0" i="0" kern="1200" cap="all">
              <a:solidFill>
                <a:srgbClr val="FFFEFF"/>
              </a:solidFill>
              <a:effectLst/>
              <a:latin typeface="+mj-lt"/>
              <a:ea typeface="+mj-ea"/>
              <a:cs typeface="+mj-cs"/>
            </a:endParaRPr>
          </a:p>
          <a:p>
            <a:pPr>
              <a:spcBef>
                <a:spcPct val="0"/>
              </a:spcBef>
              <a:spcAft>
                <a:spcPts val="600"/>
              </a:spcAft>
            </a:pPr>
            <a:endParaRPr lang="en-US" sz="2800" b="0" kern="1200" cap="all">
              <a:solidFill>
                <a:srgbClr val="FFFEFF"/>
              </a:solidFill>
              <a:latin typeface="+mj-lt"/>
              <a:ea typeface="+mj-ea"/>
              <a:cs typeface="+mj-cs"/>
            </a:endParaRPr>
          </a:p>
        </p:txBody>
      </p:sp>
      <p:sp>
        <p:nvSpPr>
          <p:cNvPr id="2" name="TextBox 1">
            <a:extLst>
              <a:ext uri="{FF2B5EF4-FFF2-40B4-BE49-F238E27FC236}">
                <a16:creationId xmlns:a16="http://schemas.microsoft.com/office/drawing/2014/main" id="{DFBB62C4-6C31-A1F3-37A9-0EC85DA0FF52}"/>
              </a:ext>
            </a:extLst>
          </p:cNvPr>
          <p:cNvSpPr txBox="1"/>
          <p:nvPr/>
        </p:nvSpPr>
        <p:spPr>
          <a:xfrm>
            <a:off x="4534935" y="1037968"/>
            <a:ext cx="6725899" cy="4820832"/>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buClr>
              <a:buSzPct val="92000"/>
              <a:buFont typeface="Wingdings" panose="05000000000000000000" pitchFamily="2" charset="2"/>
              <a:buChar char="§"/>
            </a:pPr>
            <a:r>
              <a:rPr lang="en-US" b="0" i="0" dirty="0">
                <a:solidFill>
                  <a:schemeClr val="tx1">
                    <a:lumMod val="75000"/>
                    <a:lumOff val="25000"/>
                  </a:schemeClr>
                </a:solidFill>
                <a:effectLst/>
              </a:rPr>
              <a:t>Before diving into the data, we need to import essential libraries to manipulate and analyze it.</a:t>
            </a:r>
          </a:p>
          <a:p>
            <a:pPr marL="285750" indent="-285750">
              <a:spcBef>
                <a:spcPct val="20000"/>
              </a:spcBef>
              <a:spcAft>
                <a:spcPts val="600"/>
              </a:spcAft>
              <a:buClr>
                <a:schemeClr val="accent1"/>
              </a:buClr>
              <a:buSzPct val="92000"/>
              <a:buFont typeface="Wingdings" panose="05000000000000000000" pitchFamily="2" charset="2"/>
              <a:buChar char="§"/>
            </a:pPr>
            <a:endParaRPr lang="en-US" dirty="0">
              <a:solidFill>
                <a:schemeClr val="tx1">
                  <a:lumMod val="75000"/>
                  <a:lumOff val="25000"/>
                </a:schemeClr>
              </a:solidFill>
            </a:endParaRPr>
          </a:p>
          <a:p>
            <a:pPr marL="285750" indent="-285750">
              <a:spcBef>
                <a:spcPct val="20000"/>
              </a:spcBef>
              <a:spcAft>
                <a:spcPts val="600"/>
              </a:spcAft>
              <a:buClr>
                <a:schemeClr val="accent1"/>
              </a:buClr>
              <a:buSzPct val="92000"/>
              <a:buFont typeface="Wingdings" panose="05000000000000000000" pitchFamily="2" charset="2"/>
              <a:buChar char="§"/>
            </a:pPr>
            <a:r>
              <a:rPr lang="en-US" b="0" i="0" dirty="0">
                <a:solidFill>
                  <a:schemeClr val="tx1">
                    <a:lumMod val="75000"/>
                    <a:lumOff val="25000"/>
                  </a:schemeClr>
                </a:solidFill>
                <a:effectLst/>
              </a:rPr>
              <a:t>We'll be using libraries like :  </a:t>
            </a:r>
          </a:p>
          <a:p>
            <a:pPr marL="285750" indent="-285750">
              <a:spcBef>
                <a:spcPct val="20000"/>
              </a:spcBef>
              <a:spcAft>
                <a:spcPts val="600"/>
              </a:spcAft>
              <a:buClr>
                <a:schemeClr val="accent1"/>
              </a:buClr>
              <a:buSzPct val="92000"/>
              <a:buFont typeface="Wingdings" panose="05000000000000000000" pitchFamily="2" charset="2"/>
              <a:buChar char="§"/>
            </a:pPr>
            <a:endParaRPr lang="en-US" b="0" i="0" dirty="0">
              <a:solidFill>
                <a:schemeClr val="tx1">
                  <a:lumMod val="75000"/>
                  <a:lumOff val="25000"/>
                </a:schemeClr>
              </a:solidFill>
              <a:effectLst/>
            </a:endParaRPr>
          </a:p>
          <a:p>
            <a:pPr marL="285750" indent="-285750">
              <a:spcBef>
                <a:spcPct val="20000"/>
              </a:spcBef>
              <a:spcAft>
                <a:spcPts val="600"/>
              </a:spcAft>
              <a:buClr>
                <a:schemeClr val="accent1"/>
              </a:buClr>
              <a:buSzPct val="92000"/>
              <a:buFont typeface="Wingdings" panose="05000000000000000000" pitchFamily="2" charset="2"/>
              <a:buChar char="§"/>
            </a:pPr>
            <a:r>
              <a:rPr lang="en-US" b="0" i="0" dirty="0">
                <a:solidFill>
                  <a:schemeClr val="tx1">
                    <a:lumMod val="75000"/>
                    <a:lumOff val="25000"/>
                  </a:schemeClr>
                </a:solidFill>
                <a:effectLst/>
              </a:rPr>
              <a:t>Pandas for data manipulation </a:t>
            </a:r>
          </a:p>
          <a:p>
            <a:pPr marL="285750" indent="-285750">
              <a:spcBef>
                <a:spcPct val="20000"/>
              </a:spcBef>
              <a:spcAft>
                <a:spcPts val="600"/>
              </a:spcAft>
              <a:buClr>
                <a:schemeClr val="accent1"/>
              </a:buClr>
              <a:buSzPct val="92000"/>
              <a:buFont typeface="Wingdings" panose="05000000000000000000" pitchFamily="2" charset="2"/>
              <a:buChar char="§"/>
            </a:pPr>
            <a:r>
              <a:rPr lang="en-US" b="0" i="0" dirty="0">
                <a:solidFill>
                  <a:schemeClr val="tx1">
                    <a:lumMod val="75000"/>
                    <a:lumOff val="25000"/>
                  </a:schemeClr>
                </a:solidFill>
                <a:effectLst/>
              </a:rPr>
              <a:t>NumPy for numerical computations</a:t>
            </a:r>
          </a:p>
          <a:p>
            <a:pPr marL="285750" indent="-285750">
              <a:spcBef>
                <a:spcPct val="20000"/>
              </a:spcBef>
              <a:spcAft>
                <a:spcPts val="600"/>
              </a:spcAft>
              <a:buClr>
                <a:schemeClr val="accent1"/>
              </a:buClr>
              <a:buSzPct val="92000"/>
              <a:buFont typeface="Wingdings" panose="05000000000000000000" pitchFamily="2" charset="2"/>
              <a:buChar char="§"/>
            </a:pPr>
            <a:r>
              <a:rPr lang="en-US" dirty="0">
                <a:solidFill>
                  <a:schemeClr val="tx1">
                    <a:lumMod val="75000"/>
                    <a:lumOff val="25000"/>
                  </a:schemeClr>
                </a:solidFill>
              </a:rPr>
              <a:t>S</a:t>
            </a:r>
            <a:r>
              <a:rPr lang="en-US" b="0" i="0" dirty="0">
                <a:solidFill>
                  <a:schemeClr val="tx1">
                    <a:lumMod val="75000"/>
                    <a:lumOff val="25000"/>
                  </a:schemeClr>
                </a:solidFill>
                <a:effectLst/>
              </a:rPr>
              <a:t>cikit-learn for machine learning tasks</a:t>
            </a:r>
            <a:endParaRPr lang="en-US" dirty="0">
              <a:solidFill>
                <a:schemeClr val="tx1">
                  <a:lumMod val="75000"/>
                  <a:lumOff val="25000"/>
                </a:schemeClr>
              </a:solidFill>
            </a:endParaRPr>
          </a:p>
          <a:p>
            <a:pPr>
              <a:spcBef>
                <a:spcPct val="20000"/>
              </a:spcBef>
              <a:spcAft>
                <a:spcPts val="600"/>
              </a:spcAft>
              <a:buClr>
                <a:schemeClr val="accent1"/>
              </a:buClr>
              <a:buSzPct val="92000"/>
              <a:buFont typeface="Wingdings 2" panose="05020102010507070707" pitchFamily="18" charset="2"/>
              <a:buChar char=""/>
            </a:pPr>
            <a:endParaRPr lang="en-US" b="0" i="0" dirty="0">
              <a:solidFill>
                <a:schemeClr val="tx1">
                  <a:lumMod val="75000"/>
                  <a:lumOff val="25000"/>
                </a:schemeClr>
              </a:solidFill>
              <a:effectLst/>
            </a:endParaRPr>
          </a:p>
        </p:txBody>
      </p:sp>
    </p:spTree>
    <p:extLst>
      <p:ext uri="{BB962C8B-B14F-4D97-AF65-F5344CB8AC3E}">
        <p14:creationId xmlns:p14="http://schemas.microsoft.com/office/powerpoint/2010/main" val="320860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0CFB59-503A-4BEE-FA59-92EE67FBAC79}"/>
              </a:ext>
            </a:extLst>
          </p:cNvPr>
          <p:cNvSpPr txBox="1"/>
          <p:nvPr/>
        </p:nvSpPr>
        <p:spPr>
          <a:xfrm>
            <a:off x="434439" y="718457"/>
            <a:ext cx="11323122" cy="646331"/>
          </a:xfrm>
          <a:prstGeom prst="rect">
            <a:avLst/>
          </a:prstGeom>
          <a:noFill/>
        </p:spPr>
        <p:txBody>
          <a:bodyPr wrap="square" rtlCol="0">
            <a:spAutoFit/>
          </a:bodyPr>
          <a:lstStyle/>
          <a:p>
            <a:r>
              <a:rPr lang="en-US" sz="3600">
                <a:latin typeface="+mj-lt"/>
              </a:rPr>
              <a:t>PROJECT SETUP</a:t>
            </a:r>
            <a:endParaRPr lang="en-US" sz="3600" dirty="0">
              <a:latin typeface="+mj-lt"/>
            </a:endParaRPr>
          </a:p>
        </p:txBody>
      </p:sp>
      <p:sp>
        <p:nvSpPr>
          <p:cNvPr id="7" name="TextBox 6">
            <a:extLst>
              <a:ext uri="{FF2B5EF4-FFF2-40B4-BE49-F238E27FC236}">
                <a16:creationId xmlns:a16="http://schemas.microsoft.com/office/drawing/2014/main" id="{762C388A-304F-25CA-E23A-82847DB6041A}"/>
              </a:ext>
            </a:extLst>
          </p:cNvPr>
          <p:cNvSpPr txBox="1"/>
          <p:nvPr/>
        </p:nvSpPr>
        <p:spPr>
          <a:xfrm>
            <a:off x="498764" y="1805049"/>
            <a:ext cx="11239995" cy="4093428"/>
          </a:xfrm>
          <a:prstGeom prst="rect">
            <a:avLst/>
          </a:prstGeom>
          <a:noFill/>
        </p:spPr>
        <p:txBody>
          <a:bodyPr wrap="square" rtlCol="0">
            <a:spAutoFit/>
          </a:bodyPr>
          <a:lstStyle/>
          <a:p>
            <a:r>
              <a:rPr lang="en-US" dirty="0"/>
              <a:t>Dataset Used :</a:t>
            </a:r>
          </a:p>
          <a:p>
            <a:endParaRPr lang="en-US" dirty="0"/>
          </a:p>
          <a:p>
            <a:r>
              <a:rPr lang="en-US" sz="1600" b="0" i="0" dirty="0">
                <a:solidFill>
                  <a:srgbClr val="1F1F1F"/>
                </a:solidFill>
                <a:effectLst/>
              </a:rPr>
              <a:t>We'll be using a dataset from Kaggle, a popular platform for data science and machine learning.</a:t>
            </a:r>
          </a:p>
          <a:p>
            <a:r>
              <a:rPr lang="en-US" sz="1600" b="0" i="0" dirty="0">
                <a:solidFill>
                  <a:srgbClr val="1F1F1F"/>
                </a:solidFill>
                <a:effectLst/>
              </a:rPr>
              <a:t>Link:  </a:t>
            </a:r>
            <a:r>
              <a:rPr lang="en-US" sz="1600" b="0" i="0" dirty="0">
                <a:solidFill>
                  <a:srgbClr val="0070C0"/>
                </a:solidFill>
                <a:effectLst/>
                <a:hlinkClick r:id="rId3">
                  <a:extLst>
                    <a:ext uri="{A12FA001-AC4F-418D-AE19-62706E023703}">
                      <ahyp:hlinkClr xmlns:ahyp="http://schemas.microsoft.com/office/drawing/2018/hyperlinkcolor" val="tx"/>
                    </a:ext>
                  </a:extLst>
                </a:hlinkClick>
              </a:rPr>
              <a:t>https://www.kaggle.com/datasets/neelima98/disease-prediction-using-machine-learning</a:t>
            </a:r>
            <a:endParaRPr lang="en-US" sz="1600" b="0" i="0" dirty="0">
              <a:solidFill>
                <a:srgbClr val="0070C0"/>
              </a:solidFill>
              <a:effectLst/>
            </a:endParaRPr>
          </a:p>
          <a:p>
            <a:endParaRPr lang="en-US" sz="1600" dirty="0">
              <a:solidFill>
                <a:srgbClr val="0070C0"/>
              </a:solidFill>
            </a:endParaRPr>
          </a:p>
          <a:p>
            <a:r>
              <a:rPr lang="en-US" sz="1600" u="sng" dirty="0">
                <a:solidFill>
                  <a:srgbClr val="1F1F1F"/>
                </a:solidFill>
              </a:rPr>
              <a:t>T</a:t>
            </a:r>
            <a:r>
              <a:rPr lang="en-US" sz="1600" b="0" i="0" u="sng" dirty="0">
                <a:solidFill>
                  <a:srgbClr val="1F1F1F"/>
                </a:solidFill>
                <a:effectLst/>
              </a:rPr>
              <a:t>he Disease Prediction - Kaggle dataset contains:</a:t>
            </a:r>
          </a:p>
          <a:p>
            <a:r>
              <a:rPr lang="en-US" sz="1600" b="0" i="0" dirty="0">
                <a:solidFill>
                  <a:srgbClr val="1F1F1F"/>
                </a:solidFill>
                <a:effectLst/>
              </a:rPr>
              <a:t> </a:t>
            </a:r>
          </a:p>
          <a:p>
            <a:pPr marL="285750" indent="-285750">
              <a:buFont typeface="Arial" panose="020B0604020202020204" pitchFamily="34" charset="0"/>
              <a:buChar char="•"/>
            </a:pPr>
            <a:r>
              <a:rPr lang="en-US" sz="1600" b="0" i="0" dirty="0">
                <a:solidFill>
                  <a:srgbClr val="1F1F1F"/>
                </a:solidFill>
                <a:effectLst/>
              </a:rPr>
              <a:t>4920 rows of records and 133 columns of attributes. </a:t>
            </a:r>
          </a:p>
          <a:p>
            <a:pPr marL="285750" indent="-285750">
              <a:buFont typeface="Arial" panose="020B0604020202020204" pitchFamily="34" charset="0"/>
              <a:buChar char="•"/>
            </a:pPr>
            <a:endParaRPr lang="en-US" sz="1600" b="0" i="0" dirty="0">
              <a:solidFill>
                <a:srgbClr val="1F1F1F"/>
              </a:solidFill>
              <a:effectLst/>
            </a:endParaRPr>
          </a:p>
          <a:p>
            <a:r>
              <a:rPr lang="en-US" sz="1600" b="0" i="0" u="sng" dirty="0">
                <a:solidFill>
                  <a:srgbClr val="1F1F1F"/>
                </a:solidFill>
                <a:effectLst/>
              </a:rPr>
              <a:t>The data types of the attributes consist of : </a:t>
            </a:r>
          </a:p>
          <a:p>
            <a:endParaRPr lang="en-US" sz="1600" b="0" i="0" u="sng" dirty="0">
              <a:solidFill>
                <a:srgbClr val="1F1F1F"/>
              </a:solidFill>
              <a:effectLst/>
            </a:endParaRPr>
          </a:p>
          <a:p>
            <a:pPr marL="285750" indent="-285750">
              <a:buFont typeface="Arial" panose="020B0604020202020204" pitchFamily="34" charset="0"/>
              <a:buChar char="•"/>
            </a:pPr>
            <a:r>
              <a:rPr lang="en-US" sz="1600" dirty="0">
                <a:solidFill>
                  <a:srgbClr val="1F1F1F"/>
                </a:solidFill>
              </a:rPr>
              <a:t>1</a:t>
            </a:r>
            <a:r>
              <a:rPr lang="en-US" sz="1600" b="0" i="0" dirty="0">
                <a:solidFill>
                  <a:srgbClr val="1F1F1F"/>
                </a:solidFill>
                <a:effectLst/>
              </a:rPr>
              <a:t> qualitative discrete categorical, </a:t>
            </a:r>
          </a:p>
          <a:p>
            <a:pPr marL="285750" indent="-285750">
              <a:buFont typeface="Arial" panose="020B0604020202020204" pitchFamily="34" charset="0"/>
              <a:buChar char="•"/>
            </a:pPr>
            <a:r>
              <a:rPr lang="en-US" sz="1600" b="0" i="0" dirty="0">
                <a:solidFill>
                  <a:srgbClr val="1F1F1F"/>
                </a:solidFill>
                <a:effectLst/>
              </a:rPr>
              <a:t>132 quantitative discrete binary, </a:t>
            </a:r>
          </a:p>
          <a:p>
            <a:pPr marL="285750" indent="-285750">
              <a:buFont typeface="Arial" panose="020B0604020202020204" pitchFamily="34" charset="0"/>
              <a:buChar char="•"/>
            </a:pPr>
            <a:r>
              <a:rPr lang="en-US" sz="1600" b="0" i="0" dirty="0">
                <a:solidFill>
                  <a:srgbClr val="1F1F1F"/>
                </a:solidFill>
                <a:effectLst/>
              </a:rPr>
              <a:t>1 quantitative continuous numerical float with 64 digits placings.</a:t>
            </a:r>
          </a:p>
          <a:p>
            <a:pPr marL="285750" indent="-285750">
              <a:buFont typeface="Arial" panose="020B0604020202020204" pitchFamily="34" charset="0"/>
              <a:buChar char="•"/>
            </a:pPr>
            <a:endParaRPr lang="en-US" sz="1600" dirty="0">
              <a:solidFill>
                <a:srgbClr val="1F1F1F"/>
              </a:solidFill>
            </a:endParaRPr>
          </a:p>
          <a:p>
            <a:pPr marL="285750" indent="-285750">
              <a:buFont typeface="Arial" panose="020B0604020202020204" pitchFamily="34" charset="0"/>
              <a:buChar char="•"/>
            </a:pPr>
            <a:endParaRPr lang="en-US" sz="1600" b="0" i="0" dirty="0">
              <a:solidFill>
                <a:srgbClr val="1F1F1F"/>
              </a:solidFill>
              <a:effectLst/>
            </a:endParaRPr>
          </a:p>
        </p:txBody>
      </p:sp>
    </p:spTree>
    <p:extLst>
      <p:ext uri="{BB962C8B-B14F-4D97-AF65-F5344CB8AC3E}">
        <p14:creationId xmlns:p14="http://schemas.microsoft.com/office/powerpoint/2010/main" val="435195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1849C-0AF8-E45C-6FB5-54CF8E7B091D}"/>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F3FE071-503E-9039-E95E-6DEA6BDE97A7}"/>
              </a:ext>
            </a:extLst>
          </p:cNvPr>
          <p:cNvSpPr txBox="1"/>
          <p:nvPr/>
        </p:nvSpPr>
        <p:spPr>
          <a:xfrm>
            <a:off x="498764" y="718457"/>
            <a:ext cx="11323122" cy="646331"/>
          </a:xfrm>
          <a:prstGeom prst="rect">
            <a:avLst/>
          </a:prstGeom>
          <a:noFill/>
        </p:spPr>
        <p:txBody>
          <a:bodyPr wrap="square" rtlCol="0">
            <a:spAutoFit/>
          </a:bodyPr>
          <a:lstStyle/>
          <a:p>
            <a:r>
              <a:rPr lang="en-US" sz="3600" b="0" i="0" dirty="0">
                <a:solidFill>
                  <a:srgbClr val="1F1F1F"/>
                </a:solidFill>
                <a:effectLst/>
                <a:latin typeface="+mj-lt"/>
              </a:rPr>
              <a:t>Loading the Raw Dataset &amp; Data Cleaning </a:t>
            </a:r>
            <a:endParaRPr lang="en-US" sz="3600" dirty="0">
              <a:latin typeface="+mj-lt"/>
            </a:endParaRPr>
          </a:p>
        </p:txBody>
      </p:sp>
      <p:sp>
        <p:nvSpPr>
          <p:cNvPr id="7" name="TextBox 6">
            <a:extLst>
              <a:ext uri="{FF2B5EF4-FFF2-40B4-BE49-F238E27FC236}">
                <a16:creationId xmlns:a16="http://schemas.microsoft.com/office/drawing/2014/main" id="{14D452AA-A6F2-D3A3-9EF0-5072FDC22B27}"/>
              </a:ext>
            </a:extLst>
          </p:cNvPr>
          <p:cNvSpPr txBox="1"/>
          <p:nvPr/>
        </p:nvSpPr>
        <p:spPr>
          <a:xfrm>
            <a:off x="498764" y="1805049"/>
            <a:ext cx="11239995" cy="584775"/>
          </a:xfrm>
          <a:prstGeom prst="rect">
            <a:avLst/>
          </a:prstGeom>
          <a:noFill/>
        </p:spPr>
        <p:txBody>
          <a:bodyPr wrap="square" rtlCol="0">
            <a:spAutoFit/>
          </a:bodyPr>
          <a:lstStyle/>
          <a:p>
            <a:r>
              <a:rPr lang="en-US" sz="1600" i="0" dirty="0">
                <a:solidFill>
                  <a:srgbClr val="1F1F1F"/>
                </a:solidFill>
                <a:effectLst/>
              </a:rPr>
              <a:t>Now, we'll load the raw dataset containing information about diseases and their corresponding symptoms.  </a:t>
            </a:r>
            <a:r>
              <a:rPr lang="en-US" sz="1600" dirty="0">
                <a:solidFill>
                  <a:srgbClr val="1F1F1F"/>
                </a:solidFill>
              </a:rPr>
              <a:t>We are using the  .xlsx file format.</a:t>
            </a:r>
            <a:endParaRPr lang="en-US" sz="1600" i="0" dirty="0">
              <a:solidFill>
                <a:srgbClr val="1F1F1F"/>
              </a:solidFill>
              <a:effectLst/>
            </a:endParaRPr>
          </a:p>
        </p:txBody>
      </p:sp>
      <p:pic>
        <p:nvPicPr>
          <p:cNvPr id="3" name="Picture 2">
            <a:extLst>
              <a:ext uri="{FF2B5EF4-FFF2-40B4-BE49-F238E27FC236}">
                <a16:creationId xmlns:a16="http://schemas.microsoft.com/office/drawing/2014/main" id="{EF265FBD-9376-5531-6F54-A99905B54CD1}"/>
              </a:ext>
            </a:extLst>
          </p:cNvPr>
          <p:cNvPicPr>
            <a:picLocks noChangeAspect="1"/>
          </p:cNvPicPr>
          <p:nvPr/>
        </p:nvPicPr>
        <p:blipFill>
          <a:blip r:embed="rId3"/>
          <a:stretch>
            <a:fillRect/>
          </a:stretch>
        </p:blipFill>
        <p:spPr>
          <a:xfrm>
            <a:off x="1908648" y="2640084"/>
            <a:ext cx="7258423" cy="1682836"/>
          </a:xfrm>
          <a:prstGeom prst="rect">
            <a:avLst/>
          </a:prstGeom>
        </p:spPr>
      </p:pic>
      <p:sp>
        <p:nvSpPr>
          <p:cNvPr id="4" name="TextBox 3">
            <a:extLst>
              <a:ext uri="{FF2B5EF4-FFF2-40B4-BE49-F238E27FC236}">
                <a16:creationId xmlns:a16="http://schemas.microsoft.com/office/drawing/2014/main" id="{1C989D5A-27B3-FE58-3E0D-D8DC8AEC2E52}"/>
              </a:ext>
            </a:extLst>
          </p:cNvPr>
          <p:cNvSpPr txBox="1"/>
          <p:nvPr/>
        </p:nvSpPr>
        <p:spPr>
          <a:xfrm>
            <a:off x="581891" y="4819402"/>
            <a:ext cx="11239995" cy="1815882"/>
          </a:xfrm>
          <a:prstGeom prst="rect">
            <a:avLst/>
          </a:prstGeom>
          <a:noFill/>
        </p:spPr>
        <p:txBody>
          <a:bodyPr wrap="square" rtlCol="0">
            <a:spAutoFit/>
          </a:bodyPr>
          <a:lstStyle/>
          <a:p>
            <a:r>
              <a:rPr lang="en-US" sz="1600" b="0" i="0" dirty="0">
                <a:solidFill>
                  <a:srgbClr val="1F1F1F"/>
                </a:solidFill>
                <a:effectLst/>
                <a:latin typeface="Google Sans"/>
              </a:rPr>
              <a:t>Data cleaning is essential to ensure the quality of our analysis. In this step, we'll address missing values (represented as NaN) in the dataset.</a:t>
            </a:r>
          </a:p>
          <a:p>
            <a:endParaRPr lang="en-US" sz="1600" dirty="0">
              <a:solidFill>
                <a:srgbClr val="1F1F1F"/>
              </a:solidFill>
              <a:latin typeface="Google Sans"/>
            </a:endParaRPr>
          </a:p>
          <a:p>
            <a:r>
              <a:rPr lang="en-US" sz="1600" b="0" i="0" dirty="0">
                <a:solidFill>
                  <a:srgbClr val="1F1F1F"/>
                </a:solidFill>
                <a:effectLst/>
                <a:latin typeface="Google Sans"/>
              </a:rPr>
              <a:t>We'll utilize a technique called 'forward fill' to replace missing values with the values from the immediately preceding rows.</a:t>
            </a:r>
          </a:p>
          <a:p>
            <a:endParaRPr lang="en-US" sz="1600" dirty="0">
              <a:solidFill>
                <a:srgbClr val="1F1F1F"/>
              </a:solidFill>
              <a:latin typeface="Google Sans"/>
            </a:endParaRPr>
          </a:p>
          <a:p>
            <a:r>
              <a:rPr lang="en-US" sz="1600" b="0" i="0" dirty="0">
                <a:solidFill>
                  <a:srgbClr val="1F1F1F"/>
                </a:solidFill>
                <a:effectLst/>
                <a:latin typeface="Google Sans"/>
              </a:rPr>
              <a:t>Missing values (NaN) can negatively impact machine learning algorithms. We need to address them to ensure our model is trained on a complete and accurate dataset.</a:t>
            </a:r>
            <a:endParaRPr lang="en-US" sz="1600" i="0" dirty="0">
              <a:solidFill>
                <a:srgbClr val="1F1F1F"/>
              </a:solidFill>
              <a:effectLst/>
            </a:endParaRPr>
          </a:p>
        </p:txBody>
      </p:sp>
    </p:spTree>
    <p:extLst>
      <p:ext uri="{BB962C8B-B14F-4D97-AF65-F5344CB8AC3E}">
        <p14:creationId xmlns:p14="http://schemas.microsoft.com/office/powerpoint/2010/main" val="1486005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C100D3-B0B6-C2EE-7B7A-28CA070892EF}"/>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E90F2262-C59B-A71C-B98A-D09537F81994}"/>
              </a:ext>
            </a:extLst>
          </p:cNvPr>
          <p:cNvSpPr txBox="1"/>
          <p:nvPr/>
        </p:nvSpPr>
        <p:spPr>
          <a:xfrm>
            <a:off x="609906" y="702155"/>
            <a:ext cx="3568661" cy="126971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200" i="0" cap="all" dirty="0">
                <a:solidFill>
                  <a:schemeClr val="tx1">
                    <a:lumMod val="75000"/>
                    <a:lumOff val="25000"/>
                  </a:schemeClr>
                </a:solidFill>
                <a:effectLst/>
                <a:latin typeface="+mj-lt"/>
                <a:ea typeface="+mj-ea"/>
                <a:cs typeface="+mj-cs"/>
              </a:rPr>
              <a:t>Data Preprocessing: Standardizing Disease and Symptom Names</a:t>
            </a:r>
            <a:endParaRPr lang="en-US" sz="2200" cap="all" dirty="0">
              <a:solidFill>
                <a:schemeClr val="tx1">
                  <a:lumMod val="75000"/>
                  <a:lumOff val="25000"/>
                </a:schemeClr>
              </a:solidFill>
              <a:latin typeface="+mj-lt"/>
              <a:ea typeface="+mj-ea"/>
              <a:cs typeface="+mj-cs"/>
            </a:endParaRPr>
          </a:p>
        </p:txBody>
      </p:sp>
      <p:sp>
        <p:nvSpPr>
          <p:cNvPr id="23" name="Rectangle 22">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extBox 6">
            <a:extLst>
              <a:ext uri="{FF2B5EF4-FFF2-40B4-BE49-F238E27FC236}">
                <a16:creationId xmlns:a16="http://schemas.microsoft.com/office/drawing/2014/main" id="{97D547E9-2C07-EE2F-DBD8-7E6907CE3A33}"/>
              </a:ext>
            </a:extLst>
          </p:cNvPr>
          <p:cNvSpPr txBox="1"/>
          <p:nvPr/>
        </p:nvSpPr>
        <p:spPr>
          <a:xfrm>
            <a:off x="377563" y="2174610"/>
            <a:ext cx="4033346" cy="3843210"/>
          </a:xfrm>
          <a:prstGeom prst="rect">
            <a:avLst/>
          </a:prstGeom>
        </p:spPr>
        <p:txBody>
          <a:bodyPr vert="horz" lIns="91440" tIns="45720" rIns="91440" bIns="45720" rtlCol="0" anchor="ctr">
            <a:normAutofit/>
          </a:bodyPr>
          <a:lstStyle/>
          <a:p>
            <a:pPr marL="285750" indent="-285750">
              <a:lnSpc>
                <a:spcPct val="90000"/>
              </a:lnSpc>
              <a:spcBef>
                <a:spcPct val="20000"/>
              </a:spcBef>
              <a:spcAft>
                <a:spcPts val="600"/>
              </a:spcAft>
              <a:buClr>
                <a:schemeClr val="accent1"/>
              </a:buClr>
              <a:buSzPct val="92000"/>
              <a:buFont typeface="Wingdings" panose="05000000000000000000" pitchFamily="2" charset="2"/>
              <a:buChar char="§"/>
            </a:pPr>
            <a:r>
              <a:rPr lang="en-US" sz="1600" b="0" i="0" dirty="0">
                <a:solidFill>
                  <a:schemeClr val="tx1">
                    <a:lumMod val="75000"/>
                    <a:lumOff val="25000"/>
                  </a:schemeClr>
                </a:solidFill>
                <a:effectLst/>
              </a:rPr>
              <a:t>This step involves preprocessing the disease and symptom names in our dataset to ensure consistency and facilitate better analysis.</a:t>
            </a:r>
            <a:endParaRPr lang="en-US" sz="1600" dirty="0">
              <a:solidFill>
                <a:schemeClr val="tx1">
                  <a:lumMod val="75000"/>
                  <a:lumOff val="25000"/>
                </a:schemeClr>
              </a:solidFill>
            </a:endParaRPr>
          </a:p>
          <a:p>
            <a:pPr marL="285750" indent="-285750">
              <a:lnSpc>
                <a:spcPct val="90000"/>
              </a:lnSpc>
              <a:spcBef>
                <a:spcPct val="20000"/>
              </a:spcBef>
              <a:spcAft>
                <a:spcPts val="600"/>
              </a:spcAft>
              <a:buClr>
                <a:schemeClr val="accent1"/>
              </a:buClr>
              <a:buSzPct val="92000"/>
              <a:buFont typeface="Wingdings" panose="05000000000000000000" pitchFamily="2" charset="2"/>
              <a:buChar char="§"/>
            </a:pPr>
            <a:r>
              <a:rPr lang="en-US" sz="1600" dirty="0">
                <a:solidFill>
                  <a:schemeClr val="tx1">
                    <a:lumMod val="75000"/>
                    <a:lumOff val="25000"/>
                  </a:schemeClr>
                </a:solidFill>
              </a:rPr>
              <a:t>These are the specific processing tasks that we are performing to ensure easy handling of data :</a:t>
            </a:r>
          </a:p>
          <a:p>
            <a:pPr marL="285750" indent="-285750">
              <a:lnSpc>
                <a:spcPct val="90000"/>
              </a:lnSpc>
              <a:spcBef>
                <a:spcPct val="20000"/>
              </a:spcBef>
              <a:spcAft>
                <a:spcPts val="600"/>
              </a:spcAft>
              <a:buClr>
                <a:schemeClr val="accent1"/>
              </a:buClr>
              <a:buSzPct val="92000"/>
              <a:buFont typeface="Wingdings" panose="05000000000000000000" pitchFamily="2" charset="2"/>
              <a:buChar char="§"/>
            </a:pPr>
            <a:r>
              <a:rPr lang="en-US" sz="1600" dirty="0">
                <a:solidFill>
                  <a:schemeClr val="tx1">
                    <a:lumMod val="75000"/>
                    <a:lumOff val="25000"/>
                  </a:schemeClr>
                </a:solidFill>
              </a:rPr>
              <a:t>We’ll replace special characters with underscores ( _ ).</a:t>
            </a:r>
          </a:p>
          <a:p>
            <a:pPr marL="285750" indent="-285750">
              <a:lnSpc>
                <a:spcPct val="90000"/>
              </a:lnSpc>
              <a:spcBef>
                <a:spcPct val="20000"/>
              </a:spcBef>
              <a:spcAft>
                <a:spcPts val="600"/>
              </a:spcAft>
              <a:buClr>
                <a:schemeClr val="accent1"/>
              </a:buClr>
              <a:buSzPct val="92000"/>
              <a:buFont typeface="Wingdings" panose="05000000000000000000" pitchFamily="2" charset="2"/>
              <a:buChar char="§"/>
            </a:pPr>
            <a:r>
              <a:rPr lang="en-US" sz="1600" b="0" i="0" dirty="0">
                <a:solidFill>
                  <a:schemeClr val="tx1">
                    <a:lumMod val="75000"/>
                    <a:lumOff val="25000"/>
                  </a:schemeClr>
                </a:solidFill>
                <a:effectLst/>
              </a:rPr>
              <a:t>We'll split compound disease names based on delimiters (like '_’).</a:t>
            </a:r>
          </a:p>
          <a:p>
            <a:pPr marL="285750" indent="-285750">
              <a:lnSpc>
                <a:spcPct val="90000"/>
              </a:lnSpc>
              <a:spcBef>
                <a:spcPct val="20000"/>
              </a:spcBef>
              <a:spcAft>
                <a:spcPts val="600"/>
              </a:spcAft>
              <a:buClr>
                <a:schemeClr val="accent1"/>
              </a:buClr>
              <a:buSzPct val="92000"/>
              <a:buFont typeface="Wingdings" panose="05000000000000000000" pitchFamily="2" charset="2"/>
              <a:buChar char="§"/>
            </a:pPr>
            <a:r>
              <a:rPr lang="en-US" sz="1600" b="0" i="0" dirty="0">
                <a:solidFill>
                  <a:schemeClr val="tx1">
                    <a:lumMod val="75000"/>
                    <a:lumOff val="25000"/>
                  </a:schemeClr>
                </a:solidFill>
                <a:effectLst/>
              </a:rPr>
              <a:t>We'll potentially remove unnecessary parts from the names</a:t>
            </a:r>
            <a:endParaRPr lang="en-US" sz="1600" dirty="0">
              <a:solidFill>
                <a:schemeClr val="tx1">
                  <a:lumMod val="75000"/>
                  <a:lumOff val="25000"/>
                </a:schemeClr>
              </a:solidFill>
            </a:endParaRPr>
          </a:p>
          <a:p>
            <a:pPr>
              <a:lnSpc>
                <a:spcPct val="90000"/>
              </a:lnSpc>
              <a:spcBef>
                <a:spcPct val="20000"/>
              </a:spcBef>
              <a:spcAft>
                <a:spcPts val="600"/>
              </a:spcAft>
              <a:buClr>
                <a:schemeClr val="accent1"/>
              </a:buClr>
              <a:buSzPct val="92000"/>
              <a:buFont typeface="Wingdings 2" panose="05020102010507070707" pitchFamily="18" charset="2"/>
              <a:buChar char=""/>
            </a:pPr>
            <a:endParaRPr lang="en-US" sz="1400" dirty="0">
              <a:solidFill>
                <a:schemeClr val="tx1">
                  <a:lumMod val="75000"/>
                  <a:lumOff val="25000"/>
                </a:schemeClr>
              </a:solidFill>
            </a:endParaRPr>
          </a:p>
        </p:txBody>
      </p:sp>
      <p:pic>
        <p:nvPicPr>
          <p:cNvPr id="10" name="Picture 9">
            <a:extLst>
              <a:ext uri="{FF2B5EF4-FFF2-40B4-BE49-F238E27FC236}">
                <a16:creationId xmlns:a16="http://schemas.microsoft.com/office/drawing/2014/main" id="{AE32E2BC-EF9C-1C05-83E4-114961DD5A37}"/>
              </a:ext>
            </a:extLst>
          </p:cNvPr>
          <p:cNvPicPr>
            <a:picLocks noChangeAspect="1"/>
          </p:cNvPicPr>
          <p:nvPr/>
        </p:nvPicPr>
        <p:blipFill>
          <a:blip r:embed="rId3"/>
          <a:stretch>
            <a:fillRect/>
          </a:stretch>
        </p:blipFill>
        <p:spPr>
          <a:xfrm>
            <a:off x="5566959" y="763816"/>
            <a:ext cx="5236649" cy="4807995"/>
          </a:xfrm>
          <a:prstGeom prst="rect">
            <a:avLst/>
          </a:prstGeom>
        </p:spPr>
      </p:pic>
      <p:sp>
        <p:nvSpPr>
          <p:cNvPr id="12" name="Rectangle 6">
            <a:extLst>
              <a:ext uri="{FF2B5EF4-FFF2-40B4-BE49-F238E27FC236}">
                <a16:creationId xmlns:a16="http://schemas.microsoft.com/office/drawing/2014/main" id="{1AE50630-4D1D-5CDA-B352-92B824D1E8FC}"/>
              </a:ext>
            </a:extLst>
          </p:cNvPr>
          <p:cNvSpPr>
            <a:spLocks noChangeArrowheads="1"/>
          </p:cNvSpPr>
          <p:nvPr/>
        </p:nvSpPr>
        <p:spPr bwMode="auto">
          <a:xfrm>
            <a:off x="5428757" y="5786987"/>
            <a:ext cx="90984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F1F1F"/>
                </a:solidFill>
                <a:effectLst/>
                <a:latin typeface="Google Sans"/>
              </a:rPr>
              <a:t>This dictionary (</a:t>
            </a:r>
            <a:r>
              <a:rPr kumimoji="0" lang="en-US" altLang="en-US" sz="1000" b="0" i="0" u="none" strike="noStrike" cap="none" normalizeH="0" baseline="0" dirty="0">
                <a:ln>
                  <a:noFill/>
                </a:ln>
                <a:solidFill>
                  <a:schemeClr val="tx1"/>
                </a:solidFill>
                <a:effectLst/>
                <a:latin typeface="Google Sans Mono"/>
              </a:rPr>
              <a:t>disease_symptom_dict</a:t>
            </a:r>
            <a:r>
              <a:rPr kumimoji="0" lang="en-US" altLang="en-US" sz="1200" b="0" i="0" u="none" strike="noStrike" cap="none" normalizeH="0" baseline="0" dirty="0">
                <a:ln>
                  <a:noFill/>
                </a:ln>
                <a:solidFill>
                  <a:srgbClr val="1F1F1F"/>
                </a:solidFill>
                <a:effectLst/>
                <a:latin typeface="Google Sans"/>
              </a:rPr>
              <a:t>) demonstrates the processed disease names as keys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F1F1F"/>
                </a:solidFill>
                <a:effectLst/>
                <a:latin typeface="Google Sans"/>
              </a:rPr>
              <a:t>and </a:t>
            </a:r>
            <a:r>
              <a:rPr lang="en-US" altLang="en-US" sz="1200" dirty="0">
                <a:solidFill>
                  <a:srgbClr val="1F1F1F"/>
                </a:solidFill>
                <a:latin typeface="Google Sans"/>
              </a:rPr>
              <a:t> </a:t>
            </a:r>
            <a:r>
              <a:rPr kumimoji="0" lang="en-US" altLang="en-US" sz="1200" b="0" i="0" u="none" strike="noStrike" cap="none" normalizeH="0" baseline="0" dirty="0">
                <a:ln>
                  <a:noFill/>
                </a:ln>
                <a:solidFill>
                  <a:srgbClr val="1F1F1F"/>
                </a:solidFill>
                <a:effectLst/>
                <a:latin typeface="Google Sans"/>
              </a:rPr>
              <a:t>their corresponding symptom lists as values.</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3426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3653EE-AD13-0923-6ECB-FD410EDE1C17}"/>
              </a:ext>
            </a:extLst>
          </p:cNvPr>
          <p:cNvSpPr txBox="1"/>
          <p:nvPr/>
        </p:nvSpPr>
        <p:spPr>
          <a:xfrm>
            <a:off x="498764" y="718457"/>
            <a:ext cx="11323122" cy="646331"/>
          </a:xfrm>
          <a:prstGeom prst="rect">
            <a:avLst/>
          </a:prstGeom>
          <a:noFill/>
        </p:spPr>
        <p:txBody>
          <a:bodyPr wrap="square" rtlCol="0">
            <a:spAutoFit/>
          </a:bodyPr>
          <a:lstStyle/>
          <a:p>
            <a:r>
              <a:rPr lang="en-US" sz="3600" b="0" i="0" dirty="0">
                <a:solidFill>
                  <a:srgbClr val="1F1F1F"/>
                </a:solidFill>
                <a:effectLst/>
                <a:latin typeface="+mj-lt"/>
              </a:rPr>
              <a:t>Building the Disease-Symptom Dictionary</a:t>
            </a:r>
            <a:endParaRPr lang="en-US" sz="3600" dirty="0">
              <a:latin typeface="+mj-lt"/>
            </a:endParaRPr>
          </a:p>
        </p:txBody>
      </p:sp>
      <p:sp>
        <p:nvSpPr>
          <p:cNvPr id="6" name="TextBox 5">
            <a:extLst>
              <a:ext uri="{FF2B5EF4-FFF2-40B4-BE49-F238E27FC236}">
                <a16:creationId xmlns:a16="http://schemas.microsoft.com/office/drawing/2014/main" id="{E0EE6CAB-75EF-8992-3922-91F1D0D26BDB}"/>
              </a:ext>
            </a:extLst>
          </p:cNvPr>
          <p:cNvSpPr txBox="1"/>
          <p:nvPr/>
        </p:nvSpPr>
        <p:spPr>
          <a:xfrm>
            <a:off x="498764" y="1805049"/>
            <a:ext cx="11239995" cy="4185761"/>
          </a:xfrm>
          <a:prstGeom prst="rect">
            <a:avLst/>
          </a:prstGeom>
          <a:noFill/>
        </p:spPr>
        <p:txBody>
          <a:bodyPr wrap="square" rtlCol="0">
            <a:spAutoFit/>
          </a:bodyPr>
          <a:lstStyle/>
          <a:p>
            <a:r>
              <a:rPr lang="en-US" b="0" i="0" dirty="0">
                <a:solidFill>
                  <a:srgbClr val="1F1F1F"/>
                </a:solidFill>
                <a:effectLst/>
              </a:rPr>
              <a:t>In this step, we construct a dictionary that maps each disease to its corresponding symptoms and their occurrence counts.</a:t>
            </a:r>
          </a:p>
          <a:p>
            <a:endParaRPr lang="en-US" dirty="0">
              <a:solidFill>
                <a:srgbClr val="1F1F1F"/>
              </a:solidFill>
            </a:endParaRPr>
          </a:p>
          <a:p>
            <a:pPr marL="285750" indent="-285750">
              <a:buFont typeface="Arial" panose="020B0604020202020204" pitchFamily="34" charset="0"/>
              <a:buChar char="•"/>
            </a:pPr>
            <a:r>
              <a:rPr lang="en-US" b="0" i="0" dirty="0">
                <a:solidFill>
                  <a:srgbClr val="1F1F1F"/>
                </a:solidFill>
                <a:effectLst/>
              </a:rPr>
              <a:t>This dictionary will be a crucial data structure for building our disease prediction model.</a:t>
            </a:r>
          </a:p>
          <a:p>
            <a:pPr marL="285750" indent="-285750">
              <a:buFont typeface="Arial" panose="020B0604020202020204" pitchFamily="34" charset="0"/>
              <a:buChar char="•"/>
            </a:pPr>
            <a:endParaRPr lang="en-US" b="0" i="0" dirty="0">
              <a:solidFill>
                <a:srgbClr val="1F1F1F"/>
              </a:solidFill>
              <a:effectLst/>
            </a:endParaRPr>
          </a:p>
          <a:p>
            <a:pPr marL="285750" indent="-285750">
              <a:buFont typeface="Arial" panose="020B0604020202020204" pitchFamily="34" charset="0"/>
              <a:buChar char="•"/>
            </a:pPr>
            <a:r>
              <a:rPr lang="en-US" b="0" i="0" dirty="0">
                <a:solidFill>
                  <a:srgbClr val="1F1F1F"/>
                </a:solidFill>
                <a:effectLst/>
              </a:rPr>
              <a:t>This dictionary facilitates efficient access to symptom information for each disease. It will allow us to train a model that can predict potential diseases based on a set of symptoms. </a:t>
            </a:r>
          </a:p>
          <a:p>
            <a:pPr marL="285750" indent="-285750">
              <a:buFont typeface="Arial" panose="020B0604020202020204" pitchFamily="34" charset="0"/>
              <a:buChar char="•"/>
            </a:pPr>
            <a:endParaRPr lang="en-US" b="0" i="0" dirty="0">
              <a:solidFill>
                <a:srgbClr val="1F1F1F"/>
              </a:solidFill>
              <a:effectLst/>
            </a:endParaRPr>
          </a:p>
          <a:p>
            <a:pPr marL="285750" indent="-285750">
              <a:buFont typeface="Arial" panose="020B0604020202020204" pitchFamily="34" charset="0"/>
              <a:buChar char="•"/>
            </a:pPr>
            <a:r>
              <a:rPr lang="en-US" b="0" i="0" dirty="0">
                <a:solidFill>
                  <a:srgbClr val="1F1F1F"/>
                </a:solidFill>
                <a:effectLst/>
              </a:rPr>
              <a:t>We leverage the information extracted during name processing to build the dictionary. Disease names become keys, and their corresponding symptom lists with occurrence counts become values</a:t>
            </a:r>
            <a:r>
              <a:rPr lang="en-US" dirty="0">
                <a:solidFill>
                  <a:srgbClr val="1F1F1F"/>
                </a:solidFill>
              </a:rPr>
              <a:t>.</a:t>
            </a:r>
          </a:p>
          <a:p>
            <a:pPr marL="285750" indent="-285750">
              <a:buFont typeface="Arial" panose="020B0604020202020204" pitchFamily="34" charset="0"/>
              <a:buChar char="•"/>
            </a:pPr>
            <a:endParaRPr lang="en-US" dirty="0">
              <a:solidFill>
                <a:srgbClr val="1F1F1F"/>
              </a:solidFill>
            </a:endParaRPr>
          </a:p>
          <a:p>
            <a:pPr marL="285750" indent="-285750">
              <a:buFont typeface="Arial" panose="020B0604020202020204" pitchFamily="34" charset="0"/>
              <a:buChar char="•"/>
            </a:pPr>
            <a:r>
              <a:rPr lang="en-US" dirty="0">
                <a:solidFill>
                  <a:srgbClr val="1F1F1F"/>
                </a:solidFill>
              </a:rPr>
              <a:t>The “disease_symptom_count” dictionary demonstrates this structure, where each disease has its total occurrence count as the value.</a:t>
            </a:r>
          </a:p>
          <a:p>
            <a:pPr marL="285750" indent="-285750">
              <a:buFont typeface="Arial" panose="020B0604020202020204" pitchFamily="34" charset="0"/>
              <a:buChar char="•"/>
            </a:pPr>
            <a:endParaRPr lang="en-US" sz="1600" dirty="0">
              <a:solidFill>
                <a:srgbClr val="1F1F1F"/>
              </a:solidFill>
              <a:latin typeface="Google Sans"/>
            </a:endParaRPr>
          </a:p>
          <a:p>
            <a:pPr marL="285750" indent="-285750">
              <a:buFont typeface="Arial" panose="020B0604020202020204" pitchFamily="34" charset="0"/>
              <a:buChar char="•"/>
            </a:pPr>
            <a:endParaRPr lang="en-US" sz="1600" b="0" i="0" dirty="0">
              <a:solidFill>
                <a:srgbClr val="1F1F1F"/>
              </a:solidFill>
              <a:effectLst/>
            </a:endParaRPr>
          </a:p>
        </p:txBody>
      </p:sp>
    </p:spTree>
    <p:extLst>
      <p:ext uri="{BB962C8B-B14F-4D97-AF65-F5344CB8AC3E}">
        <p14:creationId xmlns:p14="http://schemas.microsoft.com/office/powerpoint/2010/main" val="1975744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B7AA6-C4EC-AF6C-CB1C-2BC77249B21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3AB5ADB-1CE5-9DDF-7642-730A13E33C70}"/>
              </a:ext>
            </a:extLst>
          </p:cNvPr>
          <p:cNvSpPr txBox="1"/>
          <p:nvPr/>
        </p:nvSpPr>
        <p:spPr>
          <a:xfrm>
            <a:off x="498764" y="718457"/>
            <a:ext cx="11323122" cy="646331"/>
          </a:xfrm>
          <a:prstGeom prst="rect">
            <a:avLst/>
          </a:prstGeom>
          <a:noFill/>
        </p:spPr>
        <p:txBody>
          <a:bodyPr wrap="square" rtlCol="0">
            <a:spAutoFit/>
          </a:bodyPr>
          <a:lstStyle/>
          <a:p>
            <a:r>
              <a:rPr lang="en-US" sz="3600" b="0" i="0" dirty="0">
                <a:solidFill>
                  <a:srgbClr val="1F1F1F"/>
                </a:solidFill>
                <a:effectLst/>
                <a:latin typeface="Google Sans"/>
              </a:rPr>
              <a:t>Preserving Progress: Saving Cleaned Data to CSV</a:t>
            </a:r>
            <a:endParaRPr lang="en-US" sz="3600" dirty="0">
              <a:latin typeface="+mj-lt"/>
            </a:endParaRPr>
          </a:p>
        </p:txBody>
      </p:sp>
      <p:sp>
        <p:nvSpPr>
          <p:cNvPr id="6" name="TextBox 5">
            <a:extLst>
              <a:ext uri="{FF2B5EF4-FFF2-40B4-BE49-F238E27FC236}">
                <a16:creationId xmlns:a16="http://schemas.microsoft.com/office/drawing/2014/main" id="{2AF8CE56-5EA6-4F11-9A52-4FB23C12B6AF}"/>
              </a:ext>
            </a:extLst>
          </p:cNvPr>
          <p:cNvSpPr txBox="1"/>
          <p:nvPr/>
        </p:nvSpPr>
        <p:spPr>
          <a:xfrm>
            <a:off x="498764" y="1805049"/>
            <a:ext cx="11239995" cy="4524315"/>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1F1F1F"/>
                </a:solidFill>
                <a:effectLst/>
              </a:rPr>
              <a:t>We consolidate our efforts by saving the cleaned data into a CSV file for future use and collaboration.</a:t>
            </a:r>
            <a:br>
              <a:rPr lang="en-US" sz="1600" b="0" i="0" dirty="0">
                <a:solidFill>
                  <a:srgbClr val="1F1F1F"/>
                </a:solidFill>
                <a:effectLst/>
              </a:rPr>
            </a:br>
            <a:endParaRPr lang="en-US" sz="1600" dirty="0">
              <a:solidFill>
                <a:srgbClr val="1F1F1F"/>
              </a:solidFill>
            </a:endParaRPr>
          </a:p>
          <a:p>
            <a:pPr marL="285750" indent="-285750">
              <a:buFont typeface="Arial" panose="020B0604020202020204" pitchFamily="34" charset="0"/>
              <a:buChar char="•"/>
            </a:pPr>
            <a:r>
              <a:rPr lang="en-US" sz="1600" b="0" i="0" dirty="0">
                <a:solidFill>
                  <a:srgbClr val="1F1F1F"/>
                </a:solidFill>
                <a:effectLst/>
              </a:rPr>
              <a:t>Storing data in CSV format ensures accessibility, compatibility, and ease of sharing for later analysis or model building.</a:t>
            </a:r>
          </a:p>
          <a:p>
            <a:pPr marL="285750" indent="-285750">
              <a:buFont typeface="Arial" panose="020B0604020202020204" pitchFamily="34" charset="0"/>
              <a:buChar char="•"/>
            </a:pPr>
            <a:endParaRPr lang="en-US" sz="1600" dirty="0">
              <a:solidFill>
                <a:srgbClr val="1F1F1F"/>
              </a:solidFill>
            </a:endParaRPr>
          </a:p>
          <a:p>
            <a:pPr marL="285750" indent="-285750">
              <a:buFont typeface="Arial" panose="020B0604020202020204" pitchFamily="34" charset="0"/>
              <a:buChar char="•"/>
            </a:pPr>
            <a:r>
              <a:rPr lang="en-US" sz="1600" b="0" i="0" dirty="0">
                <a:solidFill>
                  <a:srgbClr val="1F1F1F"/>
                </a:solidFill>
                <a:effectLst/>
              </a:rPr>
              <a:t>Saving cleaned data is essential for preserving our progress, enabling us to resume analysis or share it with others without redoing the cleaning steps.</a:t>
            </a:r>
          </a:p>
          <a:p>
            <a:pPr marL="285750" indent="-285750">
              <a:buFont typeface="Arial" panose="020B0604020202020204" pitchFamily="34" charset="0"/>
              <a:buChar char="•"/>
            </a:pPr>
            <a:endParaRPr lang="en-US" sz="1600" dirty="0">
              <a:solidFill>
                <a:srgbClr val="1F1F1F"/>
              </a:solidFill>
            </a:endParaRPr>
          </a:p>
          <a:p>
            <a:pPr marL="285750" indent="-285750">
              <a:buFont typeface="Arial" panose="020B0604020202020204" pitchFamily="34" charset="0"/>
              <a:buChar char="•"/>
            </a:pPr>
            <a:r>
              <a:rPr lang="en-US" sz="1600" b="0" i="0" dirty="0">
                <a:solidFill>
                  <a:srgbClr val="1F1F1F"/>
                </a:solidFill>
                <a:effectLst/>
              </a:rPr>
              <a:t>The code iterates through the disease-symptom dictionary, writing each disease, its corresponding symptoms, and occurrence counts as rows in a CSV file.</a:t>
            </a:r>
          </a:p>
          <a:p>
            <a:pPr marL="285750" indent="-285750">
              <a:buFont typeface="Arial" panose="020B0604020202020204" pitchFamily="34" charset="0"/>
              <a:buChar char="•"/>
            </a:pPr>
            <a:endParaRPr lang="en-US" sz="1600" dirty="0">
              <a:solidFill>
                <a:srgbClr val="1F1F1F"/>
              </a:solidFill>
            </a:endParaRPr>
          </a:p>
          <a:p>
            <a:pPr marL="285750" indent="-285750">
              <a:buFont typeface="Arial" panose="020B0604020202020204" pitchFamily="34" charset="0"/>
              <a:buChar char="•"/>
            </a:pPr>
            <a:r>
              <a:rPr lang="en-US" sz="1600" b="0" i="0" dirty="0">
                <a:solidFill>
                  <a:srgbClr val="1F1F1F"/>
                </a:solidFill>
                <a:effectLst/>
              </a:rPr>
              <a:t>While we've addressed missing values during initial cleaning, we might perform a final check for empty values before proceeding.</a:t>
            </a:r>
          </a:p>
          <a:p>
            <a:pPr marL="285750" indent="-285750">
              <a:buFont typeface="Arial" panose="020B0604020202020204" pitchFamily="34" charset="0"/>
              <a:buChar char="•"/>
            </a:pPr>
            <a:endParaRPr lang="en-US" sz="1600" dirty="0">
              <a:solidFill>
                <a:srgbClr val="1F1F1F"/>
              </a:solidFill>
            </a:endParaRPr>
          </a:p>
          <a:p>
            <a:pPr marL="285750" indent="-285750">
              <a:buFont typeface="Arial" panose="020B0604020202020204" pitchFamily="34" charset="0"/>
              <a:buChar char="•"/>
            </a:pPr>
            <a:r>
              <a:rPr lang="en-US" sz="1600" b="0" i="0" dirty="0">
                <a:solidFill>
                  <a:srgbClr val="1F1F1F"/>
                </a:solidFill>
                <a:effectLst/>
              </a:rPr>
              <a:t>Although we previously handled missing values with forward fill, there's a chance there might still be rows with entirely empty cells after processing.</a:t>
            </a:r>
          </a:p>
          <a:p>
            <a:pPr marL="285750" indent="-285750">
              <a:buFont typeface="Arial" panose="020B0604020202020204" pitchFamily="34" charset="0"/>
              <a:buChar char="•"/>
            </a:pPr>
            <a:endParaRPr lang="en-US" sz="1600" dirty="0">
              <a:solidFill>
                <a:srgbClr val="1F1F1F"/>
              </a:solidFill>
            </a:endParaRPr>
          </a:p>
          <a:p>
            <a:pPr marL="285750" indent="-285750">
              <a:buFont typeface="Arial" panose="020B0604020202020204" pitchFamily="34" charset="0"/>
              <a:buChar char="•"/>
            </a:pPr>
            <a:r>
              <a:rPr lang="en-US" sz="1600" dirty="0">
                <a:solidFill>
                  <a:srgbClr val="1F1F1F"/>
                </a:solidFill>
              </a:rPr>
              <a:t>We can then verify the number of unique symptoms (</a:t>
            </a:r>
            <a:r>
              <a:rPr lang="en-US" sz="1600" dirty="0" err="1">
                <a:solidFill>
                  <a:srgbClr val="1F1F1F"/>
                </a:solidFill>
              </a:rPr>
              <a:t>n_unique</a:t>
            </a:r>
            <a:r>
              <a:rPr lang="en-US" sz="1600" dirty="0">
                <a:solidFill>
                  <a:srgbClr val="1F1F1F"/>
                </a:solidFill>
              </a:rPr>
              <a:t>) after this step to ensure we have a complete dataset for further analysis.</a:t>
            </a:r>
          </a:p>
          <a:p>
            <a:pPr marL="285750" indent="-285750">
              <a:buFont typeface="Arial" panose="020B0604020202020204" pitchFamily="34" charset="0"/>
              <a:buChar char="•"/>
            </a:pPr>
            <a:endParaRPr lang="en-US" sz="1600" b="0" i="0" dirty="0">
              <a:solidFill>
                <a:srgbClr val="1F1F1F"/>
              </a:solidFill>
              <a:effectLst/>
            </a:endParaRPr>
          </a:p>
        </p:txBody>
      </p:sp>
    </p:spTree>
    <p:extLst>
      <p:ext uri="{BB962C8B-B14F-4D97-AF65-F5344CB8AC3E}">
        <p14:creationId xmlns:p14="http://schemas.microsoft.com/office/powerpoint/2010/main" val="3511741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30B22-24C7-A407-4BFD-E243A537870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0AC4922-F3DC-C2FE-1C20-0952C8088FA3}"/>
              </a:ext>
            </a:extLst>
          </p:cNvPr>
          <p:cNvSpPr txBox="1"/>
          <p:nvPr/>
        </p:nvSpPr>
        <p:spPr>
          <a:xfrm>
            <a:off x="434439" y="666276"/>
            <a:ext cx="11323122" cy="1138773"/>
          </a:xfrm>
          <a:prstGeom prst="rect">
            <a:avLst/>
          </a:prstGeom>
          <a:noFill/>
        </p:spPr>
        <p:txBody>
          <a:bodyPr wrap="square" rtlCol="0">
            <a:spAutoFit/>
          </a:bodyPr>
          <a:lstStyle/>
          <a:p>
            <a:r>
              <a:rPr lang="en-US" sz="3400" b="0" i="0" dirty="0">
                <a:solidFill>
                  <a:srgbClr val="1F1F1F"/>
                </a:solidFill>
                <a:effectLst/>
                <a:latin typeface="+mj-lt"/>
              </a:rPr>
              <a:t>Converting Categorical Variables for Machine Learning: </a:t>
            </a:r>
            <a:br>
              <a:rPr lang="en-US" sz="3400" b="0" i="0" dirty="0">
                <a:solidFill>
                  <a:srgbClr val="1F1F1F"/>
                </a:solidFill>
                <a:effectLst/>
                <a:latin typeface="+mj-lt"/>
              </a:rPr>
            </a:br>
            <a:r>
              <a:rPr lang="en-US" sz="3400" b="0" i="0" dirty="0">
                <a:solidFill>
                  <a:srgbClr val="1F1F1F"/>
                </a:solidFill>
                <a:effectLst/>
                <a:latin typeface="+mj-lt"/>
              </a:rPr>
              <a:t>One-Hot Encoding</a:t>
            </a:r>
            <a:endParaRPr lang="en-US" sz="3400" dirty="0">
              <a:latin typeface="+mj-lt"/>
            </a:endParaRPr>
          </a:p>
        </p:txBody>
      </p:sp>
      <p:sp>
        <p:nvSpPr>
          <p:cNvPr id="6" name="TextBox 5">
            <a:extLst>
              <a:ext uri="{FF2B5EF4-FFF2-40B4-BE49-F238E27FC236}">
                <a16:creationId xmlns:a16="http://schemas.microsoft.com/office/drawing/2014/main" id="{4B9A5EFE-5456-BCD9-B36C-950007ECC5DB}"/>
              </a:ext>
            </a:extLst>
          </p:cNvPr>
          <p:cNvSpPr txBox="1"/>
          <p:nvPr/>
        </p:nvSpPr>
        <p:spPr>
          <a:xfrm>
            <a:off x="434439" y="1935678"/>
            <a:ext cx="11239995" cy="5016758"/>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1F1F1F"/>
                </a:solidFill>
                <a:effectLst/>
              </a:rPr>
              <a:t>Before machine learning, we transform categorical variables like symptom names using one-hot encoding to make them numerical and understandable for algorithms.</a:t>
            </a:r>
          </a:p>
          <a:p>
            <a:pPr marL="285750" indent="-285750">
              <a:buFont typeface="Arial" panose="020B0604020202020204" pitchFamily="34" charset="0"/>
              <a:buChar char="•"/>
            </a:pPr>
            <a:endParaRPr lang="en-US" sz="1600" b="0" i="0" dirty="0">
              <a:solidFill>
                <a:srgbClr val="1F1F1F"/>
              </a:solidFill>
              <a:effectLst/>
            </a:endParaRPr>
          </a:p>
          <a:p>
            <a:pPr marL="285750" indent="-285750">
              <a:buFont typeface="Arial" panose="020B0604020202020204" pitchFamily="34" charset="0"/>
              <a:buChar char="•"/>
            </a:pPr>
            <a:r>
              <a:rPr lang="en-US" sz="1600" b="0" i="0" dirty="0">
                <a:solidFill>
                  <a:srgbClr val="1F1F1F"/>
                </a:solidFill>
                <a:effectLst/>
              </a:rPr>
              <a:t>Many machine learning algorithms only operate on numerical data. Encoding categorical variables transforms them into numerical formats for analysis.</a:t>
            </a:r>
          </a:p>
          <a:p>
            <a:pPr marL="285750" indent="-285750">
              <a:buFont typeface="Arial" panose="020B0604020202020204" pitchFamily="34" charset="0"/>
              <a:buChar char="•"/>
            </a:pPr>
            <a:endParaRPr lang="en-US" sz="1600" b="0" i="0" dirty="0">
              <a:solidFill>
                <a:srgbClr val="1F1F1F"/>
              </a:solidFill>
              <a:effectLst/>
            </a:endParaRPr>
          </a:p>
          <a:p>
            <a:pPr marL="285750" indent="-285750">
              <a:buFont typeface="Arial" panose="020B0604020202020204" pitchFamily="34" charset="0"/>
              <a:buChar char="•"/>
            </a:pPr>
            <a:r>
              <a:rPr lang="en-US" sz="1600" b="0" i="0" dirty="0">
                <a:solidFill>
                  <a:srgbClr val="1F1F1F"/>
                </a:solidFill>
                <a:effectLst/>
              </a:rPr>
              <a:t>One-hot encoding creates a binary vector for each category, where only the position representing that category is 1 (and all others are 0).</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0" dirty="0">
                <a:effectLst/>
              </a:rPr>
              <a:t>One-hot encoding is a technique used to represent categorical variables as binary vectors. In one-hot encoding, each category is represented as a binary vector where all elements are zero except for the index corresponding to the category, which is set to one.</a:t>
            </a:r>
          </a:p>
          <a:p>
            <a:br>
              <a:rPr lang="en-US" sz="1600" b="0" dirty="0">
                <a:effectLst/>
              </a:rPr>
            </a:br>
            <a:r>
              <a:rPr lang="en-US" sz="1600" b="0" dirty="0">
                <a:effectLst/>
              </a:rPr>
              <a:t>For example, consider a categorical variable "Color" with three categories: "Red", "Green", and "Blue". After one-hot encoding, the categories are represented as follows:</a:t>
            </a:r>
          </a:p>
          <a:p>
            <a:br>
              <a:rPr lang="en-US" sz="1600" b="0" dirty="0">
                <a:effectLst/>
              </a:rPr>
            </a:br>
            <a:r>
              <a:rPr lang="en-US" sz="1600" b="0" dirty="0">
                <a:effectLst/>
              </a:rPr>
              <a:t>"Red" is represented as [1, 0, 0]</a:t>
            </a:r>
          </a:p>
          <a:p>
            <a:r>
              <a:rPr lang="en-US" sz="1600" b="0" dirty="0">
                <a:effectLst/>
              </a:rPr>
              <a:t>"Green" is represented as [0, 1, 0]</a:t>
            </a:r>
          </a:p>
          <a:p>
            <a:r>
              <a:rPr lang="en-US" sz="1600" b="0" dirty="0">
                <a:effectLst/>
              </a:rPr>
              <a:t>"Blue" is represented as [0, 0, 1]</a:t>
            </a:r>
          </a:p>
          <a:p>
            <a:pPr marL="285750" indent="-285750">
              <a:buFont typeface="Arial" panose="020B0604020202020204" pitchFamily="34" charset="0"/>
              <a:buChar char="•"/>
            </a:pPr>
            <a:endParaRPr lang="en-US" sz="1600" b="0" i="0" dirty="0">
              <a:solidFill>
                <a:srgbClr val="1F1F1F"/>
              </a:solidFill>
              <a:effectLst/>
            </a:endParaRPr>
          </a:p>
        </p:txBody>
      </p:sp>
    </p:spTree>
    <p:extLst>
      <p:ext uri="{BB962C8B-B14F-4D97-AF65-F5344CB8AC3E}">
        <p14:creationId xmlns:p14="http://schemas.microsoft.com/office/powerpoint/2010/main" val="1181393887"/>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1F84C-D1FD-4B1B-9CFD-8E0D96AC4DF2}">
  <ds:schemaRefs>
    <ds:schemaRef ds:uri="http://schemas.microsoft.com/sharepoint/v3/contenttype/forms"/>
  </ds:schemaRefs>
</ds:datastoreItem>
</file>

<file path=customXml/itemProps2.xml><?xml version="1.0" encoding="utf-8"?>
<ds:datastoreItem xmlns:ds="http://schemas.openxmlformats.org/officeDocument/2006/customXml" ds:itemID="{5A00B2AC-C335-4100-B8B3-2D9F49A729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037C456-A6DA-4DEE-A3FB-4EC3058FD0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{CA363892-D9EB-487D-A652-5195C0602F38}tf45205285_win32</Template>
  <TotalTime>404</TotalTime>
  <Words>1628</Words>
  <Application>Microsoft Office PowerPoint</Application>
  <PresentationFormat>Widescreen</PresentationFormat>
  <Paragraphs>150</Paragraphs>
  <Slides>14</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ArialMT</vt:lpstr>
      <vt:lpstr>Calibri</vt:lpstr>
      <vt:lpstr>Gill Sans MT</vt:lpstr>
      <vt:lpstr>Google Sans</vt:lpstr>
      <vt:lpstr>Google Sans Mono</vt:lpstr>
      <vt:lpstr>Wingdings</vt:lpstr>
      <vt:lpstr>Wingdings 2</vt:lpstr>
      <vt:lpstr>DividendVTI</vt:lpstr>
      <vt:lpstr>Disease Prediction System: Data Cleaning, Encoding, and Model Training</vt:lpstr>
      <vt:lpstr>What is disease prediction system and its benefits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Prediction System: Data Cleaning, Encoding, and Model Training</dc:title>
  <dc:creator>Kruti Parikh</dc:creator>
  <cp:lastModifiedBy>Kruti Parikh</cp:lastModifiedBy>
  <cp:revision>4</cp:revision>
  <dcterms:created xsi:type="dcterms:W3CDTF">2024-03-23T01:34:59Z</dcterms:created>
  <dcterms:modified xsi:type="dcterms:W3CDTF">2024-03-23T08:19:31Z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