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20" r:id="rId15"/>
    <p:sldId id="270" r:id="rId16"/>
    <p:sldId id="272" r:id="rId17"/>
    <p:sldId id="271" r:id="rId18"/>
    <p:sldId id="274" r:id="rId19"/>
    <p:sldId id="276" r:id="rId20"/>
    <p:sldId id="310" r:id="rId21"/>
    <p:sldId id="275" r:id="rId22"/>
    <p:sldId id="311" r:id="rId23"/>
    <p:sldId id="313" r:id="rId24"/>
    <p:sldId id="280" r:id="rId25"/>
    <p:sldId id="282" r:id="rId26"/>
    <p:sldId id="314" r:id="rId27"/>
    <p:sldId id="284" r:id="rId28"/>
    <p:sldId id="286" r:id="rId29"/>
    <p:sldId id="288" r:id="rId30"/>
    <p:sldId id="315" r:id="rId31"/>
    <p:sldId id="290" r:id="rId32"/>
    <p:sldId id="316" r:id="rId33"/>
    <p:sldId id="291" r:id="rId34"/>
    <p:sldId id="293" r:id="rId35"/>
    <p:sldId id="317" r:id="rId36"/>
    <p:sldId id="295" r:id="rId37"/>
    <p:sldId id="296" r:id="rId38"/>
    <p:sldId id="318" r:id="rId39"/>
    <p:sldId id="297" r:id="rId40"/>
    <p:sldId id="321" r:id="rId41"/>
    <p:sldId id="31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EA04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uciml/red-wine-quality-cortez-et-al-200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2135A2-50E4-491C-8EDC-37B886F28098}"/>
              </a:ext>
            </a:extLst>
          </p:cNvPr>
          <p:cNvSpPr>
            <a:spLocks noGrp="1"/>
          </p:cNvSpPr>
          <p:nvPr>
            <p:ph type="ctrTitle"/>
          </p:nvPr>
        </p:nvSpPr>
        <p:spPr>
          <a:xfrm>
            <a:off x="581192" y="702156"/>
            <a:ext cx="11029616" cy="1013800"/>
          </a:xfrm>
        </p:spPr>
        <p:txBody>
          <a:bodyPr vert="horz" lIns="91440" tIns="45720" rIns="91440" bIns="45720" rtlCol="0" anchor="b">
            <a:normAutofit/>
          </a:bodyPr>
          <a:lstStyle/>
          <a:p>
            <a:r>
              <a:rPr lang="en-US" sz="4800" dirty="0">
                <a:solidFill>
                  <a:srgbClr val="CC0000"/>
                </a:solidFill>
              </a:rPr>
              <a:t>Red wine Quality ANALYSIS</a:t>
            </a:r>
          </a:p>
        </p:txBody>
      </p:sp>
      <p:sp>
        <p:nvSpPr>
          <p:cNvPr id="20" name="Rectangle 19">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00055FB-837B-412A-812A-C92D84B6DA72}"/>
              </a:ext>
            </a:extLst>
          </p:cNvPr>
          <p:cNvPicPr>
            <a:picLocks noChangeAspect="1"/>
          </p:cNvPicPr>
          <p:nvPr/>
        </p:nvPicPr>
        <p:blipFill rotWithShape="1">
          <a:blip r:embed="rId2"/>
          <a:srcRect l="18589" r="4919" b="2"/>
          <a:stretch/>
        </p:blipFill>
        <p:spPr>
          <a:xfrm>
            <a:off x="657225" y="2361056"/>
            <a:ext cx="4962525" cy="3649219"/>
          </a:xfrm>
          <a:prstGeom prst="rect">
            <a:avLst/>
          </a:prstGeom>
        </p:spPr>
      </p:pic>
      <p:sp>
        <p:nvSpPr>
          <p:cNvPr id="3" name="Subtitle 2">
            <a:extLst>
              <a:ext uri="{FF2B5EF4-FFF2-40B4-BE49-F238E27FC236}">
                <a16:creationId xmlns:a16="http://schemas.microsoft.com/office/drawing/2014/main" id="{A5DC7EBC-93BE-440D-A7F7-57E84B1082F1}"/>
              </a:ext>
            </a:extLst>
          </p:cNvPr>
          <p:cNvSpPr>
            <a:spLocks noGrp="1"/>
          </p:cNvSpPr>
          <p:nvPr>
            <p:ph type="subTitle" idx="1"/>
          </p:nvPr>
        </p:nvSpPr>
        <p:spPr>
          <a:xfrm>
            <a:off x="6335805" y="2180496"/>
            <a:ext cx="5275001" cy="4045683"/>
          </a:xfrm>
        </p:spPr>
        <p:txBody>
          <a:bodyPr vert="horz" lIns="91440" tIns="45720" rIns="91440" bIns="45720" rtlCol="0" anchor="ctr">
            <a:normAutofit/>
          </a:bodyPr>
          <a:lstStyle/>
          <a:p>
            <a:pPr>
              <a:lnSpc>
                <a:spcPct val="90000"/>
              </a:lnSpc>
            </a:pPr>
            <a:r>
              <a:rPr lang="en-US" sz="1500" b="1" dirty="0">
                <a:solidFill>
                  <a:schemeClr val="tx2"/>
                </a:solidFill>
              </a:rPr>
              <a:t>																																													</a:t>
            </a:r>
          </a:p>
          <a:p>
            <a:pPr>
              <a:lnSpc>
                <a:spcPct val="90000"/>
              </a:lnSpc>
            </a:pPr>
            <a:r>
              <a:rPr lang="en-US" sz="1500" b="1" u="sng" dirty="0">
                <a:solidFill>
                  <a:schemeClr val="bg1"/>
                </a:solidFill>
              </a:rPr>
              <a:t>Team Members: </a:t>
            </a:r>
            <a:endParaRPr lang="en-US" sz="1500" b="1" dirty="0">
              <a:solidFill>
                <a:schemeClr val="bg1"/>
              </a:solidFill>
            </a:endParaRPr>
          </a:p>
          <a:p>
            <a:pPr>
              <a:lnSpc>
                <a:spcPct val="90000"/>
              </a:lnSpc>
            </a:pPr>
            <a:r>
              <a:rPr lang="en-US" sz="1500" b="1" dirty="0">
                <a:solidFill>
                  <a:schemeClr val="bg1"/>
                </a:solidFill>
              </a:rPr>
              <a:t> </a:t>
            </a:r>
            <a:endParaRPr lang="en-US" sz="1500" dirty="0">
              <a:solidFill>
                <a:schemeClr val="bg1"/>
              </a:solidFill>
            </a:endParaRPr>
          </a:p>
          <a:p>
            <a:pPr>
              <a:lnSpc>
                <a:spcPct val="90000"/>
              </a:lnSpc>
            </a:pPr>
            <a:r>
              <a:rPr lang="en-US" sz="1500" dirty="0" err="1">
                <a:solidFill>
                  <a:schemeClr val="bg1"/>
                </a:solidFill>
              </a:rPr>
              <a:t>Kruti</a:t>
            </a:r>
            <a:r>
              <a:rPr lang="en-US" sz="1500" dirty="0">
                <a:solidFill>
                  <a:schemeClr val="bg1"/>
                </a:solidFill>
              </a:rPr>
              <a:t> Shah (306650284) </a:t>
            </a:r>
          </a:p>
          <a:p>
            <a:pPr>
              <a:lnSpc>
                <a:spcPct val="90000"/>
              </a:lnSpc>
            </a:pPr>
            <a:r>
              <a:rPr lang="en-US" sz="1500" dirty="0">
                <a:solidFill>
                  <a:schemeClr val="bg1"/>
                </a:solidFill>
              </a:rPr>
              <a:t>Ravi Amin (306598765) </a:t>
            </a:r>
          </a:p>
          <a:p>
            <a:pPr>
              <a:lnSpc>
                <a:spcPct val="90000"/>
              </a:lnSpc>
            </a:pPr>
            <a:r>
              <a:rPr lang="en-US" sz="1500" dirty="0" err="1">
                <a:solidFill>
                  <a:schemeClr val="bg1"/>
                </a:solidFill>
              </a:rPr>
              <a:t>Riddhiben</a:t>
            </a:r>
            <a:r>
              <a:rPr lang="en-US" sz="1500" dirty="0">
                <a:solidFill>
                  <a:schemeClr val="bg1"/>
                </a:solidFill>
              </a:rPr>
              <a:t> Patel (306612701) </a:t>
            </a:r>
          </a:p>
          <a:p>
            <a:pPr>
              <a:lnSpc>
                <a:spcPct val="90000"/>
              </a:lnSpc>
            </a:pPr>
            <a:r>
              <a:rPr lang="en-US" sz="1500" dirty="0" err="1">
                <a:solidFill>
                  <a:schemeClr val="bg1"/>
                </a:solidFill>
              </a:rPr>
              <a:t>Rutviben</a:t>
            </a:r>
            <a:r>
              <a:rPr lang="en-US" sz="1500" dirty="0">
                <a:solidFill>
                  <a:schemeClr val="bg1"/>
                </a:solidFill>
              </a:rPr>
              <a:t> Patel (306019563) </a:t>
            </a:r>
          </a:p>
          <a:p>
            <a:pPr>
              <a:lnSpc>
                <a:spcPct val="90000"/>
              </a:lnSpc>
            </a:pPr>
            <a:r>
              <a:rPr lang="en-US" sz="1500" dirty="0">
                <a:solidFill>
                  <a:schemeClr val="bg1"/>
                </a:solidFill>
              </a:rPr>
              <a:t>Smitkumar Kaushikkumar Patel (306587208) </a:t>
            </a:r>
          </a:p>
          <a:p>
            <a:pPr>
              <a:lnSpc>
                <a:spcPct val="90000"/>
              </a:lnSpc>
            </a:pPr>
            <a:r>
              <a:rPr lang="en-US" sz="1500" b="1" dirty="0">
                <a:solidFill>
                  <a:schemeClr val="tx2"/>
                </a:solidFill>
              </a:rPr>
              <a:t>														  	</a:t>
            </a:r>
          </a:p>
        </p:txBody>
      </p:sp>
    </p:spTree>
    <p:extLst>
      <p:ext uri="{BB962C8B-B14F-4D97-AF65-F5344CB8AC3E}">
        <p14:creationId xmlns:p14="http://schemas.microsoft.com/office/powerpoint/2010/main" val="223358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B6F86-B96A-4A2B-A61B-2B3FC0A57F51}"/>
              </a:ext>
            </a:extLst>
          </p:cNvPr>
          <p:cNvSpPr>
            <a:spLocks noGrp="1"/>
          </p:cNvSpPr>
          <p:nvPr>
            <p:ph idx="1"/>
          </p:nvPr>
        </p:nvSpPr>
        <p:spPr>
          <a:xfrm>
            <a:off x="581192" y="2318994"/>
            <a:ext cx="11029615" cy="4176074"/>
          </a:xfrm>
        </p:spPr>
        <p:txBody>
          <a:bodyPr>
            <a:noAutofit/>
          </a:bodyPr>
          <a:lstStyle/>
          <a:p>
            <a:pPr lvl="0"/>
            <a:r>
              <a:rPr lang="en-US" sz="2400" dirty="0"/>
              <a:t>Most of the rating 5 falls below the alcohol value 11.</a:t>
            </a:r>
          </a:p>
          <a:p>
            <a:pPr lvl="0"/>
            <a:r>
              <a:rPr lang="en-US" sz="2400" dirty="0"/>
              <a:t>Most of the rating 7 lies above the alcohol value 11.</a:t>
            </a:r>
          </a:p>
          <a:p>
            <a:pPr lvl="0"/>
            <a:r>
              <a:rPr lang="en-US" sz="2400" dirty="0"/>
              <a:t>Rating 4, 6 are randomly distributed.</a:t>
            </a:r>
          </a:p>
          <a:p>
            <a:pPr lvl="0"/>
            <a:r>
              <a:rPr lang="en-US" sz="2400" dirty="0"/>
              <a:t>The interesting fact is for the total sulfur dioxide value from 99 to 153 people gave rating 5 except of some outliers.</a:t>
            </a:r>
          </a:p>
          <a:p>
            <a:pPr lvl="0"/>
            <a:r>
              <a:rPr lang="en-US" sz="2400" dirty="0"/>
              <a:t>People gave high rating for low value of </a:t>
            </a:r>
            <a:r>
              <a:rPr lang="en-US" sz="2400" dirty="0" err="1"/>
              <a:t>pH.</a:t>
            </a:r>
            <a:endParaRPr lang="en-US" sz="2400" dirty="0"/>
          </a:p>
          <a:p>
            <a:pPr lvl="0"/>
            <a:r>
              <a:rPr lang="en-US" sz="2400" dirty="0"/>
              <a:t>No people rated 8 for having chloride value greater than 0.121.</a:t>
            </a:r>
          </a:p>
          <a:p>
            <a:pPr lvl="0"/>
            <a:r>
              <a:rPr lang="en-US" sz="2400" dirty="0"/>
              <a:t>For </a:t>
            </a:r>
            <a:r>
              <a:rPr lang="en-US" sz="2400" dirty="0" err="1"/>
              <a:t>sulphate</a:t>
            </a:r>
            <a:r>
              <a:rPr lang="en-US" sz="2400" dirty="0"/>
              <a:t> value greater than 0.94 people did not give rating 3.</a:t>
            </a:r>
          </a:p>
          <a:p>
            <a:pPr lvl="0"/>
            <a:r>
              <a:rPr lang="en-US" sz="2400" dirty="0"/>
              <a:t>May be only one people gave rating 8. Most of the people gave rating 4.</a:t>
            </a:r>
          </a:p>
          <a:p>
            <a:endParaRPr lang="en-US" sz="2400" dirty="0"/>
          </a:p>
        </p:txBody>
      </p:sp>
      <p:sp>
        <p:nvSpPr>
          <p:cNvPr id="4" name="Title 1">
            <a:extLst>
              <a:ext uri="{FF2B5EF4-FFF2-40B4-BE49-F238E27FC236}">
                <a16:creationId xmlns:a16="http://schemas.microsoft.com/office/drawing/2014/main" id="{493FE905-7D99-47F5-A67E-1F594C742EC6}"/>
              </a:ext>
            </a:extLst>
          </p:cNvPr>
          <p:cNvSpPr>
            <a:spLocks noGrp="1"/>
          </p:cNvSpPr>
          <p:nvPr>
            <p:ph type="title"/>
          </p:nvPr>
        </p:nvSpPr>
        <p:spPr>
          <a:xfrm>
            <a:off x="581192" y="702156"/>
            <a:ext cx="11029616" cy="1013800"/>
          </a:xfrm>
        </p:spPr>
        <p:txBody>
          <a:bodyPr anchor="ctr">
            <a:normAutofit fontScale="90000"/>
          </a:bodyPr>
          <a:lstStyle/>
          <a:p>
            <a:pPr algn="ctr"/>
            <a:r>
              <a:rPr lang="en-US" sz="3200" dirty="0"/>
              <a:t>What I found from the Analysis of this dataset?</a:t>
            </a:r>
            <a:r>
              <a:rPr lang="en-US" sz="1600" dirty="0"/>
              <a:t>(cont.)</a:t>
            </a:r>
          </a:p>
        </p:txBody>
      </p:sp>
    </p:spTree>
    <p:extLst>
      <p:ext uri="{BB962C8B-B14F-4D97-AF65-F5344CB8AC3E}">
        <p14:creationId xmlns:p14="http://schemas.microsoft.com/office/powerpoint/2010/main" val="271176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C0150-30EF-4D99-B32E-707C61B080EA}"/>
              </a:ext>
            </a:extLst>
          </p:cNvPr>
          <p:cNvSpPr>
            <a:spLocks noGrp="1"/>
          </p:cNvSpPr>
          <p:nvPr>
            <p:ph idx="1"/>
          </p:nvPr>
        </p:nvSpPr>
        <p:spPr/>
        <p:txBody>
          <a:bodyPr/>
          <a:lstStyle/>
          <a:p>
            <a:pPr lvl="0"/>
            <a:r>
              <a:rPr lang="en-US" sz="2400" dirty="0"/>
              <a:t>Density showed predictor for quality as it has trend. For higher value of density, quality is low and for lower value of density, quality is high.</a:t>
            </a:r>
          </a:p>
          <a:p>
            <a:pPr lvl="0"/>
            <a:r>
              <a:rPr lang="en-US" sz="2400" dirty="0"/>
              <a:t>The linear model gave me seven final variables (volatile acidity, log10(chlorides), free sulfur dioxide, total sulfur dioxide, pH, log10(</a:t>
            </a:r>
            <a:r>
              <a:rPr lang="en-US" sz="2400" dirty="0" err="1"/>
              <a:t>sulphates</a:t>
            </a:r>
            <a:r>
              <a:rPr lang="en-US" sz="2400" dirty="0"/>
              <a:t>), alcohol) for prediction of quality of wine.</a:t>
            </a:r>
          </a:p>
          <a:p>
            <a:pPr lvl="0"/>
            <a:r>
              <a:rPr lang="en-US" sz="2400" dirty="0"/>
              <a:t>There might be other variables (which are not present in our data) we need to consider for wine quality prediction.</a:t>
            </a:r>
          </a:p>
          <a:p>
            <a:endParaRPr lang="en-US" dirty="0"/>
          </a:p>
        </p:txBody>
      </p:sp>
      <p:sp>
        <p:nvSpPr>
          <p:cNvPr id="4" name="Title 1">
            <a:extLst>
              <a:ext uri="{FF2B5EF4-FFF2-40B4-BE49-F238E27FC236}">
                <a16:creationId xmlns:a16="http://schemas.microsoft.com/office/drawing/2014/main" id="{A4148BC3-1CBB-4C5F-8708-ADA346351F79}"/>
              </a:ext>
            </a:extLst>
          </p:cNvPr>
          <p:cNvSpPr>
            <a:spLocks noGrp="1"/>
          </p:cNvSpPr>
          <p:nvPr>
            <p:ph type="title"/>
          </p:nvPr>
        </p:nvSpPr>
        <p:spPr>
          <a:xfrm>
            <a:off x="581192" y="715408"/>
            <a:ext cx="11029616" cy="1013800"/>
          </a:xfrm>
        </p:spPr>
        <p:txBody>
          <a:bodyPr anchor="ctr">
            <a:normAutofit/>
          </a:bodyPr>
          <a:lstStyle/>
          <a:p>
            <a:pPr algn="ctr"/>
            <a:r>
              <a:rPr lang="en-US" sz="3200" dirty="0"/>
              <a:t>What I found from the Analysis of this dataset?</a:t>
            </a:r>
          </a:p>
        </p:txBody>
      </p:sp>
    </p:spTree>
    <p:extLst>
      <p:ext uri="{BB962C8B-B14F-4D97-AF65-F5344CB8AC3E}">
        <p14:creationId xmlns:p14="http://schemas.microsoft.com/office/powerpoint/2010/main" val="184045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12E7-DBD8-4609-B4DA-5FBB49EA33AA}"/>
              </a:ext>
            </a:extLst>
          </p:cNvPr>
          <p:cNvSpPr>
            <a:spLocks noGrp="1"/>
          </p:cNvSpPr>
          <p:nvPr>
            <p:ph type="title"/>
          </p:nvPr>
        </p:nvSpPr>
        <p:spPr>
          <a:xfrm>
            <a:off x="581192" y="702156"/>
            <a:ext cx="11029616" cy="1013800"/>
          </a:xfrm>
        </p:spPr>
        <p:txBody>
          <a:bodyPr>
            <a:noAutofit/>
          </a:bodyPr>
          <a:lstStyle/>
          <a:p>
            <a:pPr algn="ctr"/>
            <a:r>
              <a:rPr lang="en-US" sz="3200" dirty="0"/>
              <a:t>Checking the null/missing value in the Dataset</a:t>
            </a:r>
            <a:br>
              <a:rPr lang="en-US" sz="3200" dirty="0"/>
            </a:br>
            <a:r>
              <a:rPr lang="en-US" sz="3200" dirty="0"/>
              <a:t> </a:t>
            </a:r>
            <a:r>
              <a:rPr lang="en-US" sz="1800" dirty="0"/>
              <a:t>[Cleaning Dataset]</a:t>
            </a:r>
          </a:p>
        </p:txBody>
      </p:sp>
      <p:sp>
        <p:nvSpPr>
          <p:cNvPr id="12" name="Rectangle 11">
            <a:extLst>
              <a:ext uri="{FF2B5EF4-FFF2-40B4-BE49-F238E27FC236}">
                <a16:creationId xmlns:a16="http://schemas.microsoft.com/office/drawing/2014/main" id="{5F9644DA-21E4-4D4B-B872-F14551490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85A18E2-D5D4-4DF8-88A5-C3E80EBFA392}"/>
              </a:ext>
            </a:extLst>
          </p:cNvPr>
          <p:cNvSpPr>
            <a:spLocks noGrp="1"/>
          </p:cNvSpPr>
          <p:nvPr>
            <p:ph idx="1"/>
          </p:nvPr>
        </p:nvSpPr>
        <p:spPr>
          <a:xfrm>
            <a:off x="4505325" y="2180496"/>
            <a:ext cx="7105481" cy="4045683"/>
          </a:xfrm>
        </p:spPr>
        <p:txBody>
          <a:bodyPr>
            <a:normAutofit/>
          </a:bodyPr>
          <a:lstStyle/>
          <a:p>
            <a:pPr lvl="0"/>
            <a:r>
              <a:rPr lang="en-US" sz="2400" dirty="0"/>
              <a:t>This function count the </a:t>
            </a:r>
            <a:r>
              <a:rPr lang="en-US" sz="2400" dirty="0" err="1"/>
              <a:t>colums</a:t>
            </a:r>
            <a:r>
              <a:rPr lang="en-US" sz="2400" dirty="0"/>
              <a:t> which contain null value but here Data is pre processed and cleaned with dummy and null values.</a:t>
            </a:r>
          </a:p>
          <a:p>
            <a:pPr marL="0" indent="0">
              <a:buNone/>
            </a:pPr>
            <a:r>
              <a:rPr lang="en-US" dirty="0"/>
              <a:t> </a:t>
            </a:r>
          </a:p>
          <a:p>
            <a:endParaRPr lang="en-US" dirty="0"/>
          </a:p>
        </p:txBody>
      </p:sp>
      <p:pic>
        <p:nvPicPr>
          <p:cNvPr id="4" name="Picture 3" descr="A screenshot of a cell phone&#10;&#10;Description generated with very high confidence">
            <a:extLst>
              <a:ext uri="{FF2B5EF4-FFF2-40B4-BE49-F238E27FC236}">
                <a16:creationId xmlns:a16="http://schemas.microsoft.com/office/drawing/2014/main" id="{E6164174-4C59-4445-8AC1-282BDDF41705}"/>
              </a:ext>
            </a:extLst>
          </p:cNvPr>
          <p:cNvPicPr>
            <a:picLocks noChangeAspect="1"/>
          </p:cNvPicPr>
          <p:nvPr/>
        </p:nvPicPr>
        <p:blipFill>
          <a:blip r:embed="rId2"/>
          <a:stretch>
            <a:fillRect/>
          </a:stretch>
        </p:blipFill>
        <p:spPr>
          <a:xfrm>
            <a:off x="581191" y="2335237"/>
            <a:ext cx="3287423" cy="3643532"/>
          </a:xfrm>
          <a:prstGeom prst="rect">
            <a:avLst/>
          </a:prstGeom>
        </p:spPr>
      </p:pic>
    </p:spTree>
    <p:extLst>
      <p:ext uri="{BB962C8B-B14F-4D97-AF65-F5344CB8AC3E}">
        <p14:creationId xmlns:p14="http://schemas.microsoft.com/office/powerpoint/2010/main" val="23759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B3B8-140F-4622-B7CF-1853856032DF}"/>
              </a:ext>
            </a:extLst>
          </p:cNvPr>
          <p:cNvSpPr>
            <a:spLocks noGrp="1"/>
          </p:cNvSpPr>
          <p:nvPr>
            <p:ph type="title"/>
          </p:nvPr>
        </p:nvSpPr>
        <p:spPr/>
        <p:txBody>
          <a:bodyPr anchor="ctr"/>
          <a:lstStyle/>
          <a:p>
            <a:pPr algn="ctr"/>
            <a:r>
              <a:rPr lang="en-US" dirty="0"/>
              <a:t>Bar-Chart Representation For Showing The NULL Values</a:t>
            </a:r>
          </a:p>
        </p:txBody>
      </p:sp>
      <p:pic>
        <p:nvPicPr>
          <p:cNvPr id="4" name="Content Placeholder 3">
            <a:extLst>
              <a:ext uri="{FF2B5EF4-FFF2-40B4-BE49-F238E27FC236}">
                <a16:creationId xmlns:a16="http://schemas.microsoft.com/office/drawing/2014/main" id="{E2AFAE05-AC44-4AAD-B9E9-7C4F25838ED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67951" y="2181225"/>
            <a:ext cx="9200271" cy="3974619"/>
          </a:xfrm>
          <a:prstGeom prst="rect">
            <a:avLst/>
          </a:prstGeom>
          <a:noFill/>
          <a:ln>
            <a:noFill/>
          </a:ln>
        </p:spPr>
      </p:pic>
    </p:spTree>
    <p:extLst>
      <p:ext uri="{BB962C8B-B14F-4D97-AF65-F5344CB8AC3E}">
        <p14:creationId xmlns:p14="http://schemas.microsoft.com/office/powerpoint/2010/main" val="2902326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5C13-A088-4B50-8CDF-CB80B2C18C06}"/>
              </a:ext>
            </a:extLst>
          </p:cNvPr>
          <p:cNvSpPr>
            <a:spLocks noGrp="1"/>
          </p:cNvSpPr>
          <p:nvPr>
            <p:ph type="title"/>
          </p:nvPr>
        </p:nvSpPr>
        <p:spPr/>
        <p:txBody>
          <a:bodyPr anchor="ctr">
            <a:normAutofit/>
          </a:bodyPr>
          <a:lstStyle/>
          <a:p>
            <a:pPr algn="ctr"/>
            <a:r>
              <a:rPr lang="en-US" sz="3600" dirty="0" err="1"/>
              <a:t>Stastical</a:t>
            </a:r>
            <a:r>
              <a:rPr lang="en-US" sz="3600" dirty="0"/>
              <a:t> information for Dataset</a:t>
            </a:r>
          </a:p>
        </p:txBody>
      </p:sp>
      <p:pic>
        <p:nvPicPr>
          <p:cNvPr id="3" name="Content Placeholder 3" descr="A screenshot of a cell phone&#10;&#10;Description generated with very high confidence">
            <a:extLst>
              <a:ext uri="{FF2B5EF4-FFF2-40B4-BE49-F238E27FC236}">
                <a16:creationId xmlns:a16="http://schemas.microsoft.com/office/drawing/2014/main" id="{9CAE115A-C4DE-4D2B-967F-4B47307EE92D}"/>
              </a:ext>
            </a:extLst>
          </p:cNvPr>
          <p:cNvPicPr>
            <a:picLocks/>
          </p:cNvPicPr>
          <p:nvPr/>
        </p:nvPicPr>
        <p:blipFill rotWithShape="1">
          <a:blip r:embed="rId2">
            <a:extLst>
              <a:ext uri="{28A0092B-C50C-407E-A947-70E740481C1C}">
                <a14:useLocalDpi xmlns:a14="http://schemas.microsoft.com/office/drawing/2010/main" val="0"/>
              </a:ext>
            </a:extLst>
          </a:blip>
          <a:srcRect l="9101" r="3640"/>
          <a:stretch/>
        </p:blipFill>
        <p:spPr bwMode="auto">
          <a:xfrm>
            <a:off x="885450" y="2003728"/>
            <a:ext cx="10410503" cy="4494203"/>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43304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9B05-6E75-4C7D-83F1-D7A9C120C23E}"/>
              </a:ext>
            </a:extLst>
          </p:cNvPr>
          <p:cNvSpPr>
            <a:spLocks noGrp="1"/>
          </p:cNvSpPr>
          <p:nvPr>
            <p:ph type="title"/>
          </p:nvPr>
        </p:nvSpPr>
        <p:spPr/>
        <p:txBody>
          <a:bodyPr anchor="ctr">
            <a:noAutofit/>
          </a:bodyPr>
          <a:lstStyle/>
          <a:p>
            <a:pPr algn="ctr"/>
            <a:r>
              <a:rPr lang="en-US" sz="3600" dirty="0"/>
              <a:t>Target Vector(Output column)</a:t>
            </a:r>
          </a:p>
        </p:txBody>
      </p:sp>
      <p:sp>
        <p:nvSpPr>
          <p:cNvPr id="3" name="Content Placeholder 2">
            <a:extLst>
              <a:ext uri="{FF2B5EF4-FFF2-40B4-BE49-F238E27FC236}">
                <a16:creationId xmlns:a16="http://schemas.microsoft.com/office/drawing/2014/main" id="{73CA2461-EA68-4C7F-9C45-9498FF35B7BC}"/>
              </a:ext>
            </a:extLst>
          </p:cNvPr>
          <p:cNvSpPr>
            <a:spLocks noGrp="1"/>
          </p:cNvSpPr>
          <p:nvPr>
            <p:ph idx="1"/>
          </p:nvPr>
        </p:nvSpPr>
        <p:spPr/>
        <p:txBody>
          <a:bodyPr/>
          <a:lstStyle/>
          <a:p>
            <a:r>
              <a:rPr lang="en-US" sz="2400" dirty="0"/>
              <a:t>Our Target Vector is QUALITY. Nobody gave rating 0, 1, 2, 9, 10. This might be because most of the people randomly choose the rating 5 and 6 And surprisingly no body rated 9 and 10 means the wine quality might not be good in reality.</a:t>
            </a:r>
          </a:p>
          <a:p>
            <a:pPr marL="0" indent="0">
              <a:buNone/>
            </a:pPr>
            <a:endParaRPr lang="en-US" dirty="0"/>
          </a:p>
          <a:p>
            <a:endParaRPr lang="en-US" dirty="0"/>
          </a:p>
        </p:txBody>
      </p:sp>
    </p:spTree>
    <p:extLst>
      <p:ext uri="{BB962C8B-B14F-4D97-AF65-F5344CB8AC3E}">
        <p14:creationId xmlns:p14="http://schemas.microsoft.com/office/powerpoint/2010/main" val="3532641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E863-58D9-4484-A0C5-69312474960C}"/>
              </a:ext>
            </a:extLst>
          </p:cNvPr>
          <p:cNvSpPr>
            <a:spLocks noGrp="1"/>
          </p:cNvSpPr>
          <p:nvPr>
            <p:ph type="title"/>
          </p:nvPr>
        </p:nvSpPr>
        <p:spPr>
          <a:xfrm>
            <a:off x="581192" y="702156"/>
            <a:ext cx="11029616" cy="1013800"/>
          </a:xfrm>
        </p:spPr>
        <p:txBody>
          <a:bodyPr>
            <a:noAutofit/>
          </a:bodyPr>
          <a:lstStyle/>
          <a:p>
            <a:pPr algn="ctr">
              <a:lnSpc>
                <a:spcPct val="90000"/>
              </a:lnSpc>
            </a:pPr>
            <a:r>
              <a:rPr lang="en-US" sz="3200" dirty="0">
                <a:solidFill>
                  <a:srgbClr val="FFFFFF"/>
                </a:solidFill>
              </a:rPr>
              <a:t>Converting numerical value to categorical value of Target Variables</a:t>
            </a:r>
          </a:p>
        </p:txBody>
      </p:sp>
      <p:sp>
        <p:nvSpPr>
          <p:cNvPr id="9"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E8C0DD4-9611-431C-8ECF-572AF62C6E9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57225" y="2588455"/>
            <a:ext cx="4962525" cy="2757267"/>
          </a:xfrm>
          <a:prstGeom prst="rect">
            <a:avLst/>
          </a:prstGeom>
          <a:noFill/>
        </p:spPr>
      </p:pic>
      <p:sp>
        <p:nvSpPr>
          <p:cNvPr id="3" name="Content Placeholder 2">
            <a:extLst>
              <a:ext uri="{FF2B5EF4-FFF2-40B4-BE49-F238E27FC236}">
                <a16:creationId xmlns:a16="http://schemas.microsoft.com/office/drawing/2014/main" id="{D8476635-C84D-4B46-9A23-41DFA5B32711}"/>
              </a:ext>
            </a:extLst>
          </p:cNvPr>
          <p:cNvSpPr>
            <a:spLocks noGrp="1"/>
          </p:cNvSpPr>
          <p:nvPr>
            <p:ph idx="1"/>
          </p:nvPr>
        </p:nvSpPr>
        <p:spPr>
          <a:xfrm>
            <a:off x="6335805" y="2180496"/>
            <a:ext cx="5275001" cy="4045683"/>
          </a:xfrm>
        </p:spPr>
        <p:txBody>
          <a:bodyPr>
            <a:normAutofit/>
          </a:bodyPr>
          <a:lstStyle/>
          <a:p>
            <a:r>
              <a:rPr lang="en-US" sz="2000" dirty="0"/>
              <a:t>We divide the Wine Quality into 3 Categories:</a:t>
            </a:r>
          </a:p>
          <a:p>
            <a:pPr marL="936000" lvl="3" indent="0">
              <a:buNone/>
            </a:pPr>
            <a:r>
              <a:rPr lang="en-US" sz="2000" dirty="0"/>
              <a:t>bad: 1-4</a:t>
            </a:r>
          </a:p>
          <a:p>
            <a:pPr marL="936000" lvl="3" indent="0">
              <a:buNone/>
            </a:pPr>
            <a:r>
              <a:rPr lang="en-US" sz="2000" dirty="0"/>
              <a:t>average: 5-6</a:t>
            </a:r>
          </a:p>
          <a:p>
            <a:pPr marL="936000" lvl="3" indent="0">
              <a:buNone/>
            </a:pPr>
            <a:r>
              <a:rPr lang="en-US" sz="2000" dirty="0"/>
              <a:t>good: 7-10</a:t>
            </a:r>
          </a:p>
          <a:p>
            <a:endParaRPr lang="en-US" sz="2000" dirty="0"/>
          </a:p>
        </p:txBody>
      </p:sp>
    </p:spTree>
    <p:extLst>
      <p:ext uri="{BB962C8B-B14F-4D97-AF65-F5344CB8AC3E}">
        <p14:creationId xmlns:p14="http://schemas.microsoft.com/office/powerpoint/2010/main" val="2362910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981-5E38-47D4-8695-9F0F50116AC6}"/>
              </a:ext>
            </a:extLst>
          </p:cNvPr>
          <p:cNvSpPr>
            <a:spLocks noGrp="1"/>
          </p:cNvSpPr>
          <p:nvPr>
            <p:ph type="title"/>
          </p:nvPr>
        </p:nvSpPr>
        <p:spPr>
          <a:xfrm>
            <a:off x="581192" y="702156"/>
            <a:ext cx="11029616" cy="1013800"/>
          </a:xfrm>
        </p:spPr>
        <p:txBody>
          <a:bodyPr anchor="ctr">
            <a:normAutofit/>
          </a:bodyPr>
          <a:lstStyle/>
          <a:p>
            <a:pPr algn="ctr"/>
            <a:r>
              <a:rPr lang="en-US" dirty="0"/>
              <a:t>Target Vector (Output column)</a:t>
            </a:r>
          </a:p>
        </p:txBody>
      </p:sp>
      <p:sp>
        <p:nvSpPr>
          <p:cNvPr id="12" name="Rectangle 11">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803AA005-148F-4500-BB64-BED7E399DDF6}"/>
              </a:ext>
            </a:extLst>
          </p:cNvPr>
          <p:cNvPicPr>
            <a:picLocks/>
          </p:cNvPicPr>
          <p:nvPr/>
        </p:nvPicPr>
        <p:blipFill rotWithShape="1">
          <a:blip r:embed="rId2">
            <a:extLst>
              <a:ext uri="{28A0092B-C50C-407E-A947-70E740481C1C}">
                <a14:useLocalDpi xmlns:a14="http://schemas.microsoft.com/office/drawing/2010/main" val="0"/>
              </a:ext>
            </a:extLst>
          </a:blip>
          <a:srcRect r="726" b="-3"/>
          <a:stretch/>
        </p:blipFill>
        <p:spPr bwMode="auto">
          <a:xfrm>
            <a:off x="657225" y="2361056"/>
            <a:ext cx="4962525" cy="3649219"/>
          </a:xfrm>
          <a:prstGeom prst="rect">
            <a:avLst/>
          </a:prstGeom>
          <a:noFill/>
        </p:spPr>
      </p:pic>
      <p:sp>
        <p:nvSpPr>
          <p:cNvPr id="9" name="Content Placeholder 8">
            <a:extLst>
              <a:ext uri="{FF2B5EF4-FFF2-40B4-BE49-F238E27FC236}">
                <a16:creationId xmlns:a16="http://schemas.microsoft.com/office/drawing/2014/main" id="{3BD0983C-F92C-4B09-A327-3AC93947CA71}"/>
              </a:ext>
            </a:extLst>
          </p:cNvPr>
          <p:cNvSpPr>
            <a:spLocks noGrp="1"/>
          </p:cNvSpPr>
          <p:nvPr>
            <p:ph idx="1"/>
          </p:nvPr>
        </p:nvSpPr>
        <p:spPr>
          <a:xfrm>
            <a:off x="6335805" y="2180496"/>
            <a:ext cx="5275001" cy="4045683"/>
          </a:xfrm>
        </p:spPr>
        <p:txBody>
          <a:bodyPr>
            <a:normAutofit/>
          </a:bodyPr>
          <a:lstStyle/>
          <a:p>
            <a:r>
              <a:rPr lang="en-US" sz="2400" dirty="0"/>
              <a:t>This distribution shows the range for response variable (</a:t>
            </a:r>
            <a:r>
              <a:rPr lang="en-US" sz="2400" i="1" dirty="0"/>
              <a:t>quality</a:t>
            </a:r>
            <a:r>
              <a:rPr lang="en-US" sz="2400" dirty="0"/>
              <a:t>) is between 3 to 8.</a:t>
            </a:r>
          </a:p>
          <a:p>
            <a:endParaRPr lang="en-US" dirty="0"/>
          </a:p>
        </p:txBody>
      </p:sp>
    </p:spTree>
    <p:extLst>
      <p:ext uri="{BB962C8B-B14F-4D97-AF65-F5344CB8AC3E}">
        <p14:creationId xmlns:p14="http://schemas.microsoft.com/office/powerpoint/2010/main" val="2848136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F06F-FC85-466D-9452-2BBBF0E1E0D9}"/>
              </a:ext>
            </a:extLst>
          </p:cNvPr>
          <p:cNvSpPr>
            <a:spLocks noGrp="1"/>
          </p:cNvSpPr>
          <p:nvPr>
            <p:ph type="title"/>
          </p:nvPr>
        </p:nvSpPr>
        <p:spPr/>
        <p:txBody>
          <a:bodyPr anchor="ctr"/>
          <a:lstStyle/>
          <a:p>
            <a:pPr algn="ctr"/>
            <a:r>
              <a:rPr lang="en-US" dirty="0"/>
              <a:t>BAR-CHART REPRESENTATION</a:t>
            </a:r>
          </a:p>
        </p:txBody>
      </p:sp>
      <p:pic>
        <p:nvPicPr>
          <p:cNvPr id="4" name="Content Placeholder 3">
            <a:extLst>
              <a:ext uri="{FF2B5EF4-FFF2-40B4-BE49-F238E27FC236}">
                <a16:creationId xmlns:a16="http://schemas.microsoft.com/office/drawing/2014/main" id="{100B6E0B-86EA-42C8-B737-C4F8466E422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478" y="2366721"/>
            <a:ext cx="6427305" cy="3333750"/>
          </a:xfrm>
          <a:prstGeom prst="rect">
            <a:avLst/>
          </a:prstGeom>
          <a:noFill/>
          <a:ln>
            <a:noFill/>
          </a:ln>
        </p:spPr>
      </p:pic>
    </p:spTree>
    <p:extLst>
      <p:ext uri="{BB962C8B-B14F-4D97-AF65-F5344CB8AC3E}">
        <p14:creationId xmlns:p14="http://schemas.microsoft.com/office/powerpoint/2010/main" val="898913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79D9-B2E9-4308-A01D-9E37086AFCCA}"/>
              </a:ext>
            </a:extLst>
          </p:cNvPr>
          <p:cNvSpPr>
            <a:spLocks noGrp="1"/>
          </p:cNvSpPr>
          <p:nvPr>
            <p:ph type="title"/>
          </p:nvPr>
        </p:nvSpPr>
        <p:spPr/>
        <p:txBody>
          <a:bodyPr anchor="ctr"/>
          <a:lstStyle/>
          <a:p>
            <a:pPr algn="ctr"/>
            <a:r>
              <a:rPr lang="en-US" dirty="0"/>
              <a:t>Correlation between features/variables</a:t>
            </a:r>
          </a:p>
        </p:txBody>
      </p:sp>
      <p:pic>
        <p:nvPicPr>
          <p:cNvPr id="4" name="Content Placeholder 3">
            <a:extLst>
              <a:ext uri="{FF2B5EF4-FFF2-40B4-BE49-F238E27FC236}">
                <a16:creationId xmlns:a16="http://schemas.microsoft.com/office/drawing/2014/main" id="{06843DDF-5579-45B3-829A-77E433712BD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8958" y="2407661"/>
            <a:ext cx="9366180" cy="3761436"/>
          </a:xfrm>
          <a:prstGeom prst="rect">
            <a:avLst/>
          </a:prstGeom>
          <a:noFill/>
          <a:ln>
            <a:noFill/>
          </a:ln>
        </p:spPr>
      </p:pic>
    </p:spTree>
    <p:extLst>
      <p:ext uri="{BB962C8B-B14F-4D97-AF65-F5344CB8AC3E}">
        <p14:creationId xmlns:p14="http://schemas.microsoft.com/office/powerpoint/2010/main" val="101245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55E0-01CE-4EB0-87A1-4AD32540EFF7}"/>
              </a:ext>
            </a:extLst>
          </p:cNvPr>
          <p:cNvSpPr>
            <a:spLocks noGrp="1"/>
          </p:cNvSpPr>
          <p:nvPr>
            <p:ph type="title"/>
          </p:nvPr>
        </p:nvSpPr>
        <p:spPr/>
        <p:txBody>
          <a:bodyPr anchor="ctr">
            <a:normAutofit/>
          </a:bodyPr>
          <a:lstStyle/>
          <a:p>
            <a:pPr algn="ctr"/>
            <a:r>
              <a:rPr lang="en-US" sz="3600" dirty="0"/>
              <a:t>DATA SET</a:t>
            </a:r>
          </a:p>
        </p:txBody>
      </p:sp>
      <p:sp>
        <p:nvSpPr>
          <p:cNvPr id="3" name="Content Placeholder 2">
            <a:extLst>
              <a:ext uri="{FF2B5EF4-FFF2-40B4-BE49-F238E27FC236}">
                <a16:creationId xmlns:a16="http://schemas.microsoft.com/office/drawing/2014/main" id="{55F44055-A113-4187-8C23-3CA383788638}"/>
              </a:ext>
            </a:extLst>
          </p:cNvPr>
          <p:cNvSpPr>
            <a:spLocks noGrp="1"/>
          </p:cNvSpPr>
          <p:nvPr>
            <p:ph idx="1"/>
          </p:nvPr>
        </p:nvSpPr>
        <p:spPr/>
        <p:txBody>
          <a:bodyPr>
            <a:normAutofit/>
          </a:bodyPr>
          <a:lstStyle/>
          <a:p>
            <a:pPr marL="0" indent="0" algn="ctr">
              <a:buNone/>
            </a:pPr>
            <a:r>
              <a:rPr lang="en-US" sz="4400" dirty="0"/>
              <a:t>wineQualityReds.csv</a:t>
            </a:r>
          </a:p>
          <a:p>
            <a:pPr marL="0" indent="0" algn="ctr">
              <a:buNone/>
            </a:pPr>
            <a:r>
              <a:rPr lang="nn-NO" b="1" dirty="0">
                <a:solidFill>
                  <a:schemeClr val="tx1"/>
                </a:solidFill>
              </a:rPr>
              <a:t>Data set link : </a:t>
            </a:r>
            <a:r>
              <a:rPr lang="nn-NO" b="1" u="sng" dirty="0">
                <a:solidFill>
                  <a:schemeClr val="tx1"/>
                </a:solidFill>
                <a:hlinkClick r:id="rId2"/>
              </a:rPr>
              <a:t>https://www.kaggle.com/uciml/red-wine-quality-cortez-et-al-2009</a:t>
            </a:r>
            <a:endParaRPr lang="nn-NO" b="1" dirty="0">
              <a:solidFill>
                <a:schemeClr val="tx1"/>
              </a:solidFill>
            </a:endParaRPr>
          </a:p>
          <a:p>
            <a:pPr marL="0" indent="0" algn="ctr">
              <a:buNone/>
            </a:pPr>
            <a:endParaRPr lang="en-US" sz="4400" dirty="0"/>
          </a:p>
        </p:txBody>
      </p:sp>
    </p:spTree>
    <p:extLst>
      <p:ext uri="{BB962C8B-B14F-4D97-AF65-F5344CB8AC3E}">
        <p14:creationId xmlns:p14="http://schemas.microsoft.com/office/powerpoint/2010/main" val="1972203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A1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A504330-7303-4AAE-BD3F-614B4223A320}"/>
              </a:ext>
            </a:extLst>
          </p:cNvPr>
          <p:cNvPicPr>
            <a:picLocks noChangeAspect="1"/>
          </p:cNvPicPr>
          <p:nvPr/>
        </p:nvPicPr>
        <p:blipFill>
          <a:blip r:embed="rId2"/>
          <a:stretch>
            <a:fillRect/>
          </a:stretch>
        </p:blipFill>
        <p:spPr>
          <a:xfrm>
            <a:off x="2391508" y="643467"/>
            <a:ext cx="7779433" cy="5571066"/>
          </a:xfrm>
          <a:prstGeom prst="rect">
            <a:avLst/>
          </a:prstGeom>
        </p:spPr>
      </p:pic>
    </p:spTree>
    <p:extLst>
      <p:ext uri="{BB962C8B-B14F-4D97-AF65-F5344CB8AC3E}">
        <p14:creationId xmlns:p14="http://schemas.microsoft.com/office/powerpoint/2010/main" val="373909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8618F-FD33-46D4-B4BD-4B4FB735FD61}"/>
              </a:ext>
            </a:extLst>
          </p:cNvPr>
          <p:cNvSpPr>
            <a:spLocks noGrp="1"/>
          </p:cNvSpPr>
          <p:nvPr>
            <p:ph idx="1"/>
          </p:nvPr>
        </p:nvSpPr>
        <p:spPr>
          <a:xfrm>
            <a:off x="581193" y="1902200"/>
            <a:ext cx="4295608" cy="4597376"/>
          </a:xfrm>
        </p:spPr>
        <p:txBody>
          <a:bodyPr>
            <a:noAutofit/>
          </a:bodyPr>
          <a:lstStyle/>
          <a:p>
            <a:r>
              <a:rPr lang="en-US" dirty="0"/>
              <a:t> </a:t>
            </a:r>
            <a:r>
              <a:rPr lang="en-US" dirty="0">
                <a:solidFill>
                  <a:schemeClr val="accent1">
                    <a:lumMod val="75000"/>
                    <a:lumOff val="25000"/>
                  </a:schemeClr>
                </a:solidFill>
              </a:rPr>
              <a:t>Most affecting Factors are: </a:t>
            </a:r>
          </a:p>
          <a:p>
            <a:pPr marL="594000" lvl="2" indent="0">
              <a:buNone/>
            </a:pPr>
            <a:r>
              <a:rPr lang="en-US" sz="1800" dirty="0"/>
              <a:t>• Alcohol </a:t>
            </a:r>
          </a:p>
          <a:p>
            <a:pPr marL="594000" lvl="2" indent="0">
              <a:buNone/>
            </a:pPr>
            <a:r>
              <a:rPr lang="en-US" sz="1800" dirty="0"/>
              <a:t>• Volatile acidity </a:t>
            </a:r>
          </a:p>
          <a:p>
            <a:pPr marL="594000" lvl="2" indent="0">
              <a:buNone/>
            </a:pPr>
            <a:r>
              <a:rPr lang="en-US" sz="1800" dirty="0"/>
              <a:t>• </a:t>
            </a:r>
            <a:r>
              <a:rPr lang="en-US" sz="1800" dirty="0" err="1"/>
              <a:t>Sulphates</a:t>
            </a:r>
            <a:r>
              <a:rPr lang="en-US" sz="1800" dirty="0"/>
              <a:t> </a:t>
            </a:r>
          </a:p>
          <a:p>
            <a:pPr marL="594000" lvl="2" indent="0">
              <a:buNone/>
            </a:pPr>
            <a:r>
              <a:rPr lang="en-US" sz="1800" dirty="0"/>
              <a:t>• Critic Acid </a:t>
            </a:r>
          </a:p>
          <a:p>
            <a:r>
              <a:rPr lang="en-US" dirty="0"/>
              <a:t> </a:t>
            </a:r>
            <a:r>
              <a:rPr lang="en-US" dirty="0">
                <a:solidFill>
                  <a:schemeClr val="accent1">
                    <a:lumMod val="75000"/>
                    <a:lumOff val="25000"/>
                  </a:schemeClr>
                </a:solidFill>
              </a:rPr>
              <a:t>Least affecting Factors: </a:t>
            </a:r>
          </a:p>
          <a:p>
            <a:pPr marL="594000" lvl="2" indent="0">
              <a:buNone/>
            </a:pPr>
            <a:r>
              <a:rPr lang="en-US" sz="1800" dirty="0"/>
              <a:t>• Residual sugar </a:t>
            </a:r>
          </a:p>
          <a:p>
            <a:pPr marL="594000" lvl="2" indent="0">
              <a:buNone/>
            </a:pPr>
            <a:r>
              <a:rPr lang="en-US" sz="1800" dirty="0"/>
              <a:t>• Free Sulphur Dioxide </a:t>
            </a:r>
          </a:p>
          <a:p>
            <a:pPr marL="594000" lvl="2" indent="0">
              <a:buNone/>
            </a:pPr>
            <a:r>
              <a:rPr lang="en-US" sz="1800" dirty="0"/>
              <a:t>• Ph </a:t>
            </a:r>
          </a:p>
          <a:p>
            <a:endParaRPr lang="en-US" sz="2400" dirty="0"/>
          </a:p>
        </p:txBody>
      </p:sp>
      <p:sp>
        <p:nvSpPr>
          <p:cNvPr id="5" name="Content Placeholder 2">
            <a:extLst>
              <a:ext uri="{FF2B5EF4-FFF2-40B4-BE49-F238E27FC236}">
                <a16:creationId xmlns:a16="http://schemas.microsoft.com/office/drawing/2014/main" id="{D49324B9-025F-4235-95CC-7F6F3747C0F4}"/>
              </a:ext>
            </a:extLst>
          </p:cNvPr>
          <p:cNvSpPr txBox="1">
            <a:spLocks/>
          </p:cNvSpPr>
          <p:nvPr/>
        </p:nvSpPr>
        <p:spPr>
          <a:xfrm>
            <a:off x="6559827" y="2161746"/>
            <a:ext cx="4545496" cy="459737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 </a:t>
            </a:r>
            <a:r>
              <a:rPr lang="en-US" dirty="0">
                <a:solidFill>
                  <a:schemeClr val="accent1">
                    <a:lumMod val="50000"/>
                    <a:lumOff val="50000"/>
                  </a:schemeClr>
                </a:solidFill>
              </a:rPr>
              <a:t>Positive Correlated Factors: </a:t>
            </a:r>
          </a:p>
          <a:p>
            <a:pPr marL="594000" lvl="2" indent="0">
              <a:buNone/>
            </a:pPr>
            <a:r>
              <a:rPr lang="en-US" sz="1800" dirty="0"/>
              <a:t>• Alcohol </a:t>
            </a:r>
          </a:p>
          <a:p>
            <a:pPr marL="594000" lvl="2" indent="0">
              <a:buNone/>
            </a:pPr>
            <a:r>
              <a:rPr lang="en-US" sz="1800" dirty="0"/>
              <a:t>• </a:t>
            </a:r>
            <a:r>
              <a:rPr lang="en-US" sz="1800" dirty="0" err="1"/>
              <a:t>Sulphates</a:t>
            </a:r>
            <a:r>
              <a:rPr lang="en-US" sz="1800" dirty="0"/>
              <a:t> </a:t>
            </a:r>
          </a:p>
          <a:p>
            <a:pPr marL="594000" lvl="2" indent="0">
              <a:buNone/>
            </a:pPr>
            <a:r>
              <a:rPr lang="en-US" sz="1800" dirty="0"/>
              <a:t>• Citric acid </a:t>
            </a:r>
          </a:p>
          <a:p>
            <a:pPr marL="594000" lvl="2" indent="0">
              <a:buNone/>
            </a:pPr>
            <a:r>
              <a:rPr lang="en-US" sz="1800" dirty="0"/>
              <a:t>• Fixed acidity </a:t>
            </a:r>
          </a:p>
          <a:p>
            <a:pPr marL="936000" lvl="3" indent="0">
              <a:buNone/>
            </a:pPr>
            <a:r>
              <a:rPr lang="en-US" sz="1000" i="1" dirty="0"/>
              <a:t>(all the factors are in decreasing order </a:t>
            </a:r>
            <a:r>
              <a:rPr lang="en-US" sz="1000" b="1" i="1" dirty="0"/>
              <a:t>Most to least</a:t>
            </a:r>
            <a:r>
              <a:rPr lang="en-US" sz="900" i="1" dirty="0"/>
              <a:t>) </a:t>
            </a:r>
            <a:endParaRPr lang="en-US" sz="900" dirty="0"/>
          </a:p>
          <a:p>
            <a:r>
              <a:rPr lang="en-US" dirty="0">
                <a:solidFill>
                  <a:schemeClr val="accent1">
                    <a:lumMod val="50000"/>
                    <a:lumOff val="50000"/>
                  </a:schemeClr>
                </a:solidFill>
              </a:rPr>
              <a:t>Negative Correlated Factors: </a:t>
            </a:r>
          </a:p>
          <a:p>
            <a:pPr marL="594000" lvl="2" indent="0">
              <a:buNone/>
            </a:pPr>
            <a:r>
              <a:rPr lang="en-US" sz="1800" dirty="0"/>
              <a:t>• volatile acidity </a:t>
            </a:r>
          </a:p>
          <a:p>
            <a:pPr marL="594000" lvl="2" indent="0">
              <a:buNone/>
            </a:pPr>
            <a:r>
              <a:rPr lang="en-US" sz="1800" dirty="0"/>
              <a:t>• total sulfur dioxide </a:t>
            </a:r>
          </a:p>
          <a:p>
            <a:pPr marL="594000" lvl="2" indent="0">
              <a:buNone/>
            </a:pPr>
            <a:r>
              <a:rPr lang="en-US" sz="1800" dirty="0"/>
              <a:t>• density </a:t>
            </a:r>
          </a:p>
          <a:p>
            <a:pPr marL="594000" lvl="2" indent="0">
              <a:buNone/>
            </a:pPr>
            <a:r>
              <a:rPr lang="en-US" sz="1800" dirty="0"/>
              <a:t>• chlorides </a:t>
            </a:r>
          </a:p>
          <a:p>
            <a:pPr marL="936000" lvl="3" indent="0">
              <a:buNone/>
            </a:pPr>
            <a:r>
              <a:rPr lang="en-US" sz="900" i="1" dirty="0"/>
              <a:t>(all the factors are in decreasing order </a:t>
            </a:r>
            <a:r>
              <a:rPr lang="en-US" sz="900" b="1" i="1" dirty="0"/>
              <a:t>Most to least</a:t>
            </a:r>
            <a:r>
              <a:rPr lang="en-US" sz="1600" i="1" dirty="0"/>
              <a:t>) </a:t>
            </a:r>
            <a:endParaRPr lang="en-US" sz="1600" dirty="0"/>
          </a:p>
        </p:txBody>
      </p:sp>
      <p:sp>
        <p:nvSpPr>
          <p:cNvPr id="9" name="Title 1">
            <a:extLst>
              <a:ext uri="{FF2B5EF4-FFF2-40B4-BE49-F238E27FC236}">
                <a16:creationId xmlns:a16="http://schemas.microsoft.com/office/drawing/2014/main" id="{0A5CF822-BC28-4161-9B93-132A1560461B}"/>
              </a:ext>
            </a:extLst>
          </p:cNvPr>
          <p:cNvSpPr>
            <a:spLocks noGrp="1"/>
          </p:cNvSpPr>
          <p:nvPr>
            <p:ph type="title"/>
          </p:nvPr>
        </p:nvSpPr>
        <p:spPr/>
        <p:txBody>
          <a:bodyPr anchor="ctr">
            <a:normAutofit/>
          </a:bodyPr>
          <a:lstStyle/>
          <a:p>
            <a:pPr algn="ctr"/>
            <a:r>
              <a:rPr lang="en-US" sz="3600" dirty="0"/>
              <a:t>Correlation between features/variables</a:t>
            </a:r>
          </a:p>
        </p:txBody>
      </p:sp>
    </p:spTree>
    <p:extLst>
      <p:ext uri="{BB962C8B-B14F-4D97-AF65-F5344CB8AC3E}">
        <p14:creationId xmlns:p14="http://schemas.microsoft.com/office/powerpoint/2010/main" val="2171932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B8EAA4-E9A7-4025-829C-9B369E93F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bottle and a glass of red wine&#10;&#10;Description generated with very high confidence">
            <a:extLst>
              <a:ext uri="{FF2B5EF4-FFF2-40B4-BE49-F238E27FC236}">
                <a16:creationId xmlns:a16="http://schemas.microsoft.com/office/drawing/2014/main" id="{34DE397F-97F0-4C05-89C6-BD5CB32D09A0}"/>
              </a:ext>
            </a:extLst>
          </p:cNvPr>
          <p:cNvPicPr>
            <a:picLocks noChangeAspect="1"/>
          </p:cNvPicPr>
          <p:nvPr/>
        </p:nvPicPr>
        <p:blipFill rotWithShape="1">
          <a:blip r:embed="rId2"/>
          <a:srcRect t="17690" r="9091" b="5701"/>
          <a:stretch/>
        </p:blipFill>
        <p:spPr>
          <a:xfrm>
            <a:off x="20" y="10"/>
            <a:ext cx="12191980" cy="6857990"/>
          </a:xfrm>
          <a:prstGeom prst="rect">
            <a:avLst/>
          </a:prstGeom>
        </p:spPr>
      </p:pic>
      <p:grpSp>
        <p:nvGrpSpPr>
          <p:cNvPr id="12" name="Group 11">
            <a:extLst>
              <a:ext uri="{FF2B5EF4-FFF2-40B4-BE49-F238E27FC236}">
                <a16:creationId xmlns:a16="http://schemas.microsoft.com/office/drawing/2014/main" id="{720479CA-0FC6-4618-9AD6-4EE3BEB9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3" name="Rectangle 12">
              <a:extLst>
                <a:ext uri="{FF2B5EF4-FFF2-40B4-BE49-F238E27FC236}">
                  <a16:creationId xmlns:a16="http://schemas.microsoft.com/office/drawing/2014/main" id="{4ABD1825-BE06-4377-B19E-5AFD35291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A32B8CE-F79D-4460-B6EA-55ECEBA0E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B5D40C4-5249-4DBD-A713-A9827E417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7" name="Rectangle 16">
            <a:extLst>
              <a:ext uri="{FF2B5EF4-FFF2-40B4-BE49-F238E27FC236}">
                <a16:creationId xmlns:a16="http://schemas.microsoft.com/office/drawing/2014/main" id="{BB78C735-89AA-4799-9CF7-8F5AD1AFD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482D084-DFB6-465A-8D11-2FD94625EE46}"/>
              </a:ext>
            </a:extLst>
          </p:cNvPr>
          <p:cNvSpPr>
            <a:spLocks noGrp="1"/>
          </p:cNvSpPr>
          <p:nvPr>
            <p:ph type="ctrTitle"/>
          </p:nvPr>
        </p:nvSpPr>
        <p:spPr>
          <a:xfrm>
            <a:off x="581191" y="4572000"/>
            <a:ext cx="10993549" cy="1524000"/>
          </a:xfrm>
        </p:spPr>
        <p:txBody>
          <a:bodyPr>
            <a:noAutofit/>
          </a:bodyPr>
          <a:lstStyle/>
          <a:p>
            <a:pPr algn="ctr">
              <a:lnSpc>
                <a:spcPct val="90000"/>
              </a:lnSpc>
            </a:pPr>
            <a:r>
              <a:rPr lang="en-US" b="1" dirty="0">
                <a:solidFill>
                  <a:schemeClr val="bg1"/>
                </a:solidFill>
              </a:rPr>
              <a:t>Analysis for How Different Factors affect Wine-Quality</a:t>
            </a:r>
            <a:endParaRPr lang="en-US" dirty="0">
              <a:solidFill>
                <a:schemeClr val="bg1"/>
              </a:solidFill>
            </a:endParaRPr>
          </a:p>
        </p:txBody>
      </p:sp>
    </p:spTree>
    <p:extLst>
      <p:ext uri="{BB962C8B-B14F-4D97-AF65-F5344CB8AC3E}">
        <p14:creationId xmlns:p14="http://schemas.microsoft.com/office/powerpoint/2010/main" val="2013189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BE23-B579-463F-A8AA-AC7BF4B9D5D7}"/>
              </a:ext>
            </a:extLst>
          </p:cNvPr>
          <p:cNvSpPr>
            <a:spLocks noGrp="1"/>
          </p:cNvSpPr>
          <p:nvPr>
            <p:ph type="title"/>
          </p:nvPr>
        </p:nvSpPr>
        <p:spPr/>
        <p:txBody>
          <a:bodyPr anchor="ctr">
            <a:normAutofit/>
          </a:bodyPr>
          <a:lstStyle/>
          <a:p>
            <a:pPr algn="ctr"/>
            <a:r>
              <a:rPr lang="en-US" sz="3200" dirty="0"/>
              <a:t>Analysis of alcohol percentage Vs wine quality</a:t>
            </a:r>
          </a:p>
        </p:txBody>
      </p:sp>
      <p:pic>
        <p:nvPicPr>
          <p:cNvPr id="3" name="Picture 2">
            <a:extLst>
              <a:ext uri="{FF2B5EF4-FFF2-40B4-BE49-F238E27FC236}">
                <a16:creationId xmlns:a16="http://schemas.microsoft.com/office/drawing/2014/main" id="{124E86A2-9D73-45DA-B036-6C90A2BA4814}"/>
              </a:ext>
            </a:extLst>
          </p:cNvPr>
          <p:cNvPicPr/>
          <p:nvPr/>
        </p:nvPicPr>
        <p:blipFill rotWithShape="1">
          <a:blip r:embed="rId2">
            <a:extLst>
              <a:ext uri="{28A0092B-C50C-407E-A947-70E740481C1C}">
                <a14:useLocalDpi xmlns:a14="http://schemas.microsoft.com/office/drawing/2010/main" val="0"/>
              </a:ext>
            </a:extLst>
          </a:blip>
          <a:srcRect l="8064"/>
          <a:stretch/>
        </p:blipFill>
        <p:spPr bwMode="auto">
          <a:xfrm>
            <a:off x="1631345" y="2116207"/>
            <a:ext cx="8918713" cy="1312793"/>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07E28F4-2612-479C-9869-F47F4CBC55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87263" y="3428999"/>
            <a:ext cx="4614202" cy="3014003"/>
          </a:xfrm>
          <a:prstGeom prst="rect">
            <a:avLst/>
          </a:prstGeom>
          <a:noFill/>
          <a:ln>
            <a:noFill/>
          </a:ln>
        </p:spPr>
      </p:pic>
    </p:spTree>
    <p:extLst>
      <p:ext uri="{BB962C8B-B14F-4D97-AF65-F5344CB8AC3E}">
        <p14:creationId xmlns:p14="http://schemas.microsoft.com/office/powerpoint/2010/main" val="3255628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7DF6-4E30-428D-8C0D-51F6867A87F4}"/>
              </a:ext>
            </a:extLst>
          </p:cNvPr>
          <p:cNvSpPr>
            <a:spLocks noGrp="1"/>
          </p:cNvSpPr>
          <p:nvPr>
            <p:ph type="title"/>
          </p:nvPr>
        </p:nvSpPr>
        <p:spPr/>
        <p:txBody>
          <a:bodyPr anchor="ctr">
            <a:normAutofit/>
          </a:bodyPr>
          <a:lstStyle/>
          <a:p>
            <a:pPr algn="ctr"/>
            <a:r>
              <a:rPr lang="en-US" sz="3200" dirty="0"/>
              <a:t>Analysis of </a:t>
            </a:r>
            <a:r>
              <a:rPr lang="en-US" sz="3200" dirty="0" err="1"/>
              <a:t>sulphates</a:t>
            </a:r>
            <a:r>
              <a:rPr lang="en-US" sz="3200" dirty="0"/>
              <a:t> Vs wine ratings:</a:t>
            </a:r>
          </a:p>
        </p:txBody>
      </p:sp>
      <p:pic>
        <p:nvPicPr>
          <p:cNvPr id="6" name="Picture 5">
            <a:extLst>
              <a:ext uri="{FF2B5EF4-FFF2-40B4-BE49-F238E27FC236}">
                <a16:creationId xmlns:a16="http://schemas.microsoft.com/office/drawing/2014/main" id="{AB168600-7DEC-4A1B-968B-47D69304C3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6092" y="2053883"/>
            <a:ext cx="9017391" cy="1375117"/>
          </a:xfrm>
          <a:prstGeom prst="rect">
            <a:avLst/>
          </a:prstGeom>
          <a:noFill/>
          <a:ln>
            <a:noFill/>
          </a:ln>
        </p:spPr>
      </p:pic>
      <p:pic>
        <p:nvPicPr>
          <p:cNvPr id="7" name="Picture 6">
            <a:extLst>
              <a:ext uri="{FF2B5EF4-FFF2-40B4-BE49-F238E27FC236}">
                <a16:creationId xmlns:a16="http://schemas.microsoft.com/office/drawing/2014/main" id="{7778B174-F12D-4064-8271-7A32D166B4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88788" y="3559126"/>
            <a:ext cx="4614203" cy="2940148"/>
          </a:xfrm>
          <a:prstGeom prst="rect">
            <a:avLst/>
          </a:prstGeom>
          <a:noFill/>
          <a:ln>
            <a:noFill/>
          </a:ln>
        </p:spPr>
      </p:pic>
    </p:spTree>
    <p:extLst>
      <p:ext uri="{BB962C8B-B14F-4D97-AF65-F5344CB8AC3E}">
        <p14:creationId xmlns:p14="http://schemas.microsoft.com/office/powerpoint/2010/main" val="3281334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1390-F621-47ED-9139-6BF641891DD5}"/>
              </a:ext>
            </a:extLst>
          </p:cNvPr>
          <p:cNvSpPr>
            <a:spLocks noGrp="1"/>
          </p:cNvSpPr>
          <p:nvPr>
            <p:ph type="title"/>
          </p:nvPr>
        </p:nvSpPr>
        <p:spPr/>
        <p:txBody>
          <a:bodyPr anchor="ctr"/>
          <a:lstStyle/>
          <a:p>
            <a:pPr algn="ctr"/>
            <a:r>
              <a:rPr lang="en-US" dirty="0"/>
              <a:t>Analysis of Citric Acid Vs wine ratings</a:t>
            </a:r>
          </a:p>
        </p:txBody>
      </p:sp>
      <p:pic>
        <p:nvPicPr>
          <p:cNvPr id="6" name="Picture 5">
            <a:extLst>
              <a:ext uri="{FF2B5EF4-FFF2-40B4-BE49-F238E27FC236}">
                <a16:creationId xmlns:a16="http://schemas.microsoft.com/office/drawing/2014/main" id="{184BD5D7-90E8-49E0-8CAB-C17D350A1B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2530" y="1969475"/>
            <a:ext cx="8384344" cy="1266093"/>
          </a:xfrm>
          <a:prstGeom prst="rect">
            <a:avLst/>
          </a:prstGeom>
          <a:noFill/>
          <a:ln>
            <a:noFill/>
          </a:ln>
        </p:spPr>
      </p:pic>
      <p:pic>
        <p:nvPicPr>
          <p:cNvPr id="7" name="Picture 6">
            <a:extLst>
              <a:ext uri="{FF2B5EF4-FFF2-40B4-BE49-F238E27FC236}">
                <a16:creationId xmlns:a16="http://schemas.microsoft.com/office/drawing/2014/main" id="{CAD6F21D-AA2D-4659-A31E-4C1937E11C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32517" y="3235568"/>
            <a:ext cx="4600135" cy="3235570"/>
          </a:xfrm>
          <a:prstGeom prst="rect">
            <a:avLst/>
          </a:prstGeom>
          <a:noFill/>
          <a:ln>
            <a:noFill/>
          </a:ln>
        </p:spPr>
      </p:pic>
    </p:spTree>
    <p:extLst>
      <p:ext uri="{BB962C8B-B14F-4D97-AF65-F5344CB8AC3E}">
        <p14:creationId xmlns:p14="http://schemas.microsoft.com/office/powerpoint/2010/main" val="1755182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4DCF05A-E67C-4BD7-844B-0579AE2BB147}"/>
              </a:ext>
            </a:extLst>
          </p:cNvPr>
          <p:cNvSpPr>
            <a:spLocks noGrp="1"/>
          </p:cNvSpPr>
          <p:nvPr>
            <p:ph type="title"/>
          </p:nvPr>
        </p:nvSpPr>
        <p:spPr/>
        <p:txBody>
          <a:bodyPr anchor="ctr">
            <a:normAutofit/>
          </a:bodyPr>
          <a:lstStyle/>
          <a:p>
            <a:pPr algn="ctr"/>
            <a:r>
              <a:rPr lang="en-US" sz="3200" dirty="0"/>
              <a:t>Analysis of Citric Acid Vs wine ratings</a:t>
            </a:r>
            <a:endParaRPr lang="en-US" sz="3200" dirty="0">
              <a:solidFill>
                <a:srgbClr val="FFFFFF"/>
              </a:solidFill>
            </a:endParaRPr>
          </a:p>
        </p:txBody>
      </p:sp>
      <p:pic>
        <p:nvPicPr>
          <p:cNvPr id="4" name="Picture 3">
            <a:extLst>
              <a:ext uri="{FF2B5EF4-FFF2-40B4-BE49-F238E27FC236}">
                <a16:creationId xmlns:a16="http://schemas.microsoft.com/office/drawing/2014/main" id="{8B96997E-A5BD-44D3-8FBF-58641A5EB6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59985" y="2152356"/>
            <a:ext cx="8806377" cy="1276643"/>
          </a:xfrm>
          <a:prstGeom prst="rect">
            <a:avLst/>
          </a:prstGeom>
          <a:noFill/>
          <a:ln>
            <a:noFill/>
          </a:ln>
        </p:spPr>
      </p:pic>
      <p:pic>
        <p:nvPicPr>
          <p:cNvPr id="5" name="Picture 4">
            <a:extLst>
              <a:ext uri="{FF2B5EF4-FFF2-40B4-BE49-F238E27FC236}">
                <a16:creationId xmlns:a16="http://schemas.microsoft.com/office/drawing/2014/main" id="{4B5E54DA-21FB-424E-91CF-66A2162EDBE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8622" y="3480391"/>
            <a:ext cx="5641144" cy="2948543"/>
          </a:xfrm>
          <a:prstGeom prst="rect">
            <a:avLst/>
          </a:prstGeom>
          <a:noFill/>
          <a:ln>
            <a:noFill/>
          </a:ln>
        </p:spPr>
      </p:pic>
    </p:spTree>
    <p:extLst>
      <p:ext uri="{BB962C8B-B14F-4D97-AF65-F5344CB8AC3E}">
        <p14:creationId xmlns:p14="http://schemas.microsoft.com/office/powerpoint/2010/main" val="2048893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2E98-0D56-4245-BFCC-D8C4016796F6}"/>
              </a:ext>
            </a:extLst>
          </p:cNvPr>
          <p:cNvSpPr>
            <a:spLocks noGrp="1"/>
          </p:cNvSpPr>
          <p:nvPr>
            <p:ph type="title"/>
          </p:nvPr>
        </p:nvSpPr>
        <p:spPr/>
        <p:txBody>
          <a:bodyPr anchor="ctr">
            <a:normAutofit/>
          </a:bodyPr>
          <a:lstStyle/>
          <a:p>
            <a:pPr algn="ctr"/>
            <a:r>
              <a:rPr lang="en-US" sz="3200" dirty="0"/>
              <a:t>Analysis of fixed acidity &amp; wine ratings</a:t>
            </a:r>
          </a:p>
        </p:txBody>
      </p:sp>
      <p:pic>
        <p:nvPicPr>
          <p:cNvPr id="6" name="Picture 5">
            <a:extLst>
              <a:ext uri="{FF2B5EF4-FFF2-40B4-BE49-F238E27FC236}">
                <a16:creationId xmlns:a16="http://schemas.microsoft.com/office/drawing/2014/main" id="{F1FB6A9A-5C14-4800-9A4B-A0F5F830E5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32560" y="2139098"/>
            <a:ext cx="9326880" cy="1013800"/>
          </a:xfrm>
          <a:prstGeom prst="rect">
            <a:avLst/>
          </a:prstGeom>
          <a:noFill/>
          <a:ln>
            <a:noFill/>
          </a:ln>
        </p:spPr>
      </p:pic>
      <p:pic>
        <p:nvPicPr>
          <p:cNvPr id="7" name="Picture 6">
            <a:extLst>
              <a:ext uri="{FF2B5EF4-FFF2-40B4-BE49-F238E27FC236}">
                <a16:creationId xmlns:a16="http://schemas.microsoft.com/office/drawing/2014/main" id="{91D2ACA4-283B-4301-90D1-6E290EB4875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49636" y="3346329"/>
            <a:ext cx="4909625" cy="3026336"/>
          </a:xfrm>
          <a:prstGeom prst="rect">
            <a:avLst/>
          </a:prstGeom>
          <a:noFill/>
          <a:ln>
            <a:noFill/>
          </a:ln>
        </p:spPr>
      </p:pic>
    </p:spTree>
    <p:extLst>
      <p:ext uri="{BB962C8B-B14F-4D97-AF65-F5344CB8AC3E}">
        <p14:creationId xmlns:p14="http://schemas.microsoft.com/office/powerpoint/2010/main" val="2000046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2E56-814F-4A9C-9AC8-B1FC216CCD65}"/>
              </a:ext>
            </a:extLst>
          </p:cNvPr>
          <p:cNvSpPr>
            <a:spLocks noGrp="1"/>
          </p:cNvSpPr>
          <p:nvPr>
            <p:ph type="title"/>
          </p:nvPr>
        </p:nvSpPr>
        <p:spPr/>
        <p:txBody>
          <a:bodyPr anchor="ctr">
            <a:normAutofit/>
          </a:bodyPr>
          <a:lstStyle/>
          <a:p>
            <a:pPr algn="ctr"/>
            <a:r>
              <a:rPr lang="en-US" sz="3200" dirty="0"/>
              <a:t>Analysis of pH Vs wine ratings</a:t>
            </a:r>
          </a:p>
        </p:txBody>
      </p:sp>
      <p:pic>
        <p:nvPicPr>
          <p:cNvPr id="6" name="Picture 5">
            <a:extLst>
              <a:ext uri="{FF2B5EF4-FFF2-40B4-BE49-F238E27FC236}">
                <a16:creationId xmlns:a16="http://schemas.microsoft.com/office/drawing/2014/main" id="{E53E38D7-FC9F-45D2-A877-315E8F7C48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1686" y="2173605"/>
            <a:ext cx="9917723" cy="1357386"/>
          </a:xfrm>
          <a:prstGeom prst="rect">
            <a:avLst/>
          </a:prstGeom>
          <a:noFill/>
          <a:ln>
            <a:noFill/>
          </a:ln>
        </p:spPr>
      </p:pic>
      <p:pic>
        <p:nvPicPr>
          <p:cNvPr id="7" name="Picture 6">
            <a:extLst>
              <a:ext uri="{FF2B5EF4-FFF2-40B4-BE49-F238E27FC236}">
                <a16:creationId xmlns:a16="http://schemas.microsoft.com/office/drawing/2014/main" id="{CFBB944B-E92E-45D6-9CCF-5224974A10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71334" y="3530990"/>
            <a:ext cx="5753687" cy="2940147"/>
          </a:xfrm>
          <a:prstGeom prst="rect">
            <a:avLst/>
          </a:prstGeom>
          <a:noFill/>
          <a:ln>
            <a:noFill/>
          </a:ln>
        </p:spPr>
      </p:pic>
    </p:spTree>
    <p:extLst>
      <p:ext uri="{BB962C8B-B14F-4D97-AF65-F5344CB8AC3E}">
        <p14:creationId xmlns:p14="http://schemas.microsoft.com/office/powerpoint/2010/main" val="4209488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p:txBody>
          <a:bodyPr anchor="ctr">
            <a:normAutofit/>
          </a:bodyPr>
          <a:lstStyle/>
          <a:p>
            <a:pPr algn="ctr"/>
            <a:r>
              <a:rPr lang="en-US" sz="3200" dirty="0"/>
              <a:t>Linear</a:t>
            </a:r>
            <a:r>
              <a:rPr lang="en-US" sz="3200" b="1" dirty="0"/>
              <a:t> </a:t>
            </a:r>
            <a:r>
              <a:rPr lang="en-US" sz="3200" dirty="0"/>
              <a:t>Regression</a:t>
            </a:r>
          </a:p>
        </p:txBody>
      </p:sp>
      <p:pic>
        <p:nvPicPr>
          <p:cNvPr id="9" name="Picture 8" descr="A screenshot of a computer&#10;&#10;Description generated with very high confidence">
            <a:extLst>
              <a:ext uri="{FF2B5EF4-FFF2-40B4-BE49-F238E27FC236}">
                <a16:creationId xmlns:a16="http://schemas.microsoft.com/office/drawing/2014/main" id="{051757C1-2564-4BF3-A37D-5B05C9022FF5}"/>
              </a:ext>
            </a:extLst>
          </p:cNvPr>
          <p:cNvPicPr/>
          <p:nvPr/>
        </p:nvPicPr>
        <p:blipFill>
          <a:blip r:embed="rId2">
            <a:extLst>
              <a:ext uri="{28A0092B-C50C-407E-A947-70E740481C1C}">
                <a14:useLocalDpi xmlns:a14="http://schemas.microsoft.com/office/drawing/2010/main" val="0"/>
              </a:ext>
            </a:extLst>
          </a:blip>
          <a:stretch>
            <a:fillRect/>
          </a:stretch>
        </p:blipFill>
        <p:spPr>
          <a:xfrm>
            <a:off x="1139483" y="2303144"/>
            <a:ext cx="10002129" cy="3852699"/>
          </a:xfrm>
          <a:prstGeom prst="rect">
            <a:avLst/>
          </a:prstGeom>
        </p:spPr>
      </p:pic>
    </p:spTree>
    <p:extLst>
      <p:ext uri="{BB962C8B-B14F-4D97-AF65-F5344CB8AC3E}">
        <p14:creationId xmlns:p14="http://schemas.microsoft.com/office/powerpoint/2010/main" val="194490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8CC7-63D2-4C18-8947-7A09DB772667}"/>
              </a:ext>
            </a:extLst>
          </p:cNvPr>
          <p:cNvSpPr>
            <a:spLocks noGrp="1"/>
          </p:cNvSpPr>
          <p:nvPr>
            <p:ph type="title"/>
          </p:nvPr>
        </p:nvSpPr>
        <p:spPr>
          <a:xfrm>
            <a:off x="581192" y="702156"/>
            <a:ext cx="11029616" cy="1013800"/>
          </a:xfrm>
        </p:spPr>
        <p:txBody>
          <a:bodyPr anchor="ctr">
            <a:normAutofit/>
          </a:bodyPr>
          <a:lstStyle/>
          <a:p>
            <a:pPr algn="ctr"/>
            <a:r>
              <a:rPr lang="en-US" sz="3600" dirty="0"/>
              <a:t>Project Description</a:t>
            </a:r>
          </a:p>
        </p:txBody>
      </p:sp>
      <p:sp>
        <p:nvSpPr>
          <p:cNvPr id="3" name="Content Placeholder 2">
            <a:extLst>
              <a:ext uri="{FF2B5EF4-FFF2-40B4-BE49-F238E27FC236}">
                <a16:creationId xmlns:a16="http://schemas.microsoft.com/office/drawing/2014/main" id="{B050B5B2-2CE2-4DC8-9489-ED2AF2D05E3B}"/>
              </a:ext>
            </a:extLst>
          </p:cNvPr>
          <p:cNvSpPr>
            <a:spLocks noGrp="1"/>
          </p:cNvSpPr>
          <p:nvPr>
            <p:ph idx="1"/>
          </p:nvPr>
        </p:nvSpPr>
        <p:spPr/>
        <p:txBody>
          <a:bodyPr/>
          <a:lstStyle/>
          <a:p>
            <a:pPr lvl="0"/>
            <a:r>
              <a:rPr lang="en-US" sz="3600" dirty="0"/>
              <a:t>It shows relation between quality and other variables of wine. We want to do transformation to see if we can increase correlation coefficient between them. Used stepwise variable selection method to choose best predictor of wine quality</a:t>
            </a:r>
            <a:r>
              <a:rPr lang="en-US" dirty="0"/>
              <a:t>. </a:t>
            </a:r>
          </a:p>
        </p:txBody>
      </p:sp>
    </p:spTree>
    <p:extLst>
      <p:ext uri="{BB962C8B-B14F-4D97-AF65-F5344CB8AC3E}">
        <p14:creationId xmlns:p14="http://schemas.microsoft.com/office/powerpoint/2010/main" val="2141565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p:txBody>
          <a:bodyPr anchor="ctr">
            <a:normAutofit/>
          </a:bodyPr>
          <a:lstStyle/>
          <a:p>
            <a:pPr algn="ctr"/>
            <a:r>
              <a:rPr lang="en-US" sz="3200" dirty="0"/>
              <a:t>Linear Regression</a:t>
            </a:r>
          </a:p>
        </p:txBody>
      </p:sp>
      <p:sp>
        <p:nvSpPr>
          <p:cNvPr id="3" name="Rectangle 2">
            <a:extLst>
              <a:ext uri="{FF2B5EF4-FFF2-40B4-BE49-F238E27FC236}">
                <a16:creationId xmlns:a16="http://schemas.microsoft.com/office/drawing/2014/main" id="{CDE25EDD-D63B-4BC5-96A1-F7EDC21FE4C7}"/>
              </a:ext>
            </a:extLst>
          </p:cNvPr>
          <p:cNvSpPr/>
          <p:nvPr/>
        </p:nvSpPr>
        <p:spPr>
          <a:xfrm>
            <a:off x="1119808" y="2372313"/>
            <a:ext cx="9952383" cy="4231736"/>
          </a:xfrm>
          <a:prstGeom prst="rect">
            <a:avLst/>
          </a:prstGeom>
        </p:spPr>
        <p:txBody>
          <a:bodyPr wrap="square">
            <a:spAutoFit/>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685800" algn="l"/>
              </a:tabLst>
            </a:pP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linear regression plots above for different wine quality ratings (bad, average &amp; good) shows the regression between alcohol and residual sugar content of the red wine.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685800" algn="l"/>
              </a:tabLst>
            </a:pP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We can observe from the trendline that, for good and average wine types the residual sugar content remains almost constant irrespective of alcohol content value. Whereas for bad quality wine, the residual sugar content increases gradually with the increase in alcohol content.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685800" algn="l"/>
              </a:tabLst>
            </a:pP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This analysis can help in manufacturing the good quality wine with continuous monitoring and controlling the alcohol and residual sugar content of the red wine.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2466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F26382-00B8-4C05-BF76-48E1335A4F31}"/>
              </a:ext>
            </a:extLst>
          </p:cNvPr>
          <p:cNvSpPr>
            <a:spLocks noGrp="1"/>
          </p:cNvSpPr>
          <p:nvPr>
            <p:ph type="title"/>
          </p:nvPr>
        </p:nvSpPr>
        <p:spPr>
          <a:xfrm>
            <a:off x="803189" y="1209184"/>
            <a:ext cx="3089189" cy="4734416"/>
          </a:xfrm>
        </p:spPr>
        <p:txBody>
          <a:bodyPr anchor="ctr">
            <a:normAutofit/>
          </a:bodyPr>
          <a:lstStyle/>
          <a:p>
            <a:r>
              <a:rPr lang="en-US" sz="3200" dirty="0">
                <a:solidFill>
                  <a:srgbClr val="FFFFFF"/>
                </a:solidFill>
              </a:rPr>
              <a:t>Apply</a:t>
            </a:r>
            <a:br>
              <a:rPr lang="en-US" sz="3200" dirty="0">
                <a:solidFill>
                  <a:srgbClr val="FFFFFF"/>
                </a:solidFill>
              </a:rPr>
            </a:br>
            <a:r>
              <a:rPr lang="en-US" sz="3200" dirty="0">
                <a:solidFill>
                  <a:srgbClr val="FFFFFF"/>
                </a:solidFill>
              </a:rPr>
              <a:t>Different Classifier </a:t>
            </a:r>
            <a:br>
              <a:rPr lang="en-US" sz="3200" dirty="0">
                <a:solidFill>
                  <a:srgbClr val="FFFFFF"/>
                </a:solidFill>
              </a:rPr>
            </a:br>
            <a:r>
              <a:rPr lang="en-US" sz="3200" dirty="0">
                <a:solidFill>
                  <a:srgbClr val="FFFFFF"/>
                </a:solidFill>
              </a:rPr>
              <a:t>on </a:t>
            </a:r>
            <a:br>
              <a:rPr lang="en-US" sz="3200" dirty="0">
                <a:solidFill>
                  <a:srgbClr val="FFFFFF"/>
                </a:solidFill>
              </a:rPr>
            </a:br>
            <a:r>
              <a:rPr lang="en-US" sz="3200" dirty="0">
                <a:solidFill>
                  <a:srgbClr val="FFFFFF"/>
                </a:solidFill>
              </a:rPr>
              <a:t>Dataset </a:t>
            </a:r>
          </a:p>
        </p:txBody>
      </p:sp>
      <p:sp>
        <p:nvSpPr>
          <p:cNvPr id="16" name="Rectangle 15">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3911396-A25D-4FC8-BA61-62B2A3759970}"/>
              </a:ext>
            </a:extLst>
          </p:cNvPr>
          <p:cNvSpPr>
            <a:spLocks noGrp="1"/>
          </p:cNvSpPr>
          <p:nvPr>
            <p:ph idx="1"/>
          </p:nvPr>
        </p:nvSpPr>
        <p:spPr>
          <a:xfrm>
            <a:off x="4561870" y="723900"/>
            <a:ext cx="7183597" cy="3252678"/>
          </a:xfrm>
        </p:spPr>
        <p:txBody>
          <a:bodyPr>
            <a:normAutofit/>
          </a:bodyPr>
          <a:lstStyle/>
          <a:p>
            <a:r>
              <a:rPr lang="en-US" sz="2400" b="1" dirty="0"/>
              <a:t>For that we divide wine quality in label vector 1(good) and 0(bad)</a:t>
            </a:r>
          </a:p>
          <a:p>
            <a:pPr marL="594000" lvl="2" indent="0">
              <a:buNone/>
            </a:pPr>
            <a:r>
              <a:rPr lang="en-US" sz="2400" dirty="0"/>
              <a:t>1 (good) quality &gt;= 6.5</a:t>
            </a:r>
          </a:p>
          <a:p>
            <a:pPr marL="594000" lvl="2" indent="0">
              <a:buNone/>
            </a:pPr>
            <a:r>
              <a:rPr lang="en-US" sz="2400" dirty="0"/>
              <a:t>0 (bad) quality &lt; 6.5</a:t>
            </a:r>
          </a:p>
          <a:p>
            <a:endParaRPr lang="en-US" dirty="0"/>
          </a:p>
        </p:txBody>
      </p:sp>
      <p:pic>
        <p:nvPicPr>
          <p:cNvPr id="7" name="Content Placeholder 3">
            <a:extLst>
              <a:ext uri="{FF2B5EF4-FFF2-40B4-BE49-F238E27FC236}">
                <a16:creationId xmlns:a16="http://schemas.microsoft.com/office/drawing/2014/main" id="{AAFA3EAC-8EE1-4B1B-86B5-F660D6C6E96B}"/>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561870" y="4253024"/>
            <a:ext cx="7183597" cy="1562432"/>
          </a:xfrm>
          <a:prstGeom prst="rect">
            <a:avLst/>
          </a:prstGeom>
          <a:noFill/>
        </p:spPr>
      </p:pic>
    </p:spTree>
    <p:extLst>
      <p:ext uri="{BB962C8B-B14F-4D97-AF65-F5344CB8AC3E}">
        <p14:creationId xmlns:p14="http://schemas.microsoft.com/office/powerpoint/2010/main" val="1599593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536B-39B0-4D6D-91A1-13B9EC512C36}"/>
              </a:ext>
            </a:extLst>
          </p:cNvPr>
          <p:cNvSpPr>
            <a:spLocks noGrp="1"/>
          </p:cNvSpPr>
          <p:nvPr>
            <p:ph type="ctrTitle"/>
          </p:nvPr>
        </p:nvSpPr>
        <p:spPr/>
        <p:txBody>
          <a:bodyPr>
            <a:noAutofit/>
          </a:bodyPr>
          <a:lstStyle/>
          <a:p>
            <a:pPr algn="ctr"/>
            <a:r>
              <a:rPr lang="en-US" dirty="0"/>
              <a:t>Classification Techniques for Predicting Accuracy</a:t>
            </a:r>
          </a:p>
        </p:txBody>
      </p:sp>
      <p:sp>
        <p:nvSpPr>
          <p:cNvPr id="4" name="Rectangle 3">
            <a:extLst>
              <a:ext uri="{FF2B5EF4-FFF2-40B4-BE49-F238E27FC236}">
                <a16:creationId xmlns:a16="http://schemas.microsoft.com/office/drawing/2014/main" id="{16F99443-44CF-4796-BF35-8CDC60841FBD}"/>
              </a:ext>
            </a:extLst>
          </p:cNvPr>
          <p:cNvSpPr/>
          <p:nvPr/>
        </p:nvSpPr>
        <p:spPr>
          <a:xfrm>
            <a:off x="581191" y="3716645"/>
            <a:ext cx="10993549" cy="2249398"/>
          </a:xfrm>
          <a:prstGeom prst="rect">
            <a:avLst/>
          </a:prstGeom>
        </p:spPr>
        <p:txBody>
          <a:bodyPr wrap="square">
            <a:spAutoFit/>
          </a:bodyPr>
          <a:lstStyle/>
          <a:p>
            <a:pPr marR="0" lvl="0" algn="ctr">
              <a:lnSpc>
                <a:spcPct val="107000"/>
              </a:lnSpc>
              <a:spcBef>
                <a:spcPts val="300"/>
              </a:spcBef>
              <a:spcAft>
                <a:spcPts val="0"/>
              </a:spcAft>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K Nearest Neighbors</a:t>
            </a:r>
            <a:endPar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07000"/>
              </a:lnSpc>
              <a:spcBef>
                <a:spcPts val="300"/>
              </a:spcBef>
              <a:spcAft>
                <a:spcPts val="0"/>
              </a:spcAft>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Logistic Regression</a:t>
            </a:r>
            <a:endPar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07000"/>
              </a:lnSpc>
              <a:spcBef>
                <a:spcPts val="1200"/>
              </a:spcBef>
              <a:spcAft>
                <a:spcPts val="800"/>
              </a:spcAft>
            </a:pPr>
            <a:r>
              <a:rPr lang="en-US" sz="2800" dirty="0">
                <a:solidFill>
                  <a:schemeClr val="bg1"/>
                </a:solidFill>
                <a:latin typeface="Calibri" panose="020F0502020204030204" pitchFamily="34" charset="0"/>
                <a:ea typeface="Times New Roman" panose="02020603050405020304" pitchFamily="18" charset="0"/>
                <a:cs typeface="Calibri" panose="020F0502020204030204" pitchFamily="34" charset="0"/>
              </a:rPr>
              <a:t>Random Forest Classifier</a:t>
            </a:r>
            <a:endPar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07000"/>
              </a:lnSpc>
              <a:spcBef>
                <a:spcPts val="300"/>
              </a:spcBef>
              <a:spcAft>
                <a:spcPts val="800"/>
              </a:spcAft>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Decision Tree Classifier</a:t>
            </a:r>
            <a:endPar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9640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2E98-0D56-4245-BFCC-D8C4016796F6}"/>
              </a:ext>
            </a:extLst>
          </p:cNvPr>
          <p:cNvSpPr>
            <a:spLocks noGrp="1"/>
          </p:cNvSpPr>
          <p:nvPr>
            <p:ph type="title"/>
          </p:nvPr>
        </p:nvSpPr>
        <p:spPr/>
        <p:txBody>
          <a:bodyPr anchor="ctr">
            <a:normAutofit/>
          </a:bodyPr>
          <a:lstStyle/>
          <a:p>
            <a:pPr algn="ctr"/>
            <a:r>
              <a:rPr lang="en-US" sz="3200" dirty="0"/>
              <a:t>Accuracy (Without Normalization)</a:t>
            </a:r>
          </a:p>
        </p:txBody>
      </p:sp>
      <p:pic>
        <p:nvPicPr>
          <p:cNvPr id="4" name="Picture 3" descr="A screenshot of a social media post&#10;&#10;Description generated with very high confidence">
            <a:extLst>
              <a:ext uri="{FF2B5EF4-FFF2-40B4-BE49-F238E27FC236}">
                <a16:creationId xmlns:a16="http://schemas.microsoft.com/office/drawing/2014/main" id="{98B936AF-6ED5-4EAE-B028-5CECC89EC1FD}"/>
              </a:ext>
            </a:extLst>
          </p:cNvPr>
          <p:cNvPicPr/>
          <p:nvPr/>
        </p:nvPicPr>
        <p:blipFill rotWithShape="1">
          <a:blip r:embed="rId2">
            <a:extLst>
              <a:ext uri="{28A0092B-C50C-407E-A947-70E740481C1C}">
                <a14:useLocalDpi xmlns:a14="http://schemas.microsoft.com/office/drawing/2010/main" val="0"/>
              </a:ext>
            </a:extLst>
          </a:blip>
          <a:srcRect r="16923"/>
          <a:stretch/>
        </p:blipFill>
        <p:spPr bwMode="auto">
          <a:xfrm>
            <a:off x="1097279" y="1966912"/>
            <a:ext cx="9903655" cy="45323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10024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2E56-814F-4A9C-9AC8-B1FC216CCD65}"/>
              </a:ext>
            </a:extLst>
          </p:cNvPr>
          <p:cNvSpPr>
            <a:spLocks noGrp="1"/>
          </p:cNvSpPr>
          <p:nvPr>
            <p:ph type="title"/>
          </p:nvPr>
        </p:nvSpPr>
        <p:spPr>
          <a:xfrm>
            <a:off x="581192" y="702156"/>
            <a:ext cx="11029616" cy="1047131"/>
          </a:xfrm>
        </p:spPr>
        <p:txBody>
          <a:bodyPr anchor="ctr">
            <a:noAutofit/>
          </a:bodyPr>
          <a:lstStyle/>
          <a:p>
            <a:pPr algn="ctr"/>
            <a:r>
              <a:rPr lang="en-US" sz="3200" dirty="0"/>
              <a:t>Accuracy (Without Normalization)</a:t>
            </a:r>
          </a:p>
        </p:txBody>
      </p:sp>
      <p:pic>
        <p:nvPicPr>
          <p:cNvPr id="7" name="Picture 6" descr="A screenshot of a cell phone&#10;&#10;Description generated with very high confidence">
            <a:extLst>
              <a:ext uri="{FF2B5EF4-FFF2-40B4-BE49-F238E27FC236}">
                <a16:creationId xmlns:a16="http://schemas.microsoft.com/office/drawing/2014/main" id="{37F037D1-38AA-4F5E-A552-0E4CA62E294E}"/>
              </a:ext>
            </a:extLst>
          </p:cNvPr>
          <p:cNvPicPr/>
          <p:nvPr/>
        </p:nvPicPr>
        <p:blipFill>
          <a:blip r:embed="rId2">
            <a:extLst>
              <a:ext uri="{28A0092B-C50C-407E-A947-70E740481C1C}">
                <a14:useLocalDpi xmlns:a14="http://schemas.microsoft.com/office/drawing/2010/main" val="0"/>
              </a:ext>
            </a:extLst>
          </a:blip>
          <a:stretch>
            <a:fillRect/>
          </a:stretch>
        </p:blipFill>
        <p:spPr>
          <a:xfrm>
            <a:off x="808384" y="2721457"/>
            <a:ext cx="3975652" cy="3109500"/>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772819AF-6606-4043-8E33-0D573EE0B706}"/>
              </a:ext>
            </a:extLst>
          </p:cNvPr>
          <p:cNvPicPr/>
          <p:nvPr/>
        </p:nvPicPr>
        <p:blipFill rotWithShape="1">
          <a:blip r:embed="rId3">
            <a:extLst>
              <a:ext uri="{28A0092B-C50C-407E-A947-70E740481C1C}">
                <a14:useLocalDpi xmlns:a14="http://schemas.microsoft.com/office/drawing/2010/main" val="0"/>
              </a:ext>
            </a:extLst>
          </a:blip>
          <a:srcRect l="3559"/>
          <a:stretch/>
        </p:blipFill>
        <p:spPr bwMode="auto">
          <a:xfrm>
            <a:off x="5813103" y="3193558"/>
            <a:ext cx="5398848" cy="2647950"/>
          </a:xfrm>
          <a:prstGeom prst="rect">
            <a:avLst/>
          </a:prstGeom>
          <a:ln>
            <a:noFill/>
          </a:ln>
          <a:extLst>
            <a:ext uri="{53640926-AAD7-44D8-BBD7-CCE9431645EC}">
              <a14:shadowObscured xmlns:a14="http://schemas.microsoft.com/office/drawing/2010/main"/>
            </a:ext>
          </a:extLst>
        </p:spPr>
      </p:pic>
      <p:cxnSp>
        <p:nvCxnSpPr>
          <p:cNvPr id="6" name="Straight Connector 5">
            <a:extLst>
              <a:ext uri="{FF2B5EF4-FFF2-40B4-BE49-F238E27FC236}">
                <a16:creationId xmlns:a16="http://schemas.microsoft.com/office/drawing/2014/main" id="{667B1896-BE49-4030-9037-B546D683FA5C}"/>
              </a:ext>
            </a:extLst>
          </p:cNvPr>
          <p:cNvCxnSpPr>
            <a:cxnSpLocks/>
          </p:cNvCxnSpPr>
          <p:nvPr/>
        </p:nvCxnSpPr>
        <p:spPr>
          <a:xfrm>
            <a:off x="980661" y="4638261"/>
            <a:ext cx="3684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03E944-55EC-42D3-84A4-D05703290FCD}"/>
              </a:ext>
            </a:extLst>
          </p:cNvPr>
          <p:cNvCxnSpPr>
            <a:cxnSpLocks/>
          </p:cNvCxnSpPr>
          <p:nvPr/>
        </p:nvCxnSpPr>
        <p:spPr>
          <a:xfrm>
            <a:off x="980049" y="4638261"/>
            <a:ext cx="0" cy="569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A2609CD-C95C-42CB-A2B8-06EE37565DD7}"/>
              </a:ext>
            </a:extLst>
          </p:cNvPr>
          <p:cNvCxnSpPr/>
          <p:nvPr/>
        </p:nvCxnSpPr>
        <p:spPr>
          <a:xfrm>
            <a:off x="980049" y="5208104"/>
            <a:ext cx="36847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43E042C-9BC9-4DFC-A49F-7909948C1338}"/>
              </a:ext>
            </a:extLst>
          </p:cNvPr>
          <p:cNvCxnSpPr/>
          <p:nvPr/>
        </p:nvCxnSpPr>
        <p:spPr>
          <a:xfrm>
            <a:off x="4664765" y="4638261"/>
            <a:ext cx="0" cy="5698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440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2E56-814F-4A9C-9AC8-B1FC216CCD65}"/>
              </a:ext>
            </a:extLst>
          </p:cNvPr>
          <p:cNvSpPr>
            <a:spLocks noGrp="1"/>
          </p:cNvSpPr>
          <p:nvPr>
            <p:ph type="title"/>
          </p:nvPr>
        </p:nvSpPr>
        <p:spPr>
          <a:xfrm>
            <a:off x="581192" y="702156"/>
            <a:ext cx="11029616" cy="1033879"/>
          </a:xfrm>
        </p:spPr>
        <p:txBody>
          <a:bodyPr anchor="ctr">
            <a:noAutofit/>
          </a:bodyPr>
          <a:lstStyle/>
          <a:p>
            <a:pPr algn="ctr"/>
            <a:r>
              <a:rPr lang="en-US" sz="3200" dirty="0"/>
              <a:t>Accuracy (Without Normalization)</a:t>
            </a:r>
          </a:p>
        </p:txBody>
      </p:sp>
      <p:pic>
        <p:nvPicPr>
          <p:cNvPr id="4" name="Picture 3" descr="A close up of a logo&#10;&#10;Description generated with very high confidence">
            <a:extLst>
              <a:ext uri="{FF2B5EF4-FFF2-40B4-BE49-F238E27FC236}">
                <a16:creationId xmlns:a16="http://schemas.microsoft.com/office/drawing/2014/main" id="{D0BB7DB4-DD70-419D-A460-F1B3AFF2C967}"/>
              </a:ext>
            </a:extLst>
          </p:cNvPr>
          <p:cNvPicPr>
            <a:picLocks noChangeAspect="1"/>
          </p:cNvPicPr>
          <p:nvPr/>
        </p:nvPicPr>
        <p:blipFill>
          <a:blip r:embed="rId2"/>
          <a:stretch>
            <a:fillRect/>
          </a:stretch>
        </p:blipFill>
        <p:spPr>
          <a:xfrm>
            <a:off x="872198" y="2932204"/>
            <a:ext cx="9805181" cy="2991205"/>
          </a:xfrm>
          <a:prstGeom prst="rect">
            <a:avLst/>
          </a:prstGeom>
        </p:spPr>
      </p:pic>
    </p:spTree>
    <p:extLst>
      <p:ext uri="{BB962C8B-B14F-4D97-AF65-F5344CB8AC3E}">
        <p14:creationId xmlns:p14="http://schemas.microsoft.com/office/powerpoint/2010/main" val="2038106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a:xfrm>
            <a:off x="581192" y="702156"/>
            <a:ext cx="11029616" cy="1033880"/>
          </a:xfrm>
        </p:spPr>
        <p:txBody>
          <a:bodyPr anchor="ctr">
            <a:noAutofit/>
          </a:bodyPr>
          <a:lstStyle/>
          <a:p>
            <a:pPr algn="ctr"/>
            <a:r>
              <a:rPr lang="en-US" sz="3200" dirty="0"/>
              <a:t>Accuracy (After Normalization)</a:t>
            </a:r>
          </a:p>
        </p:txBody>
      </p:sp>
      <p:pic>
        <p:nvPicPr>
          <p:cNvPr id="6" name="Picture 5" descr="A screenshot of a cell phone&#10;&#10;Description generated with very high confidence">
            <a:extLst>
              <a:ext uri="{FF2B5EF4-FFF2-40B4-BE49-F238E27FC236}">
                <a16:creationId xmlns:a16="http://schemas.microsoft.com/office/drawing/2014/main" id="{69A4928B-6859-43D8-83A0-859DA629053B}"/>
              </a:ext>
            </a:extLst>
          </p:cNvPr>
          <p:cNvPicPr/>
          <p:nvPr/>
        </p:nvPicPr>
        <p:blipFill>
          <a:blip r:embed="rId2">
            <a:extLst>
              <a:ext uri="{28A0092B-C50C-407E-A947-70E740481C1C}">
                <a14:useLocalDpi xmlns:a14="http://schemas.microsoft.com/office/drawing/2010/main" val="0"/>
              </a:ext>
            </a:extLst>
          </a:blip>
          <a:stretch>
            <a:fillRect/>
          </a:stretch>
        </p:blipFill>
        <p:spPr>
          <a:xfrm>
            <a:off x="1575581" y="2896479"/>
            <a:ext cx="8145194" cy="2781300"/>
          </a:xfrm>
          <a:prstGeom prst="rect">
            <a:avLst/>
          </a:prstGeom>
        </p:spPr>
      </p:pic>
      <p:sp>
        <p:nvSpPr>
          <p:cNvPr id="7" name="TextBox 6">
            <a:extLst>
              <a:ext uri="{FF2B5EF4-FFF2-40B4-BE49-F238E27FC236}">
                <a16:creationId xmlns:a16="http://schemas.microsoft.com/office/drawing/2014/main" id="{06BA5C30-6573-481E-B08A-95671F9B6DF8}"/>
              </a:ext>
            </a:extLst>
          </p:cNvPr>
          <p:cNvSpPr txBox="1"/>
          <p:nvPr/>
        </p:nvSpPr>
        <p:spPr>
          <a:xfrm>
            <a:off x="858129" y="2181224"/>
            <a:ext cx="7160456" cy="369332"/>
          </a:xfrm>
          <a:prstGeom prst="rect">
            <a:avLst/>
          </a:prstGeom>
          <a:noFill/>
        </p:spPr>
        <p:txBody>
          <a:bodyPr wrap="square" rtlCol="0">
            <a:spAutoFit/>
          </a:bodyPr>
          <a:lstStyle/>
          <a:p>
            <a:r>
              <a:rPr lang="en-US" dirty="0"/>
              <a:t>Normalization of Feature Matrix</a:t>
            </a:r>
          </a:p>
        </p:txBody>
      </p:sp>
    </p:spTree>
    <p:extLst>
      <p:ext uri="{BB962C8B-B14F-4D97-AF65-F5344CB8AC3E}">
        <p14:creationId xmlns:p14="http://schemas.microsoft.com/office/powerpoint/2010/main" val="4245327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ocial media post&#10;&#10;Description generated with very high confidence">
            <a:extLst>
              <a:ext uri="{FF2B5EF4-FFF2-40B4-BE49-F238E27FC236}">
                <a16:creationId xmlns:a16="http://schemas.microsoft.com/office/drawing/2014/main" id="{7EE8FE53-46ED-4F0C-A3C5-B3DE89EDB611}"/>
              </a:ext>
            </a:extLst>
          </p:cNvPr>
          <p:cNvPicPr>
            <a:picLocks noChangeAspect="1"/>
          </p:cNvPicPr>
          <p:nvPr/>
        </p:nvPicPr>
        <p:blipFill>
          <a:blip r:embed="rId2"/>
          <a:stretch>
            <a:fillRect/>
          </a:stretch>
        </p:blipFill>
        <p:spPr>
          <a:xfrm>
            <a:off x="1645919" y="1856935"/>
            <a:ext cx="9087730" cy="4543865"/>
          </a:xfrm>
          <a:prstGeom prst="rect">
            <a:avLst/>
          </a:prstGeom>
        </p:spPr>
      </p:pic>
      <p:sp>
        <p:nvSpPr>
          <p:cNvPr id="10" name="Title 9">
            <a:extLst>
              <a:ext uri="{FF2B5EF4-FFF2-40B4-BE49-F238E27FC236}">
                <a16:creationId xmlns:a16="http://schemas.microsoft.com/office/drawing/2014/main" id="{C6DA1C45-77D7-446B-AECB-B530FD8F312F}"/>
              </a:ext>
            </a:extLst>
          </p:cNvPr>
          <p:cNvSpPr>
            <a:spLocks noGrp="1"/>
          </p:cNvSpPr>
          <p:nvPr>
            <p:ph type="title"/>
          </p:nvPr>
        </p:nvSpPr>
        <p:spPr>
          <a:xfrm>
            <a:off x="581192" y="650987"/>
            <a:ext cx="11029616" cy="1013800"/>
          </a:xfrm>
        </p:spPr>
        <p:txBody>
          <a:bodyPr anchor="ctr">
            <a:normAutofit/>
          </a:bodyPr>
          <a:lstStyle/>
          <a:p>
            <a:pPr algn="ctr"/>
            <a:r>
              <a:rPr lang="en-US" sz="3200" dirty="0"/>
              <a:t>Accuracy (After Normalization)</a:t>
            </a:r>
          </a:p>
        </p:txBody>
      </p:sp>
    </p:spTree>
    <p:extLst>
      <p:ext uri="{BB962C8B-B14F-4D97-AF65-F5344CB8AC3E}">
        <p14:creationId xmlns:p14="http://schemas.microsoft.com/office/powerpoint/2010/main" val="679834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6DA1C45-77D7-446B-AECB-B530FD8F312F}"/>
              </a:ext>
            </a:extLst>
          </p:cNvPr>
          <p:cNvSpPr>
            <a:spLocks noGrp="1"/>
          </p:cNvSpPr>
          <p:nvPr>
            <p:ph type="title"/>
          </p:nvPr>
        </p:nvSpPr>
        <p:spPr>
          <a:xfrm>
            <a:off x="581192" y="650987"/>
            <a:ext cx="11029616" cy="1013800"/>
          </a:xfrm>
        </p:spPr>
        <p:txBody>
          <a:bodyPr anchor="ctr">
            <a:normAutofit/>
          </a:bodyPr>
          <a:lstStyle/>
          <a:p>
            <a:pPr algn="ctr"/>
            <a:r>
              <a:rPr lang="en-US" sz="3200" dirty="0"/>
              <a:t>Accuracy (After Normalization)</a:t>
            </a:r>
          </a:p>
        </p:txBody>
      </p:sp>
      <p:pic>
        <p:nvPicPr>
          <p:cNvPr id="4" name="Picture 3" descr="A screenshot of a cell phone&#10;&#10;Description generated with very high confidence">
            <a:extLst>
              <a:ext uri="{FF2B5EF4-FFF2-40B4-BE49-F238E27FC236}">
                <a16:creationId xmlns:a16="http://schemas.microsoft.com/office/drawing/2014/main" id="{E47A1917-99DD-4B76-922D-B54C5E999918}"/>
              </a:ext>
            </a:extLst>
          </p:cNvPr>
          <p:cNvPicPr/>
          <p:nvPr/>
        </p:nvPicPr>
        <p:blipFill>
          <a:blip r:embed="rId2">
            <a:extLst>
              <a:ext uri="{28A0092B-C50C-407E-A947-70E740481C1C}">
                <a14:useLocalDpi xmlns:a14="http://schemas.microsoft.com/office/drawing/2010/main" val="0"/>
              </a:ext>
            </a:extLst>
          </a:blip>
          <a:stretch>
            <a:fillRect/>
          </a:stretch>
        </p:blipFill>
        <p:spPr>
          <a:xfrm>
            <a:off x="3697357" y="2557462"/>
            <a:ext cx="4293704" cy="1743075"/>
          </a:xfrm>
          <a:prstGeom prst="rect">
            <a:avLst/>
          </a:prstGeom>
        </p:spPr>
      </p:pic>
      <p:sp>
        <p:nvSpPr>
          <p:cNvPr id="2" name="TextBox 1">
            <a:extLst>
              <a:ext uri="{FF2B5EF4-FFF2-40B4-BE49-F238E27FC236}">
                <a16:creationId xmlns:a16="http://schemas.microsoft.com/office/drawing/2014/main" id="{5DD85957-AF03-48A5-B0A4-9ACBC24DDEE1}"/>
              </a:ext>
            </a:extLst>
          </p:cNvPr>
          <p:cNvSpPr txBox="1"/>
          <p:nvPr/>
        </p:nvSpPr>
        <p:spPr>
          <a:xfrm>
            <a:off x="2570922" y="4929809"/>
            <a:ext cx="7023652" cy="646331"/>
          </a:xfrm>
          <a:prstGeom prst="rect">
            <a:avLst/>
          </a:prstGeom>
          <a:noFill/>
        </p:spPr>
        <p:txBody>
          <a:bodyPr wrap="square" rtlCol="0">
            <a:spAutoFit/>
          </a:bodyPr>
          <a:lstStyle/>
          <a:p>
            <a:pPr lvl="0"/>
            <a:r>
              <a:rPr lang="en-US" dirty="0"/>
              <a:t>We found that after normalization Accuracy remain same so,  Data is Already Normalized</a:t>
            </a:r>
          </a:p>
        </p:txBody>
      </p:sp>
    </p:spTree>
    <p:extLst>
      <p:ext uri="{BB962C8B-B14F-4D97-AF65-F5344CB8AC3E}">
        <p14:creationId xmlns:p14="http://schemas.microsoft.com/office/powerpoint/2010/main" val="1258465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68FABD-9D87-406E-9988-1313E8EF6582}"/>
              </a:ext>
            </a:extLst>
          </p:cNvPr>
          <p:cNvSpPr>
            <a:spLocks noGrp="1"/>
          </p:cNvSpPr>
          <p:nvPr>
            <p:ph type="title"/>
          </p:nvPr>
        </p:nvSpPr>
        <p:spPr/>
        <p:txBody>
          <a:bodyPr anchor="ctr">
            <a:normAutofit/>
          </a:bodyPr>
          <a:lstStyle/>
          <a:p>
            <a:pPr algn="ctr">
              <a:lnSpc>
                <a:spcPct val="150000"/>
              </a:lnSpc>
            </a:pPr>
            <a:r>
              <a:rPr lang="en-US" sz="3200" dirty="0"/>
              <a:t>Responsibility Of Each Team Members</a:t>
            </a:r>
          </a:p>
        </p:txBody>
      </p:sp>
      <p:sp>
        <p:nvSpPr>
          <p:cNvPr id="3" name="TextBox 2">
            <a:extLst>
              <a:ext uri="{FF2B5EF4-FFF2-40B4-BE49-F238E27FC236}">
                <a16:creationId xmlns:a16="http://schemas.microsoft.com/office/drawing/2014/main" id="{8FFBB633-A558-4EC2-B0E6-63D40435FD67}"/>
              </a:ext>
            </a:extLst>
          </p:cNvPr>
          <p:cNvSpPr txBox="1"/>
          <p:nvPr/>
        </p:nvSpPr>
        <p:spPr>
          <a:xfrm flipH="1">
            <a:off x="461816" y="2105891"/>
            <a:ext cx="11314547" cy="4524315"/>
          </a:xfrm>
          <a:prstGeom prst="rect">
            <a:avLst/>
          </a:prstGeom>
          <a:noFill/>
        </p:spPr>
        <p:txBody>
          <a:bodyPr wrap="square" rtlCol="0">
            <a:spAutoFit/>
          </a:bodyPr>
          <a:lstStyle/>
          <a:p>
            <a:r>
              <a:rPr lang="en-US" b="1" u="sng" dirty="0"/>
              <a:t>Kruti Shah :</a:t>
            </a:r>
            <a:r>
              <a:rPr lang="en-US" dirty="0"/>
              <a:t>  </a:t>
            </a:r>
          </a:p>
          <a:p>
            <a:r>
              <a:rPr lang="en-US" dirty="0"/>
              <a:t>Data Analysis For How Different Factor Affect Wine Quality</a:t>
            </a:r>
          </a:p>
          <a:p>
            <a:r>
              <a:rPr lang="en-US" dirty="0"/>
              <a:t>Find Accuracy : Random Forest, (BEFORE NORMALIZATION) </a:t>
            </a:r>
          </a:p>
          <a:p>
            <a:r>
              <a:rPr lang="en-US" dirty="0"/>
              <a:t>                           Decision Tree Algorithm, (BEFORE NORMALIZATION)</a:t>
            </a:r>
          </a:p>
          <a:p>
            <a:r>
              <a:rPr lang="en-US" dirty="0"/>
              <a:t>Presentation</a:t>
            </a:r>
          </a:p>
          <a:p>
            <a:r>
              <a:rPr lang="en-US" b="1" u="sng" dirty="0"/>
              <a:t>Ravi Amin : </a:t>
            </a:r>
            <a:endParaRPr lang="en-US" dirty="0"/>
          </a:p>
          <a:p>
            <a:r>
              <a:rPr lang="en-US" dirty="0"/>
              <a:t>Correlation Between Features And Variables , </a:t>
            </a:r>
          </a:p>
          <a:p>
            <a:r>
              <a:rPr lang="en-US" dirty="0"/>
              <a:t>Find Accuracy : Random Forest (AFTER NORMALIZATION)</a:t>
            </a:r>
          </a:p>
          <a:p>
            <a:r>
              <a:rPr lang="en-US" dirty="0"/>
              <a:t>                            Decision Tree (AFTER NORMALIZATION)</a:t>
            </a:r>
          </a:p>
          <a:p>
            <a:r>
              <a:rPr lang="en-US" dirty="0"/>
              <a:t>Documentation</a:t>
            </a:r>
          </a:p>
          <a:p>
            <a:r>
              <a:rPr lang="en-US" b="1" u="sng" dirty="0" err="1"/>
              <a:t>Riddhiben</a:t>
            </a:r>
            <a:r>
              <a:rPr lang="en-US" b="1" u="sng" dirty="0"/>
              <a:t> Patel : </a:t>
            </a:r>
            <a:endParaRPr lang="en-US" dirty="0"/>
          </a:p>
          <a:p>
            <a:r>
              <a:rPr lang="en-US" dirty="0"/>
              <a:t>Data Analysis To Check For The Null/Missing Values</a:t>
            </a:r>
          </a:p>
          <a:p>
            <a:r>
              <a:rPr lang="en-US" dirty="0"/>
              <a:t>Statistical information for Dataset</a:t>
            </a:r>
          </a:p>
          <a:p>
            <a:r>
              <a:rPr lang="en-US" dirty="0"/>
              <a:t>Learn about Target Vector</a:t>
            </a:r>
          </a:p>
          <a:p>
            <a:r>
              <a:rPr lang="en-US" dirty="0"/>
              <a:t>Find Accuracy : Logistic Regression,  (BEFORE NORMALIZATION)</a:t>
            </a:r>
          </a:p>
          <a:p>
            <a:endParaRPr lang="en-US" dirty="0"/>
          </a:p>
        </p:txBody>
      </p:sp>
    </p:spTree>
    <p:extLst>
      <p:ext uri="{BB962C8B-B14F-4D97-AF65-F5344CB8AC3E}">
        <p14:creationId xmlns:p14="http://schemas.microsoft.com/office/powerpoint/2010/main" val="161096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4777-A5DB-4B10-8A4C-735BDB28E170}"/>
              </a:ext>
            </a:extLst>
          </p:cNvPr>
          <p:cNvSpPr>
            <a:spLocks noGrp="1"/>
          </p:cNvSpPr>
          <p:nvPr>
            <p:ph type="title"/>
          </p:nvPr>
        </p:nvSpPr>
        <p:spPr/>
        <p:txBody>
          <a:bodyPr anchor="ctr">
            <a:normAutofit/>
          </a:bodyPr>
          <a:lstStyle/>
          <a:p>
            <a:pPr algn="ctr"/>
            <a:r>
              <a:rPr lang="en-US" sz="3600" dirty="0"/>
              <a:t>Goal</a:t>
            </a:r>
          </a:p>
        </p:txBody>
      </p:sp>
      <p:sp>
        <p:nvSpPr>
          <p:cNvPr id="3" name="Content Placeholder 2">
            <a:extLst>
              <a:ext uri="{FF2B5EF4-FFF2-40B4-BE49-F238E27FC236}">
                <a16:creationId xmlns:a16="http://schemas.microsoft.com/office/drawing/2014/main" id="{903611AC-C6B7-4967-8CC9-5605E8EEFB7E}"/>
              </a:ext>
            </a:extLst>
          </p:cNvPr>
          <p:cNvSpPr>
            <a:spLocks noGrp="1"/>
          </p:cNvSpPr>
          <p:nvPr>
            <p:ph idx="1"/>
          </p:nvPr>
        </p:nvSpPr>
        <p:spPr/>
        <p:txBody>
          <a:bodyPr/>
          <a:lstStyle/>
          <a:p>
            <a:r>
              <a:rPr lang="en-US" sz="3600" dirty="0"/>
              <a:t>Our focus is to see how each chemical component influences the quality of wine (0 'very bad' to 10 'very excellent'). The usage of this analysis will help to understand whether by modifying the variables, it is possible to increase the quality of the wine on the market</a:t>
            </a:r>
            <a:r>
              <a:rPr lang="en-US" dirty="0"/>
              <a:t>.</a:t>
            </a:r>
            <a:r>
              <a:rPr lang="en-US" b="1" dirty="0"/>
              <a:t> </a:t>
            </a:r>
            <a:endParaRPr lang="en-US" dirty="0"/>
          </a:p>
          <a:p>
            <a:endParaRPr lang="en-US" dirty="0"/>
          </a:p>
        </p:txBody>
      </p:sp>
    </p:spTree>
    <p:extLst>
      <p:ext uri="{BB962C8B-B14F-4D97-AF65-F5344CB8AC3E}">
        <p14:creationId xmlns:p14="http://schemas.microsoft.com/office/powerpoint/2010/main" val="3492689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F443-BC1B-4F42-B8AF-D02208141171}"/>
              </a:ext>
            </a:extLst>
          </p:cNvPr>
          <p:cNvSpPr>
            <a:spLocks noGrp="1"/>
          </p:cNvSpPr>
          <p:nvPr>
            <p:ph type="title"/>
          </p:nvPr>
        </p:nvSpPr>
        <p:spPr/>
        <p:txBody>
          <a:bodyPr anchor="ctr"/>
          <a:lstStyle/>
          <a:p>
            <a:pPr algn="ctr"/>
            <a:r>
              <a:rPr lang="en-US" dirty="0"/>
              <a:t>Responsibility Of Each Team Members</a:t>
            </a:r>
          </a:p>
        </p:txBody>
      </p:sp>
      <p:sp>
        <p:nvSpPr>
          <p:cNvPr id="4" name="TextBox 3">
            <a:extLst>
              <a:ext uri="{FF2B5EF4-FFF2-40B4-BE49-F238E27FC236}">
                <a16:creationId xmlns:a16="http://schemas.microsoft.com/office/drawing/2014/main" id="{F4F4BCF5-226D-43C2-8FE3-CCC4DD6E0D8A}"/>
              </a:ext>
            </a:extLst>
          </p:cNvPr>
          <p:cNvSpPr txBox="1"/>
          <p:nvPr/>
        </p:nvSpPr>
        <p:spPr>
          <a:xfrm>
            <a:off x="480291" y="2087418"/>
            <a:ext cx="11130517" cy="3970318"/>
          </a:xfrm>
          <a:prstGeom prst="rect">
            <a:avLst/>
          </a:prstGeom>
          <a:noFill/>
        </p:spPr>
        <p:txBody>
          <a:bodyPr wrap="square" rtlCol="0">
            <a:spAutoFit/>
          </a:bodyPr>
          <a:lstStyle/>
          <a:p>
            <a:r>
              <a:rPr lang="en-US" b="1" u="sng" dirty="0" err="1"/>
              <a:t>Rutviben</a:t>
            </a:r>
            <a:r>
              <a:rPr lang="en-US" b="1" u="sng" dirty="0"/>
              <a:t> Patel :</a:t>
            </a:r>
            <a:r>
              <a:rPr lang="en-US" dirty="0"/>
              <a:t> </a:t>
            </a:r>
          </a:p>
          <a:p>
            <a:r>
              <a:rPr lang="en-US" dirty="0"/>
              <a:t>Correlation Between Features And Variables, </a:t>
            </a:r>
          </a:p>
          <a:p>
            <a:r>
              <a:rPr lang="en-US" dirty="0"/>
              <a:t>Find Accuracy : KNN (AFTER NORMALIZATION)</a:t>
            </a:r>
          </a:p>
          <a:p>
            <a:r>
              <a:rPr lang="en-US" dirty="0"/>
              <a:t>                            LOGISTIC (AFTER NORMALIZATION)</a:t>
            </a:r>
          </a:p>
          <a:p>
            <a:r>
              <a:rPr lang="en-US" dirty="0"/>
              <a:t>Presentation</a:t>
            </a:r>
          </a:p>
          <a:p>
            <a:endParaRPr lang="en-US" b="1" u="sng" dirty="0"/>
          </a:p>
          <a:p>
            <a:r>
              <a:rPr lang="en-US" b="1" u="sng" dirty="0"/>
              <a:t>Smitkumar Kaushikkumar Patel:</a:t>
            </a:r>
            <a:r>
              <a:rPr lang="en-US" dirty="0"/>
              <a:t> </a:t>
            </a:r>
          </a:p>
          <a:p>
            <a:r>
              <a:rPr lang="en-US" dirty="0"/>
              <a:t>Converting numerical value to categorical value of Target Variables</a:t>
            </a:r>
          </a:p>
          <a:p>
            <a:r>
              <a:rPr lang="en-US" dirty="0"/>
              <a:t>Data Analysis For How Different Factor Affect Wine Quality , </a:t>
            </a:r>
          </a:p>
          <a:p>
            <a:r>
              <a:rPr lang="en-US" dirty="0"/>
              <a:t>Correlation Analysis</a:t>
            </a:r>
          </a:p>
          <a:p>
            <a:r>
              <a:rPr lang="en-US" dirty="0"/>
              <a:t>Find Accuracy : LINEAR REGRESSION ,</a:t>
            </a:r>
          </a:p>
          <a:p>
            <a:r>
              <a:rPr lang="en-US" dirty="0"/>
              <a:t>                             KNN (BEFORE NORMALIZATION)</a:t>
            </a:r>
          </a:p>
          <a:p>
            <a:r>
              <a:rPr lang="en-US" dirty="0"/>
              <a:t>Documentation</a:t>
            </a:r>
          </a:p>
          <a:p>
            <a:endParaRPr lang="en-US" dirty="0"/>
          </a:p>
        </p:txBody>
      </p:sp>
    </p:spTree>
    <p:extLst>
      <p:ext uri="{BB962C8B-B14F-4D97-AF65-F5344CB8AC3E}">
        <p14:creationId xmlns:p14="http://schemas.microsoft.com/office/powerpoint/2010/main" val="1864470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C39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D4AE924-0A5E-43C5-B08E-B2566BED6FC5}"/>
              </a:ext>
            </a:extLst>
          </p:cNvPr>
          <p:cNvPicPr>
            <a:picLocks noChangeAspect="1"/>
          </p:cNvPicPr>
          <p:nvPr/>
        </p:nvPicPr>
        <p:blipFill>
          <a:blip r:embed="rId2"/>
          <a:stretch>
            <a:fillRect/>
          </a:stretch>
        </p:blipFill>
        <p:spPr>
          <a:xfrm>
            <a:off x="3310467" y="643467"/>
            <a:ext cx="5571066" cy="5571066"/>
          </a:xfrm>
          <a:prstGeom prst="rect">
            <a:avLst/>
          </a:prstGeom>
        </p:spPr>
      </p:pic>
    </p:spTree>
    <p:extLst>
      <p:ext uri="{BB962C8B-B14F-4D97-AF65-F5344CB8AC3E}">
        <p14:creationId xmlns:p14="http://schemas.microsoft.com/office/powerpoint/2010/main" val="4402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43A17-6D18-451F-A231-97D6D9516989}"/>
              </a:ext>
            </a:extLst>
          </p:cNvPr>
          <p:cNvSpPr>
            <a:spLocks noGrp="1"/>
          </p:cNvSpPr>
          <p:nvPr>
            <p:ph type="title"/>
          </p:nvPr>
        </p:nvSpPr>
        <p:spPr/>
        <p:txBody>
          <a:bodyPr anchor="ctr">
            <a:normAutofit/>
          </a:bodyPr>
          <a:lstStyle/>
          <a:p>
            <a:pPr algn="ctr"/>
            <a:r>
              <a:rPr lang="en-US" sz="3600" dirty="0"/>
              <a:t>About  the  Dataset</a:t>
            </a:r>
          </a:p>
        </p:txBody>
      </p:sp>
      <p:sp>
        <p:nvSpPr>
          <p:cNvPr id="3" name="Content Placeholder 2">
            <a:extLst>
              <a:ext uri="{FF2B5EF4-FFF2-40B4-BE49-F238E27FC236}">
                <a16:creationId xmlns:a16="http://schemas.microsoft.com/office/drawing/2014/main" id="{F5E35DC6-1624-4496-AFEF-02EA2285F270}"/>
              </a:ext>
            </a:extLst>
          </p:cNvPr>
          <p:cNvSpPr>
            <a:spLocks noGrp="1"/>
          </p:cNvSpPr>
          <p:nvPr>
            <p:ph idx="1"/>
          </p:nvPr>
        </p:nvSpPr>
        <p:spPr/>
        <p:txBody>
          <a:bodyPr/>
          <a:lstStyle/>
          <a:p>
            <a:r>
              <a:rPr lang="en-US" sz="3600" dirty="0"/>
              <a:t>In this project we do Analysis of </a:t>
            </a:r>
            <a:r>
              <a:rPr lang="en-US" sz="3600" b="1" dirty="0"/>
              <a:t>Red Wine Data</a:t>
            </a:r>
            <a:r>
              <a:rPr lang="en-US" sz="3600" dirty="0"/>
              <a:t> which contains 1,599 red wines with 12 variables on the chemical properties of the wine.</a:t>
            </a:r>
          </a:p>
          <a:p>
            <a:endParaRPr lang="en-US" dirty="0"/>
          </a:p>
        </p:txBody>
      </p:sp>
    </p:spTree>
    <p:extLst>
      <p:ext uri="{BB962C8B-B14F-4D97-AF65-F5344CB8AC3E}">
        <p14:creationId xmlns:p14="http://schemas.microsoft.com/office/powerpoint/2010/main" val="180647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EA4E-12AF-40A2-B13F-50479818F5BE}"/>
              </a:ext>
            </a:extLst>
          </p:cNvPr>
          <p:cNvSpPr>
            <a:spLocks noGrp="1"/>
          </p:cNvSpPr>
          <p:nvPr>
            <p:ph type="title"/>
          </p:nvPr>
        </p:nvSpPr>
        <p:spPr/>
        <p:txBody>
          <a:bodyPr anchor="ctr">
            <a:normAutofit/>
          </a:bodyPr>
          <a:lstStyle/>
          <a:p>
            <a:pPr algn="ctr"/>
            <a:r>
              <a:rPr lang="en-US" sz="3600" dirty="0"/>
              <a:t>Input  Variables</a:t>
            </a:r>
          </a:p>
        </p:txBody>
      </p:sp>
      <p:sp>
        <p:nvSpPr>
          <p:cNvPr id="3" name="Content Placeholder 2">
            <a:extLst>
              <a:ext uri="{FF2B5EF4-FFF2-40B4-BE49-F238E27FC236}">
                <a16:creationId xmlns:a16="http://schemas.microsoft.com/office/drawing/2014/main" id="{B5AE9325-41C2-4552-8A91-51B3FE0C4E5A}"/>
              </a:ext>
            </a:extLst>
          </p:cNvPr>
          <p:cNvSpPr>
            <a:spLocks noGrp="1"/>
          </p:cNvSpPr>
          <p:nvPr>
            <p:ph idx="1"/>
          </p:nvPr>
        </p:nvSpPr>
        <p:spPr/>
        <p:txBody>
          <a:bodyPr/>
          <a:lstStyle/>
          <a:p>
            <a:pPr lvl="0"/>
            <a:r>
              <a:rPr lang="en-US" sz="2400" dirty="0"/>
              <a:t>Fixed acidity: most acids involved with wine or fixed or nonvolatile (do not evaporate readily)</a:t>
            </a:r>
          </a:p>
          <a:p>
            <a:pPr lvl="0"/>
            <a:r>
              <a:rPr lang="en-US" sz="2400" dirty="0"/>
              <a:t>Volatile acidity: the amount of acetic acid in wine, which at too high of levels can lead to an unpleasant, vinegar taste</a:t>
            </a:r>
          </a:p>
          <a:p>
            <a:pPr lvl="0"/>
            <a:r>
              <a:rPr lang="en-US" sz="2400" dirty="0"/>
              <a:t>Citric acid: found in small quantities, citric acid can add 'freshness' and flavor to wines</a:t>
            </a:r>
          </a:p>
          <a:p>
            <a:pPr lvl="0"/>
            <a:r>
              <a:rPr lang="en-US" sz="2400" dirty="0"/>
              <a:t>Residual sugar: the amount of sugar remaining after fermentation stops, it's rare to find wines with less than 1 gram/liter and wines with greater than 45 grams/liter are considered sweet</a:t>
            </a:r>
          </a:p>
          <a:p>
            <a:pPr marL="0" indent="0">
              <a:buNone/>
            </a:pPr>
            <a:endParaRPr lang="en-US" dirty="0"/>
          </a:p>
        </p:txBody>
      </p:sp>
    </p:spTree>
    <p:extLst>
      <p:ext uri="{BB962C8B-B14F-4D97-AF65-F5344CB8AC3E}">
        <p14:creationId xmlns:p14="http://schemas.microsoft.com/office/powerpoint/2010/main" val="39139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5BDEB-D559-4629-A5F9-948D587DEBF9}"/>
              </a:ext>
            </a:extLst>
          </p:cNvPr>
          <p:cNvSpPr>
            <a:spLocks noGrp="1"/>
          </p:cNvSpPr>
          <p:nvPr>
            <p:ph idx="1"/>
          </p:nvPr>
        </p:nvSpPr>
        <p:spPr>
          <a:xfrm>
            <a:off x="581192" y="1715956"/>
            <a:ext cx="11029615" cy="4581149"/>
          </a:xfrm>
        </p:spPr>
        <p:txBody>
          <a:bodyPr/>
          <a:lstStyle/>
          <a:p>
            <a:pPr lvl="0"/>
            <a:r>
              <a:rPr lang="en-US" sz="2400" dirty="0"/>
              <a:t>Chlorides: the amount of salt in the wine</a:t>
            </a:r>
          </a:p>
          <a:p>
            <a:pPr lvl="0"/>
            <a:r>
              <a:rPr lang="en-US" sz="2400" dirty="0"/>
              <a:t>Free sulfur dioxide: the free form of SO2 exists in equilibrium between molecular SO2 (as a dissolved gas) and bisulfite ion; - it prevents microbial growth and the oxidation of wine</a:t>
            </a:r>
          </a:p>
          <a:p>
            <a:pPr lvl="0"/>
            <a:r>
              <a:rPr lang="en-US" sz="2400" dirty="0"/>
              <a:t>Total sulfur dioxide: amount of free and bound forms of S02; in low concentrations, SO2 is mostly undetectable in wine, but at - free SO2 concentrations over 50 ppm, SO2 becomes evident in the nose and taste of wine</a:t>
            </a:r>
          </a:p>
          <a:p>
            <a:pPr lvl="0"/>
            <a:r>
              <a:rPr lang="en-US" sz="2400" dirty="0"/>
              <a:t>Density: the density of water is close to that of water depending on the percent alcohol and sugar content</a:t>
            </a:r>
          </a:p>
          <a:p>
            <a:endParaRPr lang="en-US" dirty="0"/>
          </a:p>
        </p:txBody>
      </p:sp>
      <p:sp>
        <p:nvSpPr>
          <p:cNvPr id="5" name="Title 1">
            <a:extLst>
              <a:ext uri="{FF2B5EF4-FFF2-40B4-BE49-F238E27FC236}">
                <a16:creationId xmlns:a16="http://schemas.microsoft.com/office/drawing/2014/main" id="{0C08EFB5-40DD-431E-8C5E-F9BCA2F8B3E1}"/>
              </a:ext>
            </a:extLst>
          </p:cNvPr>
          <p:cNvSpPr>
            <a:spLocks noGrp="1"/>
          </p:cNvSpPr>
          <p:nvPr>
            <p:ph type="title"/>
          </p:nvPr>
        </p:nvSpPr>
        <p:spPr>
          <a:xfrm>
            <a:off x="581191" y="702156"/>
            <a:ext cx="11029616" cy="1013800"/>
          </a:xfrm>
        </p:spPr>
        <p:txBody>
          <a:bodyPr anchor="ctr">
            <a:normAutofit/>
          </a:bodyPr>
          <a:lstStyle/>
          <a:p>
            <a:pPr algn="ctr"/>
            <a:r>
              <a:rPr lang="en-US" sz="3600" dirty="0"/>
              <a:t>Input  Variables (cont.)</a:t>
            </a:r>
          </a:p>
        </p:txBody>
      </p:sp>
    </p:spTree>
    <p:extLst>
      <p:ext uri="{BB962C8B-B14F-4D97-AF65-F5344CB8AC3E}">
        <p14:creationId xmlns:p14="http://schemas.microsoft.com/office/powerpoint/2010/main" val="105379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46002C-4087-4AE5-A8FD-9A6B7C0162FB}"/>
              </a:ext>
            </a:extLst>
          </p:cNvPr>
          <p:cNvSpPr>
            <a:spLocks noGrp="1"/>
          </p:cNvSpPr>
          <p:nvPr>
            <p:ph idx="1"/>
          </p:nvPr>
        </p:nvSpPr>
        <p:spPr/>
        <p:txBody>
          <a:bodyPr>
            <a:normAutofit lnSpcReduction="10000"/>
          </a:bodyPr>
          <a:lstStyle/>
          <a:p>
            <a:pPr lvl="0"/>
            <a:r>
              <a:rPr lang="en-US" sz="2400" dirty="0"/>
              <a:t>pH: describes how acidic or basic a wine is on a scale from 0 (very acidic) to 14 (very basic); most wines are between 3-4 on the pH scale</a:t>
            </a:r>
          </a:p>
          <a:p>
            <a:pPr lvl="0"/>
            <a:r>
              <a:rPr lang="en-US" sz="2400" dirty="0" err="1"/>
              <a:t>Sulphates</a:t>
            </a:r>
            <a:r>
              <a:rPr lang="en-US" sz="2400" dirty="0"/>
              <a:t>: a wine additive which can contribute to sulfur dioxide gas (S02) levels, </a:t>
            </a:r>
            <a:r>
              <a:rPr lang="en-US" sz="2400" dirty="0" err="1"/>
              <a:t>wich</a:t>
            </a:r>
            <a:r>
              <a:rPr lang="en-US" sz="2400" dirty="0"/>
              <a:t> acts as an antimicrobial and antioxidant</a:t>
            </a:r>
          </a:p>
          <a:p>
            <a:pPr lvl="0"/>
            <a:r>
              <a:rPr lang="en-US" sz="2400" dirty="0"/>
              <a:t>Alcohol: the percent alcohol content of the wine</a:t>
            </a:r>
          </a:p>
          <a:p>
            <a:pPr marL="0" lvl="0" indent="0">
              <a:buNone/>
            </a:pPr>
            <a:endParaRPr lang="en-US" sz="2400" dirty="0"/>
          </a:p>
          <a:p>
            <a:pPr marL="0" indent="0" algn="ctr">
              <a:buNone/>
            </a:pPr>
            <a:r>
              <a:rPr lang="en-US" sz="2400" b="1" dirty="0"/>
              <a:t>Output variable:</a:t>
            </a:r>
            <a:r>
              <a:rPr lang="en-US" sz="2400" dirty="0"/>
              <a:t> </a:t>
            </a:r>
          </a:p>
          <a:p>
            <a:pPr lvl="0"/>
            <a:r>
              <a:rPr lang="en-US" sz="2400" dirty="0"/>
              <a:t>Quality (score between 0 and 10)</a:t>
            </a:r>
          </a:p>
          <a:p>
            <a:endParaRPr lang="en-US" dirty="0"/>
          </a:p>
        </p:txBody>
      </p:sp>
      <p:sp>
        <p:nvSpPr>
          <p:cNvPr id="4" name="Title 1">
            <a:extLst>
              <a:ext uri="{FF2B5EF4-FFF2-40B4-BE49-F238E27FC236}">
                <a16:creationId xmlns:a16="http://schemas.microsoft.com/office/drawing/2014/main" id="{40C67BF9-75A4-4F15-B5E5-7556F9A9545F}"/>
              </a:ext>
            </a:extLst>
          </p:cNvPr>
          <p:cNvSpPr>
            <a:spLocks noGrp="1"/>
          </p:cNvSpPr>
          <p:nvPr>
            <p:ph type="title"/>
          </p:nvPr>
        </p:nvSpPr>
        <p:spPr>
          <a:xfrm>
            <a:off x="581191" y="702156"/>
            <a:ext cx="11029616" cy="1013800"/>
          </a:xfrm>
        </p:spPr>
        <p:txBody>
          <a:bodyPr anchor="ctr">
            <a:normAutofit/>
          </a:bodyPr>
          <a:lstStyle/>
          <a:p>
            <a:pPr algn="ctr"/>
            <a:r>
              <a:rPr lang="en-US" sz="3600" dirty="0"/>
              <a:t>Input  Variables (cont.)</a:t>
            </a:r>
          </a:p>
        </p:txBody>
      </p:sp>
    </p:spTree>
    <p:extLst>
      <p:ext uri="{BB962C8B-B14F-4D97-AF65-F5344CB8AC3E}">
        <p14:creationId xmlns:p14="http://schemas.microsoft.com/office/powerpoint/2010/main" val="413396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04FC-293C-4468-AAED-DF100DAE1A67}"/>
              </a:ext>
            </a:extLst>
          </p:cNvPr>
          <p:cNvSpPr>
            <a:spLocks noGrp="1"/>
          </p:cNvSpPr>
          <p:nvPr>
            <p:ph type="title"/>
          </p:nvPr>
        </p:nvSpPr>
        <p:spPr/>
        <p:txBody>
          <a:bodyPr anchor="ctr">
            <a:normAutofit/>
          </a:bodyPr>
          <a:lstStyle/>
          <a:p>
            <a:pPr algn="ctr"/>
            <a:r>
              <a:rPr lang="en-US" sz="3200" dirty="0"/>
              <a:t>What I found from the Analysis of this dataset?</a:t>
            </a:r>
          </a:p>
        </p:txBody>
      </p:sp>
      <p:sp>
        <p:nvSpPr>
          <p:cNvPr id="3" name="Content Placeholder 2">
            <a:extLst>
              <a:ext uri="{FF2B5EF4-FFF2-40B4-BE49-F238E27FC236}">
                <a16:creationId xmlns:a16="http://schemas.microsoft.com/office/drawing/2014/main" id="{325F3EAA-2BF8-4264-A477-2A1B0B4778FE}"/>
              </a:ext>
            </a:extLst>
          </p:cNvPr>
          <p:cNvSpPr>
            <a:spLocks noGrp="1"/>
          </p:cNvSpPr>
          <p:nvPr>
            <p:ph idx="1"/>
          </p:nvPr>
        </p:nvSpPr>
        <p:spPr>
          <a:xfrm>
            <a:off x="581192" y="1866508"/>
            <a:ext cx="11029615" cy="4458878"/>
          </a:xfrm>
        </p:spPr>
        <p:txBody>
          <a:bodyPr/>
          <a:lstStyle/>
          <a:p>
            <a:pPr lvl="0"/>
            <a:r>
              <a:rPr lang="en-US" sz="2400" dirty="0"/>
              <a:t>For the whole data set most of the people gave rating 5 and 6.</a:t>
            </a:r>
          </a:p>
          <a:p>
            <a:pPr lvl="0"/>
            <a:r>
              <a:rPr lang="en-US" sz="2400" dirty="0"/>
              <a:t>Nobody gave rating 0, 1, 2, 9, 10. This might be because most of the people randomly choose the rating 5 and 6 And surprisingly no body rated 9 and 10 means the wine quality might not be good in reality.</a:t>
            </a:r>
          </a:p>
          <a:p>
            <a:pPr lvl="0"/>
            <a:r>
              <a:rPr lang="en-US" sz="2400" dirty="0"/>
              <a:t>I first thought that acidity has predictive capability As quality increases with increase value of citric acid and decreases with increased value of volatile acidity.</a:t>
            </a:r>
          </a:p>
          <a:p>
            <a:pPr lvl="0"/>
            <a:r>
              <a:rPr lang="en-US" sz="2400" dirty="0"/>
              <a:t>For residual sugar nobody gave rating 3 and 8 for the value greater than 6.8.</a:t>
            </a:r>
          </a:p>
          <a:p>
            <a:pPr lvl="0"/>
            <a:r>
              <a:rPr lang="en-US" sz="2400" dirty="0"/>
              <a:t>May be only one people gave rating 4 for residual sugar value greater than 6.8.</a:t>
            </a:r>
          </a:p>
          <a:p>
            <a:endParaRPr lang="en-US" dirty="0"/>
          </a:p>
        </p:txBody>
      </p:sp>
    </p:spTree>
    <p:extLst>
      <p:ext uri="{BB962C8B-B14F-4D97-AF65-F5344CB8AC3E}">
        <p14:creationId xmlns:p14="http://schemas.microsoft.com/office/powerpoint/2010/main" val="404083716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328</TotalTime>
  <Words>1426</Words>
  <Application>Microsoft Office PowerPoint</Application>
  <PresentationFormat>Widescreen</PresentationFormat>
  <Paragraphs>152</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Calibri</vt:lpstr>
      <vt:lpstr>Gill Sans MT</vt:lpstr>
      <vt:lpstr>Symbol</vt:lpstr>
      <vt:lpstr>Times New Roman</vt:lpstr>
      <vt:lpstr>Wingdings 2</vt:lpstr>
      <vt:lpstr>Dividend</vt:lpstr>
      <vt:lpstr>Red wine Quality ANALYSIS</vt:lpstr>
      <vt:lpstr>DATA SET</vt:lpstr>
      <vt:lpstr>Project Description</vt:lpstr>
      <vt:lpstr>Goal</vt:lpstr>
      <vt:lpstr>About  the  Dataset</vt:lpstr>
      <vt:lpstr>Input  Variables</vt:lpstr>
      <vt:lpstr>Input  Variables (cont.)</vt:lpstr>
      <vt:lpstr>Input  Variables (cont.)</vt:lpstr>
      <vt:lpstr>What I found from the Analysis of this dataset?</vt:lpstr>
      <vt:lpstr>What I found from the Analysis of this dataset?(cont.)</vt:lpstr>
      <vt:lpstr>What I found from the Analysis of this dataset?</vt:lpstr>
      <vt:lpstr>Checking the null/missing value in the Dataset  [Cleaning Dataset]</vt:lpstr>
      <vt:lpstr>Bar-Chart Representation For Showing The NULL Values</vt:lpstr>
      <vt:lpstr>Stastical information for Dataset</vt:lpstr>
      <vt:lpstr>Target Vector(Output column)</vt:lpstr>
      <vt:lpstr>Converting numerical value to categorical value of Target Variables</vt:lpstr>
      <vt:lpstr>Target Vector (Output column)</vt:lpstr>
      <vt:lpstr>BAR-CHART REPRESENTATION</vt:lpstr>
      <vt:lpstr>Correlation between features/variables</vt:lpstr>
      <vt:lpstr>PowerPoint Presentation</vt:lpstr>
      <vt:lpstr>Correlation between features/variables</vt:lpstr>
      <vt:lpstr>Analysis for How Different Factors affect Wine-Quality</vt:lpstr>
      <vt:lpstr>Analysis of alcohol percentage Vs wine quality</vt:lpstr>
      <vt:lpstr>Analysis of sulphates Vs wine ratings:</vt:lpstr>
      <vt:lpstr>Analysis of Citric Acid Vs wine ratings</vt:lpstr>
      <vt:lpstr>Analysis of Citric Acid Vs wine ratings</vt:lpstr>
      <vt:lpstr>Analysis of fixed acidity &amp; wine ratings</vt:lpstr>
      <vt:lpstr>Analysis of pH Vs wine ratings</vt:lpstr>
      <vt:lpstr>Linear Regression</vt:lpstr>
      <vt:lpstr>Linear Regression</vt:lpstr>
      <vt:lpstr>Apply Different Classifier  on  Dataset </vt:lpstr>
      <vt:lpstr>Classification Techniques for Predicting Accuracy</vt:lpstr>
      <vt:lpstr>Accuracy (Without Normalization)</vt:lpstr>
      <vt:lpstr>Accuracy (Without Normalization)</vt:lpstr>
      <vt:lpstr>Accuracy (Without Normalization)</vt:lpstr>
      <vt:lpstr>Accuracy (After Normalization)</vt:lpstr>
      <vt:lpstr>Accuracy (After Normalization)</vt:lpstr>
      <vt:lpstr>Accuracy (After Normalization)</vt:lpstr>
      <vt:lpstr>Responsibility Of Each Team Members</vt:lpstr>
      <vt:lpstr>Responsibility Of Each Team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wine Quality</dc:title>
  <dc:creator>rutviee002@gmail.com</dc:creator>
  <cp:lastModifiedBy>Shah, Kruti P</cp:lastModifiedBy>
  <cp:revision>193</cp:revision>
  <dcterms:created xsi:type="dcterms:W3CDTF">2018-11-28T05:18:54Z</dcterms:created>
  <dcterms:modified xsi:type="dcterms:W3CDTF">2018-11-30T02:08:50Z</dcterms:modified>
</cp:coreProperties>
</file>