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10.jpeg" ContentType="image/jpeg"/>
  <Override PartName="/ppt/media/image28.png" ContentType="image/png"/>
  <Override PartName="/ppt/media/image5.jpeg" ContentType="image/jpeg"/>
  <Override PartName="/ppt/media/image4.png" ContentType="image/png"/>
  <Override PartName="/ppt/media/image3.jpeg" ContentType="image/jpeg"/>
  <Override PartName="/ppt/media/image15.png" ContentType="image/png"/>
  <Override PartName="/ppt/media/image27.jpeg" ContentType="image/jpeg"/>
  <Override PartName="/ppt/media/image17.png" ContentType="image/png"/>
  <Override PartName="/ppt/media/image26.png" ContentType="image/png"/>
  <Override PartName="/ppt/media/image14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6.png" ContentType="image/png"/>
  <Override PartName="/ppt/media/image2.png" ContentType="image/png"/>
  <Override PartName="/ppt/media/image25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80C9719-B359-451A-A577-CA40071C70CD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3298B3C-8B5B-434B-BFD1-DDEA14E8A449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7;p22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4197960"/>
          </a:xfrm>
          <a:prstGeom prst="rect">
            <a:avLst/>
          </a:prstGeom>
          <a:ln>
            <a:noFill/>
          </a:ln>
        </p:spPr>
      </p:pic>
      <p:pic>
        <p:nvPicPr>
          <p:cNvPr id="1" name="Google Shape;19;p22" descr=""/>
          <p:cNvPicPr/>
          <p:nvPr/>
        </p:nvPicPr>
        <p:blipFill>
          <a:blip r:embed="rId3"/>
          <a:stretch/>
        </p:blipFill>
        <p:spPr>
          <a:xfrm>
            <a:off x="635040" y="431640"/>
            <a:ext cx="1757880" cy="3945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</a:t>
            </a:r>
            <a:r>
              <a:rPr b="0" lang="ru-RU" sz="4400" spc="-1" strike="noStrike">
                <a:latin typeface="Arial"/>
              </a:rPr>
              <a:t>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1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87;p32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4197960"/>
          </a:xfrm>
          <a:prstGeom prst="rect">
            <a:avLst/>
          </a:prstGeom>
          <a:ln>
            <a:noFill/>
          </a:ln>
        </p:spPr>
      </p:pic>
      <p:pic>
        <p:nvPicPr>
          <p:cNvPr id="117" name="Google Shape;88;p32" descr=""/>
          <p:cNvPicPr/>
          <p:nvPr/>
        </p:nvPicPr>
        <p:blipFill>
          <a:blip r:embed="rId3"/>
          <a:stretch/>
        </p:blipFill>
        <p:spPr>
          <a:xfrm>
            <a:off x="635040" y="431640"/>
            <a:ext cx="1757880" cy="39456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png"/><Relationship Id="rId3" Type="http://schemas.openxmlformats.org/officeDocument/2006/relationships/hyperlink" Target="https://github.com/krutofal/homework/blob/main/Forecast%20cafe.ipynb" TargetMode="External"/><Relationship Id="rId4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49800" y="4431600"/>
            <a:ext cx="9160560" cy="5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3240" spc="-1" strike="noStrike">
                <a:solidFill>
                  <a:srgbClr val="80bc00"/>
                </a:solidFill>
                <a:latin typeface="Calibri"/>
                <a:ea typeface="Calibri"/>
              </a:rPr>
              <a:t>Анализ выручки придорожного кафе</a:t>
            </a:r>
            <a:endParaRPr b="0" lang="ru-RU" sz="3240" spc="-1" strike="noStrike">
              <a:latin typeface="Arial"/>
            </a:endParaRPr>
          </a:p>
        </p:txBody>
      </p:sp>
      <p:pic>
        <p:nvPicPr>
          <p:cNvPr id="163" name="Google Shape;203;p1" descr=""/>
          <p:cNvPicPr/>
          <p:nvPr/>
        </p:nvPicPr>
        <p:blipFill>
          <a:blip r:embed="rId1"/>
          <a:stretch/>
        </p:blipFill>
        <p:spPr>
          <a:xfrm>
            <a:off x="-5760" y="17640"/>
            <a:ext cx="12195720" cy="4199760"/>
          </a:xfrm>
          <a:prstGeom prst="rect">
            <a:avLst/>
          </a:prstGeom>
          <a:ln>
            <a:noFill/>
          </a:ln>
        </p:spPr>
      </p:pic>
      <p:pic>
        <p:nvPicPr>
          <p:cNvPr id="164" name="Google Shape;204;p1" descr="Изображение выглядит как рисунок, тарелка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29360" y="438120"/>
            <a:ext cx="1929600" cy="43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20640" y="628920"/>
            <a:ext cx="10975680" cy="5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3600" spc="-1" strike="noStrike">
                <a:solidFill>
                  <a:srgbClr val="80bc00"/>
                </a:solidFill>
                <a:latin typeface="Calibri"/>
                <a:ea typeface="Calibri"/>
              </a:rPr>
              <a:t>Оценка параметров временного ряда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0667880" y="6356520"/>
            <a:ext cx="684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5994720" y="3234960"/>
            <a:ext cx="5308560" cy="2812320"/>
          </a:xfrm>
          <a:prstGeom prst="rect">
            <a:avLst/>
          </a:prstGeom>
          <a:ln>
            <a:noFill/>
          </a:ln>
        </p:spPr>
      </p:pic>
      <p:sp>
        <p:nvSpPr>
          <p:cNvPr id="201" name="CustomShape 3"/>
          <p:cNvSpPr/>
          <p:nvPr/>
        </p:nvSpPr>
        <p:spPr>
          <a:xfrm>
            <a:off x="864000" y="1728000"/>
            <a:ext cx="10079280" cy="11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Проведена проверка временного ряда на стационарность с использованием обобщенного теста Дики-Фуллера.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Гипотеза H</a:t>
            </a:r>
            <a:r>
              <a:rPr b="0" lang="ru-RU" sz="18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временной ряд не стационарен, не отвергается, так как полученное значение p-value = 0.267.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Временной ряд нестационарный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864000" y="3456000"/>
            <a:ext cx="4751280" cy="18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Проведено дифференцирование ряда и проверка полученной первой разности на стационарность. Тест Дики-Фуллера получил p-value = 7.76 e</a:t>
            </a:r>
            <a:r>
              <a:rPr b="0" lang="ru-RU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-12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Нестационарность не обнаружена, следовательно наш ряд -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интегрированный ряд первого порядка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20640" y="628920"/>
            <a:ext cx="10975680" cy="5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6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3600" spc="-1" strike="noStrike">
                <a:solidFill>
                  <a:srgbClr val="80bc00"/>
                </a:solidFill>
                <a:latin typeface="Calibri"/>
                <a:ea typeface="Calibri"/>
              </a:rPr>
              <a:t>Автокорреляционная ACF и частичная PACF функция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0667880" y="6356520"/>
            <a:ext cx="684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"/>
          <p:cNvSpPr/>
          <p:nvPr/>
        </p:nvSpPr>
        <p:spPr>
          <a:xfrm>
            <a:off x="861480" y="4680000"/>
            <a:ext cx="4897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По коррелограмме ACF определен коэффициент MA для модели ARIMA, q=1. 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611640" y="1655280"/>
            <a:ext cx="5507640" cy="2880000"/>
          </a:xfrm>
          <a:prstGeom prst="rect">
            <a:avLst/>
          </a:prstGeom>
          <a:ln>
            <a:noFill/>
          </a:ln>
        </p:spPr>
      </p:pic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6120000" y="1656000"/>
            <a:ext cx="5506560" cy="2879280"/>
          </a:xfrm>
          <a:prstGeom prst="rect">
            <a:avLst/>
          </a:prstGeom>
          <a:ln>
            <a:noFill/>
          </a:ln>
        </p:spPr>
      </p:pic>
      <p:sp>
        <p:nvSpPr>
          <p:cNvPr id="208" name="CustomShape 4"/>
          <p:cNvSpPr/>
          <p:nvPr/>
        </p:nvSpPr>
        <p:spPr>
          <a:xfrm>
            <a:off x="6768000" y="4752000"/>
            <a:ext cx="4895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 коррелограмме PACF определен коэффициент AR для модели ARIMA p=1.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20640" y="628920"/>
            <a:ext cx="10682640" cy="5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3600" spc="-1" strike="noStrike">
                <a:solidFill>
                  <a:srgbClr val="80bc00"/>
                </a:solidFill>
                <a:latin typeface="Calibri"/>
                <a:ea typeface="Calibri"/>
              </a:rPr>
              <a:t>Декомпозиция временного ряда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0667880" y="6356520"/>
            <a:ext cx="684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"/>
          <p:cNvSpPr/>
          <p:nvPr/>
        </p:nvSpPr>
        <p:spPr>
          <a:xfrm>
            <a:off x="360000" y="2592000"/>
            <a:ext cx="406728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Разложение временного ряда на тренд, сезонный и остаточный элементы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На основании графика определена сезонность — 7 дней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Имеется небольшой среднегодовой восходящий тренд и годовая цикличность.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4536000" y="1719360"/>
            <a:ext cx="7213320" cy="461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20640" y="628920"/>
            <a:ext cx="7947000" cy="5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80bc00"/>
                </a:solidFill>
                <a:latin typeface="Calibri"/>
                <a:ea typeface="Calibri"/>
              </a:rPr>
              <a:t>SARIMA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0667880" y="6356520"/>
            <a:ext cx="684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"/>
          <p:cNvSpPr/>
          <p:nvPr/>
        </p:nvSpPr>
        <p:spPr>
          <a:xfrm>
            <a:off x="620640" y="1173960"/>
            <a:ext cx="10943280" cy="16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Авторегрессионное интегрированное скользящее среднее или ARIMA - это метод прогнозирования для одномерных данных временных рядов.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Он поддерживает элементы авторегрессии и скользящего среднего. Интегрированный элемент относится к разнице, позволяющей методу поддерживать данные временных рядов с помощью тренда.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Сезонное авторегрессионное интегрированное скользящее среднее, SARIMA или Seasonal ARIMA, является расширением ARIMA, которое явно поддерживает одномерные данные временных рядов с сезонным компонентом. Использован автоматический подбор параметров модели SARIMA из пакета pdarima.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720000" y="2952000"/>
            <a:ext cx="4561560" cy="2161080"/>
          </a:xfrm>
          <a:prstGeom prst="rect">
            <a:avLst/>
          </a:prstGeom>
          <a:ln>
            <a:noFill/>
          </a:ln>
        </p:spPr>
      </p:pic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5544000" y="3133080"/>
            <a:ext cx="6036480" cy="3274920"/>
          </a:xfrm>
          <a:prstGeom prst="rect">
            <a:avLst/>
          </a:prstGeom>
          <a:ln>
            <a:noFill/>
          </a:ln>
        </p:spPr>
      </p:pic>
      <p:sp>
        <p:nvSpPr>
          <p:cNvPr id="218" name="CustomShape 4"/>
          <p:cNvSpPr/>
          <p:nvPr/>
        </p:nvSpPr>
        <p:spPr>
          <a:xfrm>
            <a:off x="1306800" y="5256000"/>
            <a:ext cx="35164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MAPE:               0.1841254929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MSE:                65007278.45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RMSE:               8062.709126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20640" y="628920"/>
            <a:ext cx="11402640" cy="5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80bc00"/>
                </a:solidFill>
                <a:latin typeface="Calibri"/>
                <a:ea typeface="Calibri"/>
              </a:rPr>
              <a:t>Тройное экспоненциальное сглаживание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0667880" y="6356520"/>
            <a:ext cx="684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"/>
          <p:cNvSpPr/>
          <p:nvPr/>
        </p:nvSpPr>
        <p:spPr>
          <a:xfrm>
            <a:off x="720000" y="1368000"/>
            <a:ext cx="1087128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Экспоненциальное сглаживание Холта-Винтерcа, названное в честь двух его авторов – Чарльза Холта и Питера Винтерcа , является одним из старейших методов анализа временных рядов, который учитывает тенденции и сезонность при прогнозировании.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Этот метод имеет три основных аспекта: среднее значение с учетом тренда и сезонности.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Эти три аспекта представляют собой три типа экспоненциального сглаживания, поэтому метод также известен как тройное экспоненциальное сглаживание.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1152000" y="3997800"/>
            <a:ext cx="32392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MAPE:         0.1494773923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MSE:         47354806.43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RMSE:         6881.482865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4968000" y="3168000"/>
            <a:ext cx="6235920" cy="338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20640" y="628920"/>
            <a:ext cx="7947000" cy="5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80bc00"/>
                </a:solidFill>
                <a:latin typeface="Calibri"/>
                <a:ea typeface="Calibri"/>
              </a:rPr>
              <a:t>Prophet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0667880" y="6356520"/>
            <a:ext cx="684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"/>
          <p:cNvSpPr/>
          <p:nvPr/>
        </p:nvSpPr>
        <p:spPr>
          <a:xfrm>
            <a:off x="792000" y="1368000"/>
            <a:ext cx="106552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Prophet — библиотека с открытым исходным кодом от компании Facebook. По словам разработчиков (команды Core Data Science team) она хорошо работает с временными рядами, которые имеют ярко выраженные сезонные эффекты, а также имеют несколько таких периодов. Prophet устойчив к отсутствию данных и достаточно хорошо справляется с выбросами.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Модель построена с учетом недельной сезонности и годовой цикличности.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4896000" y="2880000"/>
            <a:ext cx="6523920" cy="3539520"/>
          </a:xfrm>
          <a:prstGeom prst="rect">
            <a:avLst/>
          </a:prstGeom>
          <a:ln>
            <a:noFill/>
          </a:ln>
        </p:spPr>
      </p:pic>
      <p:sp>
        <p:nvSpPr>
          <p:cNvPr id="228" name="CustomShape 4"/>
          <p:cNvSpPr/>
          <p:nvPr/>
        </p:nvSpPr>
        <p:spPr>
          <a:xfrm>
            <a:off x="1008000" y="3960000"/>
            <a:ext cx="369864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MAPE:             0.112958284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MSE:              35723728.14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RMSE:             5976.933005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20640" y="628920"/>
            <a:ext cx="10898640" cy="5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80bc00"/>
                </a:solidFill>
                <a:latin typeface="Calibri"/>
                <a:ea typeface="Calibri"/>
              </a:rPr>
              <a:t>Выбор модели прогнозирования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0667880" y="6356520"/>
            <a:ext cx="684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3"/>
          <p:cNvSpPr/>
          <p:nvPr/>
        </p:nvSpPr>
        <p:spPr>
          <a:xfrm>
            <a:off x="792000" y="1368000"/>
            <a:ext cx="10655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Библиотека Prophet показала лучшие результаты прогнозирования на тестовом массиве данных. Этот метод будет использован для построения прогноза выручки на 14 дней.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864000" y="2664000"/>
            <a:ext cx="3455280" cy="30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MAPE: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SARIMA:               0.1841254929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Holt-Winters:         0.1494773923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Prophet:                0.112958284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MSE: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SARIMA:               65007278.45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Holt-Winters:         47354806.43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Prophet:                35723728.14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RMSE: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SARIMA:               8062.709126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Holt-Winters:         6881.482865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Prophet:                5976.933005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4464000" y="2384280"/>
            <a:ext cx="7415280" cy="402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20640" y="628920"/>
            <a:ext cx="7947000" cy="5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80bc00"/>
                </a:solidFill>
                <a:latin typeface="Calibri"/>
                <a:ea typeface="Calibri"/>
              </a:rPr>
              <a:t>Прогноз выручки на 14 дней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0667880" y="6356520"/>
            <a:ext cx="684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286920" y="2192760"/>
            <a:ext cx="11592360" cy="421452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864000" y="1368000"/>
            <a:ext cx="10799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Произведено прогнозирование с помощью библиотеки Prophet. Предсказание находится на уровне скользящего среднего и учитывает сезонность.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20640" y="628920"/>
            <a:ext cx="7947000" cy="5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80bc00"/>
                </a:solidFill>
                <a:latin typeface="Calibri"/>
                <a:ea typeface="Calibri"/>
              </a:rPr>
              <a:t>Выводы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0667880" y="6356520"/>
            <a:ext cx="684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"/>
          <p:cNvSpPr/>
          <p:nvPr/>
        </p:nvSpPr>
        <p:spPr>
          <a:xfrm>
            <a:off x="720000" y="1296000"/>
            <a:ext cx="11159280" cy="49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Проведен анализ финансовых поступлений придорожного кафе.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Построен прогноз на предстоящие 14 дней.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Прогнозируемая выручка находится в районе среднегодовых показателей, то есть около 40000 рублей.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Полученный прогноз соответствует ежегодному сезонному колебанию выручки.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 размер выручки влияет множество других факторов, которые нет возможности учесть при анализе. Это такие как вводимые ограничения при повышении эпидемиологической опасности, открытие придорожных сетевых магазинов Магнит, Пятерочка, Светофор, конкуренция с другими предприятиями общепита, дорожные работы на трассе, ограничивающие транспортный поток или подъезд к кафе, аварийные или плановые отключения электроэнергии.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Также на выручку влияет тип самих посетителей, постоянные или случайные, и сложившееся у них впечатление о качестве блюд и обслуживании персонала.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Все эти неучитываемые факторы, влияющие и на конкурентов, могут оказать на выручку как отрицательное так и положительное действие.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Поэтому построить долгосрочный прогноз исследованными методами не представляется возможным, а к полученным прогнозным данным надо относиться с определенной степенью доверия.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Возможно построение нейронной сети, учитывающей различные факторы от экономических до социальных, позволит давать более точные предсказания.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20640" y="4683240"/>
            <a:ext cx="8164800" cy="5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3600" spc="-1" strike="noStrike">
                <a:solidFill>
                  <a:srgbClr val="80bc00"/>
                </a:solidFill>
                <a:latin typeface="Calibri"/>
                <a:ea typeface="Calibri"/>
              </a:rPr>
              <a:t>Спасибо за внимание.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9408960" y="4683240"/>
            <a:ext cx="2198520" cy="587880"/>
          </a:xfrm>
          <a:prstGeom prst="rect">
            <a:avLst/>
          </a:prstGeom>
          <a:solidFill>
            <a:schemeClr val="lt1"/>
          </a:solidFill>
          <a:ln w="1260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43" name="Google Shape;466;p20" descr=""/>
          <p:cNvPicPr/>
          <p:nvPr/>
        </p:nvPicPr>
        <p:blipFill>
          <a:blip r:embed="rId1"/>
          <a:stretch/>
        </p:blipFill>
        <p:spPr>
          <a:xfrm>
            <a:off x="7560" y="4320"/>
            <a:ext cx="12195720" cy="4199760"/>
          </a:xfrm>
          <a:prstGeom prst="rect">
            <a:avLst/>
          </a:prstGeom>
          <a:ln>
            <a:noFill/>
          </a:ln>
        </p:spPr>
      </p:pic>
      <p:pic>
        <p:nvPicPr>
          <p:cNvPr id="244" name="Google Shape;467;p20" descr="Изображение выглядит как рисунок, тарелка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42680" y="424800"/>
            <a:ext cx="1929600" cy="433080"/>
          </a:xfrm>
          <a:prstGeom prst="rect">
            <a:avLst/>
          </a:prstGeom>
          <a:ln>
            <a:noFill/>
          </a:ln>
        </p:spPr>
      </p:pic>
      <p:sp>
        <p:nvSpPr>
          <p:cNvPr id="245" name="CustomShape 3"/>
          <p:cNvSpPr/>
          <p:nvPr/>
        </p:nvSpPr>
        <p:spPr>
          <a:xfrm>
            <a:off x="792000" y="5616000"/>
            <a:ext cx="827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563c1"/>
                </a:solidFill>
                <a:uFillTx/>
                <a:latin typeface="Arial"/>
                <a:hlinkClick r:id="rId3"/>
              </a:rPr>
              <a:t>https://github.com/krutofal/homework/blob/main/Forecast cafe.ipynb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1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0667880" y="6356520"/>
            <a:ext cx="684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ru-RU" sz="9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r>
            <a:endParaRPr b="0" lang="ru-RU" sz="900" spc="-1" strike="noStrike">
              <a:latin typeface="Arial"/>
            </a:endParaRPr>
          </a:p>
        </p:txBody>
      </p:sp>
      <p:pic>
        <p:nvPicPr>
          <p:cNvPr id="166" name="Google Shape;212;g1057795b482_0_0" descr=""/>
          <p:cNvPicPr/>
          <p:nvPr/>
        </p:nvPicPr>
        <p:blipFill>
          <a:blip r:embed="rId1"/>
          <a:stretch/>
        </p:blipFill>
        <p:spPr>
          <a:xfrm>
            <a:off x="7568280" y="2355480"/>
            <a:ext cx="4311720" cy="1377720"/>
          </a:xfrm>
          <a:prstGeom prst="rect">
            <a:avLst/>
          </a:prstGeom>
          <a:ln>
            <a:noFill/>
          </a:ln>
        </p:spPr>
      </p:pic>
      <p:pic>
        <p:nvPicPr>
          <p:cNvPr id="167" name="Google Shape;213;g1057795b482_0_0" descr=""/>
          <p:cNvPicPr/>
          <p:nvPr/>
        </p:nvPicPr>
        <p:blipFill>
          <a:blip r:embed="rId2"/>
          <a:stretch/>
        </p:blipFill>
        <p:spPr>
          <a:xfrm>
            <a:off x="4292280" y="2401920"/>
            <a:ext cx="4022280" cy="1285200"/>
          </a:xfrm>
          <a:prstGeom prst="rect">
            <a:avLst/>
          </a:prstGeom>
          <a:ln>
            <a:noFill/>
          </a:ln>
        </p:spPr>
      </p:pic>
      <p:pic>
        <p:nvPicPr>
          <p:cNvPr id="168" name="Google Shape;214;g1057795b482_0_0" descr=""/>
          <p:cNvPicPr/>
          <p:nvPr/>
        </p:nvPicPr>
        <p:blipFill>
          <a:blip r:embed="rId3"/>
          <a:stretch/>
        </p:blipFill>
        <p:spPr>
          <a:xfrm>
            <a:off x="671040" y="2401920"/>
            <a:ext cx="4022280" cy="128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b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19920" y="900000"/>
            <a:ext cx="11252520" cy="54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2800" spc="-1" strike="noStrike">
                <a:solidFill>
                  <a:srgbClr val="ffffff"/>
                </a:solidFill>
                <a:latin typeface="Calibri"/>
                <a:ea typeface="Calibri"/>
              </a:rPr>
              <a:t>Цель: </a:t>
            </a:r>
            <a:r>
              <a:rPr b="0" lang="ru-RU" sz="2800" spc="-1" strike="noStrike">
                <a:solidFill>
                  <a:srgbClr val="ffffff"/>
                </a:solidFill>
                <a:latin typeface="Calibri"/>
                <a:ea typeface="Calibri"/>
              </a:rPr>
              <a:t> оценить финансовые поступления предприятия в текущем и будущем периоде в условиях пандемии короновирусной инфекции и существующей конкуренции</a:t>
            </a:r>
            <a:br/>
            <a:br/>
            <a:r>
              <a:rPr b="1" lang="ru-RU" sz="2800" spc="-1" strike="noStrike">
                <a:solidFill>
                  <a:srgbClr val="ffffff"/>
                </a:solidFill>
                <a:latin typeface="Calibri"/>
                <a:ea typeface="Calibri"/>
              </a:rPr>
              <a:t>Задачи  в рамках исследования: </a:t>
            </a:r>
            <a:br/>
            <a:br/>
            <a:r>
              <a:rPr b="0" lang="ru-RU" sz="2800" spc="-1" strike="noStrike">
                <a:solidFill>
                  <a:srgbClr val="ffffff"/>
                </a:solidFill>
                <a:latin typeface="Calibri"/>
                <a:ea typeface="Calibri"/>
              </a:rPr>
              <a:t>- провести анализ выручки придорожного кафе;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Calibri"/>
                <a:ea typeface="Calibri"/>
              </a:rPr>
              <a:t>- выбрать модель прогнозирования; 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Calibri"/>
                <a:ea typeface="Calibri"/>
              </a:rPr>
              <a:t>- построить прогноз выручки на предстоящий период.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20640" y="628920"/>
            <a:ext cx="7947000" cy="5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3600" spc="-1" strike="noStrike">
                <a:solidFill>
                  <a:srgbClr val="80bc00"/>
                </a:solidFill>
                <a:latin typeface="Calibri"/>
                <a:ea typeface="Calibri"/>
              </a:rPr>
              <a:t>Объект исследования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0667880" y="6356520"/>
            <a:ext cx="684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"/>
          <p:cNvSpPr/>
          <p:nvPr/>
        </p:nvSpPr>
        <p:spPr>
          <a:xfrm>
            <a:off x="620640" y="2012400"/>
            <a:ext cx="4918680" cy="41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7128000" y="1733400"/>
            <a:ext cx="4132800" cy="3665880"/>
          </a:xfrm>
          <a:prstGeom prst="rect">
            <a:avLst/>
          </a:prstGeom>
          <a:ln>
            <a:noFill/>
          </a:ln>
        </p:spPr>
      </p:pic>
      <p:sp>
        <p:nvSpPr>
          <p:cNvPr id="174" name="CustomShape 4"/>
          <p:cNvSpPr/>
          <p:nvPr/>
        </p:nvSpPr>
        <p:spPr>
          <a:xfrm>
            <a:off x="936000" y="1728000"/>
            <a:ext cx="539928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Выбранное кафе находится на трассе Тимашевск - Славянск-на-Кубани и ведет свою деятельность в условиях жесткой конкуренции. На участке дороги, протяженностью 4 км, находятся 10 придорожных кафе и 10 продуктовых магазинов.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1800000" y="3643560"/>
            <a:ext cx="2980080" cy="182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20640" y="628920"/>
            <a:ext cx="7947000" cy="5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3600" spc="-1" strike="noStrike">
                <a:solidFill>
                  <a:srgbClr val="80bc00"/>
                </a:solidFill>
                <a:latin typeface="Calibri"/>
                <a:ea typeface="Calibri"/>
              </a:rPr>
              <a:t>Предобработка данных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0667880" y="6356520"/>
            <a:ext cx="684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"/>
          <p:cNvSpPr/>
          <p:nvPr/>
        </p:nvSpPr>
        <p:spPr>
          <a:xfrm>
            <a:off x="620640" y="2012400"/>
            <a:ext cx="4918680" cy="41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7464240" y="1512000"/>
            <a:ext cx="4271040" cy="4247280"/>
          </a:xfrm>
          <a:prstGeom prst="rect">
            <a:avLst/>
          </a:prstGeom>
          <a:ln>
            <a:noFill/>
          </a:ln>
        </p:spPr>
      </p:pic>
      <p:sp>
        <p:nvSpPr>
          <p:cNvPr id="180" name="CustomShape 4"/>
          <p:cNvSpPr/>
          <p:nvPr/>
        </p:nvSpPr>
        <p:spPr>
          <a:xfrm>
            <a:off x="864000" y="1512000"/>
            <a:ext cx="6911280" cy="46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Полученный файл содержит данные о кассовой выручке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 27 февраля 2020г по 2 марта 2022г.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Датафрейм содержит 9 полей: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дата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colkas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количество операций за наличный расчет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sumkas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сумма операций за наличный расчет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colbez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количество операций по карте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sumbez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сумма операций по карте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colskid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количество предоставленных скидок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sumskid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сумма предоставленных скидок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colkredit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количество операций в кредит или по договору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sumkredit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сумма операций в кредит или по договору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Входной файл содержит 20 пропущенных дней. Временной ряд восстановлен, отсутствующие значения заменены на 0.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20640" y="628920"/>
            <a:ext cx="7947000" cy="5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3600" spc="-1" strike="noStrike">
                <a:solidFill>
                  <a:srgbClr val="80bc00"/>
                </a:solidFill>
                <a:latin typeface="Calibri"/>
                <a:ea typeface="Calibri"/>
              </a:rPr>
              <a:t>Статистическая информация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0667880" y="6356520"/>
            <a:ext cx="684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620640" y="2012400"/>
            <a:ext cx="4918680" cy="41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-144000" y="2520000"/>
            <a:ext cx="12312720" cy="4102920"/>
          </a:xfrm>
          <a:prstGeom prst="rect">
            <a:avLst/>
          </a:prstGeom>
          <a:ln>
            <a:noFill/>
          </a:ln>
        </p:spPr>
      </p:pic>
      <p:sp>
        <p:nvSpPr>
          <p:cNvPr id="185" name="CustomShape 4"/>
          <p:cNvSpPr/>
          <p:nvPr/>
        </p:nvSpPr>
        <p:spPr>
          <a:xfrm>
            <a:off x="1254240" y="1508760"/>
            <a:ext cx="9719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Выручка состоит из оплат наличными и электронно картами или через платежные системы GooglePay, ApplePay и т. д. Также присутствуют операции по договорам или в кредит. Поступления неравномерны в течение года и увеличиваются в летний период.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20640" y="628920"/>
            <a:ext cx="7947000" cy="5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3600" spc="-1" strike="noStrike">
                <a:solidFill>
                  <a:srgbClr val="80bc00"/>
                </a:solidFill>
                <a:latin typeface="Calibri"/>
                <a:ea typeface="Calibri"/>
              </a:rPr>
              <a:t>Статистическая информация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0667880" y="6356520"/>
            <a:ext cx="684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4104000" y="1224000"/>
            <a:ext cx="7312680" cy="5484240"/>
          </a:xfrm>
          <a:prstGeom prst="rect">
            <a:avLst/>
          </a:prstGeom>
          <a:ln>
            <a:noFill/>
          </a:ln>
        </p:spPr>
      </p:pic>
      <p:sp>
        <p:nvSpPr>
          <p:cNvPr id="189" name="CustomShape 3"/>
          <p:cNvSpPr/>
          <p:nvPr/>
        </p:nvSpPr>
        <p:spPr>
          <a:xfrm>
            <a:off x="792000" y="2350080"/>
            <a:ext cx="4319280" cy="29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Наблюдается дисбаланс в видах оплаты.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Сумма оплаты наличными составляет приблизительно 2/3 от общей суммы выручки.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условиях пандемии рекомендуются бесконтактные способы оплаты. Но в настоящее время они составляют только 1/3 всех поступлений.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20640" y="628920"/>
            <a:ext cx="7947000" cy="5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3600" spc="-1" strike="noStrike">
                <a:solidFill>
                  <a:srgbClr val="80bc00"/>
                </a:solidFill>
                <a:latin typeface="Calibri"/>
                <a:ea typeface="Calibri"/>
              </a:rPr>
              <a:t>Статистическая информация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0667880" y="6356520"/>
            <a:ext cx="684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1224000" y="1368000"/>
            <a:ext cx="9647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Максимальная выручка в течение года приходится на июль, август и сентябрь.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апреле и мае 2020г наблюдается снижение поступлений из-за введенных ограничительных мер в связи с короновирусом.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303840" y="2624400"/>
            <a:ext cx="11503440" cy="378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20640" y="628920"/>
            <a:ext cx="7947000" cy="5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3600" spc="-1" strike="noStrike">
                <a:solidFill>
                  <a:srgbClr val="80bc00"/>
                </a:solidFill>
                <a:latin typeface="Calibri"/>
                <a:ea typeface="Calibri"/>
              </a:rPr>
              <a:t>Статистическая информация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0667880" y="6356520"/>
            <a:ext cx="684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0" y="2664000"/>
            <a:ext cx="12190680" cy="4062240"/>
          </a:xfrm>
          <a:prstGeom prst="rect">
            <a:avLst/>
          </a:prstGeom>
          <a:ln>
            <a:noFill/>
          </a:ln>
        </p:spPr>
      </p:pic>
      <p:sp>
        <p:nvSpPr>
          <p:cNvPr id="197" name="CustomShape 3"/>
          <p:cNvSpPr/>
          <p:nvPr/>
        </p:nvSpPr>
        <p:spPr>
          <a:xfrm>
            <a:off x="864000" y="1296000"/>
            <a:ext cx="102232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Для анализа выбрана сумма всех поступлений.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Средняя выручка составила 41897 рублей, медианное значение - 38825 рублей, максимальная выручка в день - 126438 рублей.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Наблюдаются еженедельные, ежегодные колебания выручки и небольшой восходящий тренд среднегодовой суммы поступлений.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Application>LibreOffice/6.4.7.2$Linux_X86_64 LibreOffice_project/40$Build-2</Application>
  <Words>1592</Words>
  <Paragraphs>168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2018-09-03T06:41:35Z</dcterms:created>
  <dc:creator>Ольга Саетгареева</dc:creator>
  <dc:description/>
  <dc:language>ru-RU</dc:language>
  <cp:lastModifiedBy/>
  <dcterms:modified xsi:type="dcterms:W3CDTF">2022-03-12T23:46:19Z</dcterms:modified>
  <cp:revision>8</cp:revision>
  <dc:subject/>
  <dc:title>Анализ распространения COVID-19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