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1"/>
  </p:notesMasterIdLst>
  <p:sldIdLst>
    <p:sldId id="256" r:id="rId2"/>
    <p:sldId id="257" r:id="rId3"/>
    <p:sldId id="258" r:id="rId4"/>
    <p:sldId id="306" r:id="rId5"/>
    <p:sldId id="304" r:id="rId6"/>
    <p:sldId id="274" r:id="rId7"/>
    <p:sldId id="292" r:id="rId8"/>
    <p:sldId id="297" r:id="rId9"/>
    <p:sldId id="305" r:id="rId10"/>
    <p:sldId id="263" r:id="rId11"/>
    <p:sldId id="307" r:id="rId12"/>
    <p:sldId id="308" r:id="rId13"/>
    <p:sldId id="309" r:id="rId14"/>
    <p:sldId id="310" r:id="rId15"/>
    <p:sldId id="311" r:id="rId16"/>
    <p:sldId id="312" r:id="rId17"/>
    <p:sldId id="264" r:id="rId18"/>
    <p:sldId id="303" r:id="rId19"/>
    <p:sldId id="266"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oduction" id="{C5D9C963-AF50-0748-B06A-94D61C845547}">
          <p14:sldIdLst>
            <p14:sldId id="256"/>
            <p14:sldId id="257"/>
            <p14:sldId id="258"/>
          </p14:sldIdLst>
        </p14:section>
        <p14:section name="Climate Trace" id="{DA4AE317-151B-5448-BDD4-ACA7E9557E54}">
          <p14:sldIdLst>
            <p14:sldId id="306"/>
            <p14:sldId id="304"/>
            <p14:sldId id="274"/>
            <p14:sldId id="292"/>
            <p14:sldId id="297"/>
            <p14:sldId id="305"/>
            <p14:sldId id="263"/>
          </p14:sldIdLst>
        </p14:section>
        <p14:section name="Google Earth Engine" id="{C8DE6D42-48B8-BF4A-9072-6B70BB600767}">
          <p14:sldIdLst>
            <p14:sldId id="307"/>
            <p14:sldId id="308"/>
            <p14:sldId id="309"/>
            <p14:sldId id="310"/>
            <p14:sldId id="311"/>
            <p14:sldId id="312"/>
          </p14:sldIdLst>
        </p14:section>
        <p14:section name="Analysis and Conclusion" id="{7C6D1762-11F7-D444-B516-C3959D5F1019}">
          <p14:sldIdLst>
            <p14:sldId id="264"/>
            <p14:sldId id="303"/>
            <p14:sldId id="2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37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56EE46-FC32-41E6-BE53-8098FEF8CBF4}" v="10" dt="2024-10-29T03:04:44.2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4"/>
    <p:restoredTop sz="92323"/>
  </p:normalViewPr>
  <p:slideViewPr>
    <p:cSldViewPr snapToGrid="0" snapToObjects="1">
      <p:cViewPr varScale="1">
        <p:scale>
          <a:sx n="102" d="100"/>
          <a:sy n="102" d="100"/>
        </p:scale>
        <p:origin x="79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utarth Ghuge" userId="a152bcfb61f4273a" providerId="LiveId" clId="{5856EE46-FC32-41E6-BE53-8098FEF8CBF4}"/>
    <pc:docChg chg="undo custSel addSld modSld modSection">
      <pc:chgData name="Krutarth Ghuge" userId="a152bcfb61f4273a" providerId="LiveId" clId="{5856EE46-FC32-41E6-BE53-8098FEF8CBF4}" dt="2024-10-29T03:07:58.773" v="1145" actId="207"/>
      <pc:docMkLst>
        <pc:docMk/>
      </pc:docMkLst>
      <pc:sldChg chg="modSp mod">
        <pc:chgData name="Krutarth Ghuge" userId="a152bcfb61f4273a" providerId="LiveId" clId="{5856EE46-FC32-41E6-BE53-8098FEF8CBF4}" dt="2024-10-27T16:20:24.845" v="183" actId="20577"/>
        <pc:sldMkLst>
          <pc:docMk/>
          <pc:sldMk cId="176098060" sldId="307"/>
        </pc:sldMkLst>
        <pc:spChg chg="mod">
          <ac:chgData name="Krutarth Ghuge" userId="a152bcfb61f4273a" providerId="LiveId" clId="{5856EE46-FC32-41E6-BE53-8098FEF8CBF4}" dt="2024-10-27T16:19:36.822" v="22" actId="20577"/>
          <ac:spMkLst>
            <pc:docMk/>
            <pc:sldMk cId="176098060" sldId="307"/>
            <ac:spMk id="4" creationId="{E8ABB327-1B78-5FAA-1EF4-0FA785E827FE}"/>
          </ac:spMkLst>
        </pc:spChg>
        <pc:spChg chg="mod">
          <ac:chgData name="Krutarth Ghuge" userId="a152bcfb61f4273a" providerId="LiveId" clId="{5856EE46-FC32-41E6-BE53-8098FEF8CBF4}" dt="2024-10-27T16:20:24.845" v="183" actId="20577"/>
          <ac:spMkLst>
            <pc:docMk/>
            <pc:sldMk cId="176098060" sldId="307"/>
            <ac:spMk id="5" creationId="{32E9C81B-3C99-1CA3-3597-26D8317BF4BE}"/>
          </ac:spMkLst>
        </pc:spChg>
      </pc:sldChg>
      <pc:sldChg chg="addSp delSp modSp new mod modClrScheme chgLayout">
        <pc:chgData name="Krutarth Ghuge" userId="a152bcfb61f4273a" providerId="LiveId" clId="{5856EE46-FC32-41E6-BE53-8098FEF8CBF4}" dt="2024-10-29T02:56:37.490" v="830" actId="20577"/>
        <pc:sldMkLst>
          <pc:docMk/>
          <pc:sldMk cId="4100844004" sldId="308"/>
        </pc:sldMkLst>
        <pc:spChg chg="del mod ord">
          <ac:chgData name="Krutarth Ghuge" userId="a152bcfb61f4273a" providerId="LiveId" clId="{5856EE46-FC32-41E6-BE53-8098FEF8CBF4}" dt="2024-10-29T02:46:20.824" v="185" actId="700"/>
          <ac:spMkLst>
            <pc:docMk/>
            <pc:sldMk cId="4100844004" sldId="308"/>
            <ac:spMk id="2" creationId="{10C57C7C-14C6-5B8E-6F37-E2BE5F90BDCC}"/>
          </ac:spMkLst>
        </pc:spChg>
        <pc:spChg chg="del mod ord">
          <ac:chgData name="Krutarth Ghuge" userId="a152bcfb61f4273a" providerId="LiveId" clId="{5856EE46-FC32-41E6-BE53-8098FEF8CBF4}" dt="2024-10-29T02:46:20.824" v="185" actId="700"/>
          <ac:spMkLst>
            <pc:docMk/>
            <pc:sldMk cId="4100844004" sldId="308"/>
            <ac:spMk id="3" creationId="{816C6C02-53AE-4FF6-D3C9-D7544F82E9F5}"/>
          </ac:spMkLst>
        </pc:spChg>
        <pc:spChg chg="add mod ord">
          <ac:chgData name="Krutarth Ghuge" userId="a152bcfb61f4273a" providerId="LiveId" clId="{5856EE46-FC32-41E6-BE53-8098FEF8CBF4}" dt="2024-10-29T02:46:31.049" v="195" actId="20577"/>
          <ac:spMkLst>
            <pc:docMk/>
            <pc:sldMk cId="4100844004" sldId="308"/>
            <ac:spMk id="4" creationId="{75461C7F-0BA9-029E-811F-AA17B6F7E1D1}"/>
          </ac:spMkLst>
        </pc:spChg>
        <pc:spChg chg="add mod ord">
          <ac:chgData name="Krutarth Ghuge" userId="a152bcfb61f4273a" providerId="LiveId" clId="{5856EE46-FC32-41E6-BE53-8098FEF8CBF4}" dt="2024-10-29T02:56:37.490" v="830" actId="20577"/>
          <ac:spMkLst>
            <pc:docMk/>
            <pc:sldMk cId="4100844004" sldId="308"/>
            <ac:spMk id="5" creationId="{EF5C0DC0-C2D1-339B-41EC-89A125F1551D}"/>
          </ac:spMkLst>
        </pc:spChg>
      </pc:sldChg>
      <pc:sldChg chg="modSp new mod modNotesTx">
        <pc:chgData name="Krutarth Ghuge" userId="a152bcfb61f4273a" providerId="LiveId" clId="{5856EE46-FC32-41E6-BE53-8098FEF8CBF4}" dt="2024-10-29T03:07:58.773" v="1145" actId="207"/>
        <pc:sldMkLst>
          <pc:docMk/>
          <pc:sldMk cId="3423340406" sldId="309"/>
        </pc:sldMkLst>
        <pc:spChg chg="mod">
          <ac:chgData name="Krutarth Ghuge" userId="a152bcfb61f4273a" providerId="LiveId" clId="{5856EE46-FC32-41E6-BE53-8098FEF8CBF4}" dt="2024-10-29T02:57:25.419" v="854" actId="20577"/>
          <ac:spMkLst>
            <pc:docMk/>
            <pc:sldMk cId="3423340406" sldId="309"/>
            <ac:spMk id="2" creationId="{3943B4F0-9668-FF79-7EF2-F4C4B9BF01C2}"/>
          </ac:spMkLst>
        </pc:spChg>
        <pc:spChg chg="mod">
          <ac:chgData name="Krutarth Ghuge" userId="a152bcfb61f4273a" providerId="LiveId" clId="{5856EE46-FC32-41E6-BE53-8098FEF8CBF4}" dt="2024-10-29T03:07:58.773" v="1145" actId="207"/>
          <ac:spMkLst>
            <pc:docMk/>
            <pc:sldMk cId="3423340406" sldId="309"/>
            <ac:spMk id="3" creationId="{DC985BAB-A6BB-E066-83FC-E4912ACBFAC6}"/>
          </ac:spMkLst>
        </pc:spChg>
      </pc:sldChg>
      <pc:sldChg chg="modSp new mod">
        <pc:chgData name="Krutarth Ghuge" userId="a152bcfb61f4273a" providerId="LiveId" clId="{5856EE46-FC32-41E6-BE53-8098FEF8CBF4}" dt="2024-10-29T03:03:44.518" v="1090" actId="313"/>
        <pc:sldMkLst>
          <pc:docMk/>
          <pc:sldMk cId="1401441550" sldId="310"/>
        </pc:sldMkLst>
        <pc:spChg chg="mod">
          <ac:chgData name="Krutarth Ghuge" userId="a152bcfb61f4273a" providerId="LiveId" clId="{5856EE46-FC32-41E6-BE53-8098FEF8CBF4}" dt="2024-10-29T03:03:44.518" v="1090" actId="313"/>
          <ac:spMkLst>
            <pc:docMk/>
            <pc:sldMk cId="1401441550" sldId="310"/>
            <ac:spMk id="2" creationId="{ECDDDF00-2DE7-6087-66A0-A4BD5E5E444C}"/>
          </ac:spMkLst>
        </pc:spChg>
      </pc:sldChg>
      <pc:sldChg chg="addSp delSp modSp new mod">
        <pc:chgData name="Krutarth Ghuge" userId="a152bcfb61f4273a" providerId="LiveId" clId="{5856EE46-FC32-41E6-BE53-8098FEF8CBF4}" dt="2024-10-29T02:52:51.980" v="387" actId="20577"/>
        <pc:sldMkLst>
          <pc:docMk/>
          <pc:sldMk cId="383235798" sldId="311"/>
        </pc:sldMkLst>
        <pc:spChg chg="mod">
          <ac:chgData name="Krutarth Ghuge" userId="a152bcfb61f4273a" providerId="LiveId" clId="{5856EE46-FC32-41E6-BE53-8098FEF8CBF4}" dt="2024-10-29T02:52:20.154" v="312" actId="1076"/>
          <ac:spMkLst>
            <pc:docMk/>
            <pc:sldMk cId="383235798" sldId="311"/>
            <ac:spMk id="2" creationId="{7E10035D-B98D-2F81-7AEA-B292106AA90A}"/>
          </ac:spMkLst>
        </pc:spChg>
        <pc:spChg chg="add del mod">
          <ac:chgData name="Krutarth Ghuge" userId="a152bcfb61f4273a" providerId="LiveId" clId="{5856EE46-FC32-41E6-BE53-8098FEF8CBF4}" dt="2024-10-29T02:52:51.980" v="387" actId="20577"/>
          <ac:spMkLst>
            <pc:docMk/>
            <pc:sldMk cId="383235798" sldId="311"/>
            <ac:spMk id="3" creationId="{F50E8475-0C7C-563D-1FB6-5A8E9AE302A1}"/>
          </ac:spMkLst>
        </pc:spChg>
        <pc:spChg chg="add mod">
          <ac:chgData name="Krutarth Ghuge" userId="a152bcfb61f4273a" providerId="LiveId" clId="{5856EE46-FC32-41E6-BE53-8098FEF8CBF4}" dt="2024-10-29T02:51:26.383" v="284"/>
          <ac:spMkLst>
            <pc:docMk/>
            <pc:sldMk cId="383235798" sldId="311"/>
            <ac:spMk id="4" creationId="{26ADB71E-58CF-0E6E-9586-B6F5D348CD94}"/>
          </ac:spMkLst>
        </pc:spChg>
      </pc:sldChg>
      <pc:sldChg chg="modSp new mod">
        <pc:chgData name="Krutarth Ghuge" userId="a152bcfb61f4273a" providerId="LiveId" clId="{5856EE46-FC32-41E6-BE53-8098FEF8CBF4}" dt="2024-10-29T02:47:20.346" v="280" actId="20577"/>
        <pc:sldMkLst>
          <pc:docMk/>
          <pc:sldMk cId="132105306" sldId="312"/>
        </pc:sldMkLst>
        <pc:spChg chg="mod">
          <ac:chgData name="Krutarth Ghuge" userId="a152bcfb61f4273a" providerId="LiveId" clId="{5856EE46-FC32-41E6-BE53-8098FEF8CBF4}" dt="2024-10-29T02:47:20.346" v="280" actId="20577"/>
          <ac:spMkLst>
            <pc:docMk/>
            <pc:sldMk cId="132105306" sldId="312"/>
            <ac:spMk id="2" creationId="{3C553B9F-6867-D5A0-E3C0-2A33514290DB}"/>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B7CF50-B682-425B-8631-1091D6BFEB98}"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348F5E9D-45EF-4149-A138-E9ADBDFBE5B0}">
      <dgm:prSet/>
      <dgm:spPr/>
      <dgm:t>
        <a:bodyPr/>
        <a:lstStyle/>
        <a:p>
          <a:r>
            <a:rPr lang="en-CA" dirty="0"/>
            <a:t>We build a program that uses this available raw data and filters out and does necessary math to get our desired outputs for the environmental profile of the specified geographical area.</a:t>
          </a:r>
          <a:endParaRPr lang="en-US" dirty="0"/>
        </a:p>
      </dgm:t>
    </dgm:pt>
    <dgm:pt modelId="{1B1A7BF0-C146-41AC-AC53-EBDA7DC67CFF}" type="sibTrans" cxnId="{8CCEC0F0-8B23-43A5-969D-3E6916FDBAEB}">
      <dgm:prSet/>
      <dgm:spPr/>
      <dgm:t>
        <a:bodyPr/>
        <a:lstStyle/>
        <a:p>
          <a:endParaRPr lang="en-US"/>
        </a:p>
      </dgm:t>
    </dgm:pt>
    <dgm:pt modelId="{B8BB669F-3766-4E02-987B-4B36CD9EBBE5}" type="parTrans" cxnId="{8CCEC0F0-8B23-43A5-969D-3E6916FDBAEB}">
      <dgm:prSet/>
      <dgm:spPr/>
      <dgm:t>
        <a:bodyPr/>
        <a:lstStyle/>
        <a:p>
          <a:endParaRPr lang="en-US"/>
        </a:p>
      </dgm:t>
    </dgm:pt>
    <dgm:pt modelId="{28E43F85-462B-4AF5-8256-F6471BAE416A}">
      <dgm:prSet/>
      <dgm:spPr/>
      <dgm:t>
        <a:bodyPr/>
        <a:lstStyle/>
        <a:p>
          <a:r>
            <a:rPr lang="en-CA" dirty="0"/>
            <a:t>This data is collected from different providers - satellites, private organizations, etc., to create a publicly available place for people to view such factors that account for a given geographical area.</a:t>
          </a:r>
          <a:endParaRPr lang="en-US" dirty="0"/>
        </a:p>
      </dgm:t>
    </dgm:pt>
    <dgm:pt modelId="{0DB91637-BABB-484B-88AB-C082E4A6C231}" type="sibTrans" cxnId="{995FF836-9FD8-4C92-8D9E-524E9FD8C801}">
      <dgm:prSet/>
      <dgm:spPr/>
      <dgm:t>
        <a:bodyPr/>
        <a:lstStyle/>
        <a:p>
          <a:endParaRPr lang="en-US"/>
        </a:p>
      </dgm:t>
    </dgm:pt>
    <dgm:pt modelId="{2A000B7E-B819-466F-94AA-623EA8BC7E60}" type="parTrans" cxnId="{995FF836-9FD8-4C92-8D9E-524E9FD8C801}">
      <dgm:prSet/>
      <dgm:spPr/>
      <dgm:t>
        <a:bodyPr/>
        <a:lstStyle/>
        <a:p>
          <a:endParaRPr lang="en-US"/>
        </a:p>
      </dgm:t>
    </dgm:pt>
    <dgm:pt modelId="{C6BF6CAC-5A23-44DA-87AD-C708B8A20876}">
      <dgm:prSet/>
      <dgm:spPr/>
      <dgm:t>
        <a:bodyPr/>
        <a:lstStyle/>
        <a:p>
          <a:r>
            <a:rPr lang="en-CA" dirty="0"/>
            <a:t>We try to get an environmental profile of a given area - where we can deduce the biodiversity, greenhouse emissions, water quality, forestry land use, etc. from the available datasets. </a:t>
          </a:r>
          <a:endParaRPr lang="en-US" dirty="0"/>
        </a:p>
      </dgm:t>
    </dgm:pt>
    <dgm:pt modelId="{3CE4A1EC-084A-46E9-9173-E062015E6E5B}" type="sibTrans" cxnId="{D6F70EC6-F853-403F-BAF2-CF1059D4E383}">
      <dgm:prSet/>
      <dgm:spPr/>
      <dgm:t>
        <a:bodyPr/>
        <a:lstStyle/>
        <a:p>
          <a:endParaRPr lang="en-US"/>
        </a:p>
      </dgm:t>
    </dgm:pt>
    <dgm:pt modelId="{15F8D187-3B26-4E27-9570-CA0FC1F36CB4}" type="parTrans" cxnId="{D6F70EC6-F853-403F-BAF2-CF1059D4E383}">
      <dgm:prSet/>
      <dgm:spPr/>
      <dgm:t>
        <a:bodyPr/>
        <a:lstStyle/>
        <a:p>
          <a:endParaRPr lang="en-US"/>
        </a:p>
      </dgm:t>
    </dgm:pt>
    <dgm:pt modelId="{DD038D57-4DE9-3F4A-A6BA-394922FF6571}">
      <dgm:prSet/>
      <dgm:spPr/>
      <dgm:t>
        <a:bodyPr/>
        <a:lstStyle/>
        <a:p>
          <a:r>
            <a:rPr lang="en-US" dirty="0"/>
            <a:t>Now with all the outputs, we can make improvements to each area with the factor that they are lacking in (reasonably).</a:t>
          </a:r>
        </a:p>
      </dgm:t>
    </dgm:pt>
    <dgm:pt modelId="{549AEBB9-8E62-9D49-A702-3C0EB44369FF}" type="parTrans" cxnId="{C25E6BAB-1A90-3D4B-BB75-5F5FB7024B93}">
      <dgm:prSet/>
      <dgm:spPr/>
      <dgm:t>
        <a:bodyPr/>
        <a:lstStyle/>
        <a:p>
          <a:endParaRPr lang="en-US"/>
        </a:p>
      </dgm:t>
    </dgm:pt>
    <dgm:pt modelId="{06890FF0-E465-EC4D-A06E-0AAB8FE94B15}" type="sibTrans" cxnId="{C25E6BAB-1A90-3D4B-BB75-5F5FB7024B93}">
      <dgm:prSet/>
      <dgm:spPr/>
      <dgm:t>
        <a:bodyPr/>
        <a:lstStyle/>
        <a:p>
          <a:endParaRPr lang="en-US"/>
        </a:p>
      </dgm:t>
    </dgm:pt>
    <dgm:pt modelId="{BB1DBA73-D1F7-0145-BE2E-162FA37E80C1}" type="pres">
      <dgm:prSet presAssocID="{62B7CF50-B682-425B-8631-1091D6BFEB98}" presName="matrix" presStyleCnt="0">
        <dgm:presLayoutVars>
          <dgm:chMax val="1"/>
          <dgm:dir/>
          <dgm:resizeHandles val="exact"/>
        </dgm:presLayoutVars>
      </dgm:prSet>
      <dgm:spPr/>
    </dgm:pt>
    <dgm:pt modelId="{32224B82-4477-F043-B2F6-7C9266D0521A}" type="pres">
      <dgm:prSet presAssocID="{62B7CF50-B682-425B-8631-1091D6BFEB98}" presName="diamond" presStyleLbl="bgShp" presStyleIdx="0" presStyleCnt="1"/>
      <dgm:spPr/>
    </dgm:pt>
    <dgm:pt modelId="{773460A3-8246-DC47-B279-F238E2A70CEF}" type="pres">
      <dgm:prSet presAssocID="{62B7CF50-B682-425B-8631-1091D6BFEB98}" presName="quad1" presStyleLbl="node1" presStyleIdx="0" presStyleCnt="4">
        <dgm:presLayoutVars>
          <dgm:chMax val="0"/>
          <dgm:chPref val="0"/>
          <dgm:bulletEnabled val="1"/>
        </dgm:presLayoutVars>
      </dgm:prSet>
      <dgm:spPr/>
    </dgm:pt>
    <dgm:pt modelId="{E8F64DD4-CBC2-934B-B825-81BF5349F06F}" type="pres">
      <dgm:prSet presAssocID="{62B7CF50-B682-425B-8631-1091D6BFEB98}" presName="quad2" presStyleLbl="node1" presStyleIdx="1" presStyleCnt="4">
        <dgm:presLayoutVars>
          <dgm:chMax val="0"/>
          <dgm:chPref val="0"/>
          <dgm:bulletEnabled val="1"/>
        </dgm:presLayoutVars>
      </dgm:prSet>
      <dgm:spPr/>
    </dgm:pt>
    <dgm:pt modelId="{491A22D2-DFCA-F94B-9C0E-6EFE139173A4}" type="pres">
      <dgm:prSet presAssocID="{62B7CF50-B682-425B-8631-1091D6BFEB98}" presName="quad3" presStyleLbl="node1" presStyleIdx="2" presStyleCnt="4">
        <dgm:presLayoutVars>
          <dgm:chMax val="0"/>
          <dgm:chPref val="0"/>
          <dgm:bulletEnabled val="1"/>
        </dgm:presLayoutVars>
      </dgm:prSet>
      <dgm:spPr/>
    </dgm:pt>
    <dgm:pt modelId="{F5030F63-6836-EE43-8150-6ACDA4C22843}" type="pres">
      <dgm:prSet presAssocID="{62B7CF50-B682-425B-8631-1091D6BFEB98}" presName="quad4" presStyleLbl="node1" presStyleIdx="3" presStyleCnt="4">
        <dgm:presLayoutVars>
          <dgm:chMax val="0"/>
          <dgm:chPref val="0"/>
          <dgm:bulletEnabled val="1"/>
        </dgm:presLayoutVars>
      </dgm:prSet>
      <dgm:spPr/>
    </dgm:pt>
  </dgm:ptLst>
  <dgm:cxnLst>
    <dgm:cxn modelId="{E2D6D509-60B2-CB4E-B24C-DF225C448BEC}" type="presOf" srcId="{348F5E9D-45EF-4149-A138-E9ADBDFBE5B0}" destId="{491A22D2-DFCA-F94B-9C0E-6EFE139173A4}" srcOrd="0" destOrd="0" presId="urn:microsoft.com/office/officeart/2005/8/layout/matrix3"/>
    <dgm:cxn modelId="{79C8C42A-AD37-864F-AB38-D70E1BE47E31}" type="presOf" srcId="{28E43F85-462B-4AF5-8256-F6471BAE416A}" destId="{E8F64DD4-CBC2-934B-B825-81BF5349F06F}" srcOrd="0" destOrd="0" presId="urn:microsoft.com/office/officeart/2005/8/layout/matrix3"/>
    <dgm:cxn modelId="{995FF836-9FD8-4C92-8D9E-524E9FD8C801}" srcId="{62B7CF50-B682-425B-8631-1091D6BFEB98}" destId="{28E43F85-462B-4AF5-8256-F6471BAE416A}" srcOrd="1" destOrd="0" parTransId="{2A000B7E-B819-466F-94AA-623EA8BC7E60}" sibTransId="{0DB91637-BABB-484B-88AB-C082E4A6C231}"/>
    <dgm:cxn modelId="{B994D483-D8E8-A84C-8722-3BD53C819CAD}" type="presOf" srcId="{DD038D57-4DE9-3F4A-A6BA-394922FF6571}" destId="{F5030F63-6836-EE43-8150-6ACDA4C22843}" srcOrd="0" destOrd="0" presId="urn:microsoft.com/office/officeart/2005/8/layout/matrix3"/>
    <dgm:cxn modelId="{C25E6BAB-1A90-3D4B-BB75-5F5FB7024B93}" srcId="{62B7CF50-B682-425B-8631-1091D6BFEB98}" destId="{DD038D57-4DE9-3F4A-A6BA-394922FF6571}" srcOrd="3" destOrd="0" parTransId="{549AEBB9-8E62-9D49-A702-3C0EB44369FF}" sibTransId="{06890FF0-E465-EC4D-A06E-0AAB8FE94B15}"/>
    <dgm:cxn modelId="{54136CC3-F0AF-B44A-AD67-35C3995B8E6A}" type="presOf" srcId="{C6BF6CAC-5A23-44DA-87AD-C708B8A20876}" destId="{773460A3-8246-DC47-B279-F238E2A70CEF}" srcOrd="0" destOrd="0" presId="urn:microsoft.com/office/officeart/2005/8/layout/matrix3"/>
    <dgm:cxn modelId="{8F574CC3-7678-2843-943F-134E12087762}" type="presOf" srcId="{62B7CF50-B682-425B-8631-1091D6BFEB98}" destId="{BB1DBA73-D1F7-0145-BE2E-162FA37E80C1}" srcOrd="0" destOrd="0" presId="urn:microsoft.com/office/officeart/2005/8/layout/matrix3"/>
    <dgm:cxn modelId="{D6F70EC6-F853-403F-BAF2-CF1059D4E383}" srcId="{62B7CF50-B682-425B-8631-1091D6BFEB98}" destId="{C6BF6CAC-5A23-44DA-87AD-C708B8A20876}" srcOrd="0" destOrd="0" parTransId="{15F8D187-3B26-4E27-9570-CA0FC1F36CB4}" sibTransId="{3CE4A1EC-084A-46E9-9173-E062015E6E5B}"/>
    <dgm:cxn modelId="{8CCEC0F0-8B23-43A5-969D-3E6916FDBAEB}" srcId="{62B7CF50-B682-425B-8631-1091D6BFEB98}" destId="{348F5E9D-45EF-4149-A138-E9ADBDFBE5B0}" srcOrd="2" destOrd="0" parTransId="{B8BB669F-3766-4E02-987B-4B36CD9EBBE5}" sibTransId="{1B1A7BF0-C146-41AC-AC53-EBDA7DC67CFF}"/>
    <dgm:cxn modelId="{51F795B7-3594-C74D-98C6-5EF1CED1129E}" type="presParOf" srcId="{BB1DBA73-D1F7-0145-BE2E-162FA37E80C1}" destId="{32224B82-4477-F043-B2F6-7C9266D0521A}" srcOrd="0" destOrd="0" presId="urn:microsoft.com/office/officeart/2005/8/layout/matrix3"/>
    <dgm:cxn modelId="{25D60903-FB32-924A-A886-9B76DEF53648}" type="presParOf" srcId="{BB1DBA73-D1F7-0145-BE2E-162FA37E80C1}" destId="{773460A3-8246-DC47-B279-F238E2A70CEF}" srcOrd="1" destOrd="0" presId="urn:microsoft.com/office/officeart/2005/8/layout/matrix3"/>
    <dgm:cxn modelId="{4372348E-826D-4448-A5F6-7AB25117B3F1}" type="presParOf" srcId="{BB1DBA73-D1F7-0145-BE2E-162FA37E80C1}" destId="{E8F64DD4-CBC2-934B-B825-81BF5349F06F}" srcOrd="2" destOrd="0" presId="urn:microsoft.com/office/officeart/2005/8/layout/matrix3"/>
    <dgm:cxn modelId="{0724483A-7116-AD43-B1F6-58E6761EFF6E}" type="presParOf" srcId="{BB1DBA73-D1F7-0145-BE2E-162FA37E80C1}" destId="{491A22D2-DFCA-F94B-9C0E-6EFE139173A4}" srcOrd="3" destOrd="0" presId="urn:microsoft.com/office/officeart/2005/8/layout/matrix3"/>
    <dgm:cxn modelId="{3A7331F4-841D-F14D-8491-BF259FFFA58F}" type="presParOf" srcId="{BB1DBA73-D1F7-0145-BE2E-162FA37E80C1}" destId="{F5030F63-6836-EE43-8150-6ACDA4C22843}" srcOrd="4" destOrd="0" presId="urn:microsoft.com/office/officeart/2005/8/layout/matrix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7B7171-BB61-42A9-A45A-65372588C66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A8E0284-141F-4BFD-B3E6-64F8366A2634}">
      <dgm:prSet/>
      <dgm:spPr/>
      <dgm:t>
        <a:bodyPr/>
        <a:lstStyle/>
        <a:p>
          <a:pPr>
            <a:lnSpc>
              <a:spcPct val="100000"/>
            </a:lnSpc>
          </a:pPr>
          <a:r>
            <a:rPr lang="en-CA" dirty="0"/>
            <a:t>Policy and Regulation: The increasing trend in greenhouse gas emissions calls for stricter environmental regulations and policies targeting high-emission sectors such as agriculture and transportation.</a:t>
          </a:r>
          <a:endParaRPr lang="en-US" dirty="0"/>
        </a:p>
      </dgm:t>
    </dgm:pt>
    <dgm:pt modelId="{204763E1-195C-48DA-ABC9-8BB0B5206BA2}" type="parTrans" cxnId="{AA47B6C6-50E9-48FE-83F9-8100CAB3D252}">
      <dgm:prSet/>
      <dgm:spPr/>
      <dgm:t>
        <a:bodyPr/>
        <a:lstStyle/>
        <a:p>
          <a:endParaRPr lang="en-US"/>
        </a:p>
      </dgm:t>
    </dgm:pt>
    <dgm:pt modelId="{ED359F1D-3D8B-4FD1-8780-D1643119731D}" type="sibTrans" cxnId="{AA47B6C6-50E9-48FE-83F9-8100CAB3D252}">
      <dgm:prSet/>
      <dgm:spPr/>
      <dgm:t>
        <a:bodyPr/>
        <a:lstStyle/>
        <a:p>
          <a:endParaRPr lang="en-US"/>
        </a:p>
      </dgm:t>
    </dgm:pt>
    <dgm:pt modelId="{7D121A70-6194-4FA0-BD2E-65FC696587DF}">
      <dgm:prSet/>
      <dgm:spPr/>
      <dgm:t>
        <a:bodyPr/>
        <a:lstStyle/>
        <a:p>
          <a:pPr>
            <a:lnSpc>
              <a:spcPct val="100000"/>
            </a:lnSpc>
          </a:pPr>
          <a:r>
            <a:rPr lang="en-CA" dirty="0"/>
            <a:t>Sector-Specific Strategies: Identifying high-emission subsectors within major sectors can help in devising targeted strategies for emission reduction. For example, focusing on reducing emissions from 'synthetic-fertilizer-application' within the agricultural sector.</a:t>
          </a:r>
          <a:endParaRPr lang="en-US" dirty="0"/>
        </a:p>
      </dgm:t>
    </dgm:pt>
    <dgm:pt modelId="{25602A40-A9B4-4984-889D-A28341ED1E1C}" type="parTrans" cxnId="{607B4A6A-18CD-44D3-83D7-7F61ED8213DA}">
      <dgm:prSet/>
      <dgm:spPr/>
      <dgm:t>
        <a:bodyPr/>
        <a:lstStyle/>
        <a:p>
          <a:endParaRPr lang="en-US"/>
        </a:p>
      </dgm:t>
    </dgm:pt>
    <dgm:pt modelId="{A06F8564-F193-4725-992A-4FF865211EB9}" type="sibTrans" cxnId="{607B4A6A-18CD-44D3-83D7-7F61ED8213DA}">
      <dgm:prSet/>
      <dgm:spPr/>
      <dgm:t>
        <a:bodyPr/>
        <a:lstStyle/>
        <a:p>
          <a:endParaRPr lang="en-US"/>
        </a:p>
      </dgm:t>
    </dgm:pt>
    <dgm:pt modelId="{FEDC67D0-A2D7-4DA2-9122-694D06DC4F92}">
      <dgm:prSet/>
      <dgm:spPr/>
      <dgm:t>
        <a:bodyPr/>
        <a:lstStyle/>
        <a:p>
          <a:pPr>
            <a:lnSpc>
              <a:spcPct val="100000"/>
            </a:lnSpc>
          </a:pPr>
          <a:r>
            <a:rPr lang="en-CA" dirty="0"/>
            <a:t>Resource Allocation: Understanding which sectors and subsectors contribute most to emissions can guide the allocation of resources and efforts towards the most impactful areas for emission reductions.</a:t>
          </a:r>
          <a:endParaRPr lang="en-US" dirty="0"/>
        </a:p>
      </dgm:t>
    </dgm:pt>
    <dgm:pt modelId="{2C7392CB-6C3F-4BEA-A636-F12C54C054A8}" type="parTrans" cxnId="{FAFD1CFA-321B-450F-99C8-DCCABE1B4930}">
      <dgm:prSet/>
      <dgm:spPr/>
      <dgm:t>
        <a:bodyPr/>
        <a:lstStyle/>
        <a:p>
          <a:endParaRPr lang="en-US"/>
        </a:p>
      </dgm:t>
    </dgm:pt>
    <dgm:pt modelId="{FA9C6E12-54EA-4F73-BFFD-39D52C11C642}" type="sibTrans" cxnId="{FAFD1CFA-321B-450F-99C8-DCCABE1B4930}">
      <dgm:prSet/>
      <dgm:spPr/>
      <dgm:t>
        <a:bodyPr/>
        <a:lstStyle/>
        <a:p>
          <a:endParaRPr lang="en-US"/>
        </a:p>
      </dgm:t>
    </dgm:pt>
    <dgm:pt modelId="{1EA27A8A-0CC8-4664-81D8-995F5526B9B3}" type="pres">
      <dgm:prSet presAssocID="{B87B7171-BB61-42A9-A45A-65372588C665}" presName="root" presStyleCnt="0">
        <dgm:presLayoutVars>
          <dgm:dir/>
          <dgm:resizeHandles val="exact"/>
        </dgm:presLayoutVars>
      </dgm:prSet>
      <dgm:spPr/>
    </dgm:pt>
    <dgm:pt modelId="{28A5614C-EC22-474F-8FD7-DACE3A981D05}" type="pres">
      <dgm:prSet presAssocID="{3A8E0284-141F-4BFD-B3E6-64F8366A2634}" presName="compNode" presStyleCnt="0"/>
      <dgm:spPr/>
    </dgm:pt>
    <dgm:pt modelId="{7F401F5B-E3AF-480C-91F3-4EDF0683CF4B}" type="pres">
      <dgm:prSet presAssocID="{3A8E0284-141F-4BFD-B3E6-64F8366A2634}" presName="bgRect" presStyleLbl="bgShp" presStyleIdx="0" presStyleCnt="3"/>
      <dgm:spPr>
        <a:solidFill>
          <a:schemeClr val="accent6"/>
        </a:solidFill>
      </dgm:spPr>
    </dgm:pt>
    <dgm:pt modelId="{B3C24AA5-7F08-43FD-88ED-D92BB62CB477}" type="pres">
      <dgm:prSet presAssocID="{3A8E0284-141F-4BFD-B3E6-64F8366A2634}"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cales of justice with solid fill"/>
        </a:ext>
      </dgm:extLst>
    </dgm:pt>
    <dgm:pt modelId="{23382849-6F16-4D18-8BFC-BA19CC29FC83}" type="pres">
      <dgm:prSet presAssocID="{3A8E0284-141F-4BFD-B3E6-64F8366A2634}" presName="spaceRect" presStyleCnt="0"/>
      <dgm:spPr/>
    </dgm:pt>
    <dgm:pt modelId="{25F28DDF-8B62-4D1D-8E14-6504037CD51E}" type="pres">
      <dgm:prSet presAssocID="{3A8E0284-141F-4BFD-B3E6-64F8366A2634}" presName="parTx" presStyleLbl="revTx" presStyleIdx="0" presStyleCnt="3">
        <dgm:presLayoutVars>
          <dgm:chMax val="0"/>
          <dgm:chPref val="0"/>
        </dgm:presLayoutVars>
      </dgm:prSet>
      <dgm:spPr/>
    </dgm:pt>
    <dgm:pt modelId="{071180EB-212F-43F5-B853-AAEB1BAFBA20}" type="pres">
      <dgm:prSet presAssocID="{ED359F1D-3D8B-4FD1-8780-D1643119731D}" presName="sibTrans" presStyleCnt="0"/>
      <dgm:spPr/>
    </dgm:pt>
    <dgm:pt modelId="{1317658C-2F3C-421A-91D1-9F3FF7E7B4A8}" type="pres">
      <dgm:prSet presAssocID="{7D121A70-6194-4FA0-BD2E-65FC696587DF}" presName="compNode" presStyleCnt="0"/>
      <dgm:spPr/>
    </dgm:pt>
    <dgm:pt modelId="{D6786E87-E89A-4F7E-A866-B07A5A510883}" type="pres">
      <dgm:prSet presAssocID="{7D121A70-6194-4FA0-BD2E-65FC696587DF}" presName="bgRect" presStyleLbl="bgShp" presStyleIdx="1" presStyleCnt="3"/>
      <dgm:spPr>
        <a:solidFill>
          <a:srgbClr val="00B37C"/>
        </a:solidFill>
        <a:ln>
          <a:solidFill>
            <a:srgbClr val="00B37C"/>
          </a:solidFill>
        </a:ln>
      </dgm:spPr>
    </dgm:pt>
    <dgm:pt modelId="{936B62FF-1A1E-40AD-AAB9-B2CB5B164D04}" type="pres">
      <dgm:prSet presAssocID="{7D121A70-6194-4FA0-BD2E-65FC696587DF}"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uzzle outline"/>
        </a:ext>
      </dgm:extLst>
    </dgm:pt>
    <dgm:pt modelId="{DE812FCC-6E77-4874-ADE7-33E56121DD15}" type="pres">
      <dgm:prSet presAssocID="{7D121A70-6194-4FA0-BD2E-65FC696587DF}" presName="spaceRect" presStyleCnt="0"/>
      <dgm:spPr/>
    </dgm:pt>
    <dgm:pt modelId="{0BC8475F-4F21-4451-AD36-706AF6C70F2E}" type="pres">
      <dgm:prSet presAssocID="{7D121A70-6194-4FA0-BD2E-65FC696587DF}" presName="parTx" presStyleLbl="revTx" presStyleIdx="1" presStyleCnt="3">
        <dgm:presLayoutVars>
          <dgm:chMax val="0"/>
          <dgm:chPref val="0"/>
        </dgm:presLayoutVars>
      </dgm:prSet>
      <dgm:spPr/>
    </dgm:pt>
    <dgm:pt modelId="{6DCEF9B9-2B01-47E0-9291-553BCC44C1BD}" type="pres">
      <dgm:prSet presAssocID="{A06F8564-F193-4725-992A-4FF865211EB9}" presName="sibTrans" presStyleCnt="0"/>
      <dgm:spPr/>
    </dgm:pt>
    <dgm:pt modelId="{8247E06E-981D-4DB1-9833-50A6C0B92F16}" type="pres">
      <dgm:prSet presAssocID="{FEDC67D0-A2D7-4DA2-9122-694D06DC4F92}" presName="compNode" presStyleCnt="0"/>
      <dgm:spPr/>
    </dgm:pt>
    <dgm:pt modelId="{49411B96-25F9-4FD8-BF18-AAB624E126F2}" type="pres">
      <dgm:prSet presAssocID="{FEDC67D0-A2D7-4DA2-9122-694D06DC4F92}" presName="bgRect" presStyleLbl="bgShp" presStyleIdx="2" presStyleCnt="3"/>
      <dgm:spPr>
        <a:solidFill>
          <a:schemeClr val="bg2"/>
        </a:solidFill>
      </dgm:spPr>
    </dgm:pt>
    <dgm:pt modelId="{DE73FF44-2FFD-4CD2-955F-2EF02DA4BE86}" type="pres">
      <dgm:prSet presAssocID="{FEDC67D0-A2D7-4DA2-9122-694D06DC4F9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ycle with people outline"/>
        </a:ext>
      </dgm:extLst>
    </dgm:pt>
    <dgm:pt modelId="{5AF1065B-1B7C-428E-A2ED-56471D8200A0}" type="pres">
      <dgm:prSet presAssocID="{FEDC67D0-A2D7-4DA2-9122-694D06DC4F92}" presName="spaceRect" presStyleCnt="0"/>
      <dgm:spPr/>
    </dgm:pt>
    <dgm:pt modelId="{5F2E74B5-CC3D-4454-B64F-14DC1DD9B852}" type="pres">
      <dgm:prSet presAssocID="{FEDC67D0-A2D7-4DA2-9122-694D06DC4F92}" presName="parTx" presStyleLbl="revTx" presStyleIdx="2" presStyleCnt="3">
        <dgm:presLayoutVars>
          <dgm:chMax val="0"/>
          <dgm:chPref val="0"/>
        </dgm:presLayoutVars>
      </dgm:prSet>
      <dgm:spPr/>
    </dgm:pt>
  </dgm:ptLst>
  <dgm:cxnLst>
    <dgm:cxn modelId="{E203C13A-C536-4EAC-AD8F-0585703769E8}" type="presOf" srcId="{3A8E0284-141F-4BFD-B3E6-64F8366A2634}" destId="{25F28DDF-8B62-4D1D-8E14-6504037CD51E}" srcOrd="0" destOrd="0" presId="urn:microsoft.com/office/officeart/2018/2/layout/IconVerticalSolidList"/>
    <dgm:cxn modelId="{CA2BC343-4AC7-4079-B2EA-DFAEBEFA5E10}" type="presOf" srcId="{B87B7171-BB61-42A9-A45A-65372588C665}" destId="{1EA27A8A-0CC8-4664-81D8-995F5526B9B3}" srcOrd="0" destOrd="0" presId="urn:microsoft.com/office/officeart/2018/2/layout/IconVerticalSolidList"/>
    <dgm:cxn modelId="{607B4A6A-18CD-44D3-83D7-7F61ED8213DA}" srcId="{B87B7171-BB61-42A9-A45A-65372588C665}" destId="{7D121A70-6194-4FA0-BD2E-65FC696587DF}" srcOrd="1" destOrd="0" parTransId="{25602A40-A9B4-4984-889D-A28341ED1E1C}" sibTransId="{A06F8564-F193-4725-992A-4FF865211EB9}"/>
    <dgm:cxn modelId="{838B0F89-10E7-435E-8642-E46CA3122C63}" type="presOf" srcId="{7D121A70-6194-4FA0-BD2E-65FC696587DF}" destId="{0BC8475F-4F21-4451-AD36-706AF6C70F2E}" srcOrd="0" destOrd="0" presId="urn:microsoft.com/office/officeart/2018/2/layout/IconVerticalSolidList"/>
    <dgm:cxn modelId="{AA47B6C6-50E9-48FE-83F9-8100CAB3D252}" srcId="{B87B7171-BB61-42A9-A45A-65372588C665}" destId="{3A8E0284-141F-4BFD-B3E6-64F8366A2634}" srcOrd="0" destOrd="0" parTransId="{204763E1-195C-48DA-ABC9-8BB0B5206BA2}" sibTransId="{ED359F1D-3D8B-4FD1-8780-D1643119731D}"/>
    <dgm:cxn modelId="{5E4463F7-6573-4586-8940-F65DFAB11BBB}" type="presOf" srcId="{FEDC67D0-A2D7-4DA2-9122-694D06DC4F92}" destId="{5F2E74B5-CC3D-4454-B64F-14DC1DD9B852}" srcOrd="0" destOrd="0" presId="urn:microsoft.com/office/officeart/2018/2/layout/IconVerticalSolidList"/>
    <dgm:cxn modelId="{FAFD1CFA-321B-450F-99C8-DCCABE1B4930}" srcId="{B87B7171-BB61-42A9-A45A-65372588C665}" destId="{FEDC67D0-A2D7-4DA2-9122-694D06DC4F92}" srcOrd="2" destOrd="0" parTransId="{2C7392CB-6C3F-4BEA-A636-F12C54C054A8}" sibTransId="{FA9C6E12-54EA-4F73-BFFD-39D52C11C642}"/>
    <dgm:cxn modelId="{E4A3271B-F303-439C-A0D0-B7E5FCE61BC2}" type="presParOf" srcId="{1EA27A8A-0CC8-4664-81D8-995F5526B9B3}" destId="{28A5614C-EC22-474F-8FD7-DACE3A981D05}" srcOrd="0" destOrd="0" presId="urn:microsoft.com/office/officeart/2018/2/layout/IconVerticalSolidList"/>
    <dgm:cxn modelId="{8B8957FF-E43E-466A-8C09-6361D5E1ACA8}" type="presParOf" srcId="{28A5614C-EC22-474F-8FD7-DACE3A981D05}" destId="{7F401F5B-E3AF-480C-91F3-4EDF0683CF4B}" srcOrd="0" destOrd="0" presId="urn:microsoft.com/office/officeart/2018/2/layout/IconVerticalSolidList"/>
    <dgm:cxn modelId="{F4FB349A-A071-45D7-907F-6799B03C61DF}" type="presParOf" srcId="{28A5614C-EC22-474F-8FD7-DACE3A981D05}" destId="{B3C24AA5-7F08-43FD-88ED-D92BB62CB477}" srcOrd="1" destOrd="0" presId="urn:microsoft.com/office/officeart/2018/2/layout/IconVerticalSolidList"/>
    <dgm:cxn modelId="{5047C585-C055-4DCB-98DA-DDB761A9A74B}" type="presParOf" srcId="{28A5614C-EC22-474F-8FD7-DACE3A981D05}" destId="{23382849-6F16-4D18-8BFC-BA19CC29FC83}" srcOrd="2" destOrd="0" presId="urn:microsoft.com/office/officeart/2018/2/layout/IconVerticalSolidList"/>
    <dgm:cxn modelId="{CD97A3B5-5BDA-4F65-A0BA-A5A27DDDEF38}" type="presParOf" srcId="{28A5614C-EC22-474F-8FD7-DACE3A981D05}" destId="{25F28DDF-8B62-4D1D-8E14-6504037CD51E}" srcOrd="3" destOrd="0" presId="urn:microsoft.com/office/officeart/2018/2/layout/IconVerticalSolidList"/>
    <dgm:cxn modelId="{92D9801C-2C54-440E-84A4-F2BD1D90C628}" type="presParOf" srcId="{1EA27A8A-0CC8-4664-81D8-995F5526B9B3}" destId="{071180EB-212F-43F5-B853-AAEB1BAFBA20}" srcOrd="1" destOrd="0" presId="urn:microsoft.com/office/officeart/2018/2/layout/IconVerticalSolidList"/>
    <dgm:cxn modelId="{BCF70CAD-236B-4F35-A9CC-8844171FA517}" type="presParOf" srcId="{1EA27A8A-0CC8-4664-81D8-995F5526B9B3}" destId="{1317658C-2F3C-421A-91D1-9F3FF7E7B4A8}" srcOrd="2" destOrd="0" presId="urn:microsoft.com/office/officeart/2018/2/layout/IconVerticalSolidList"/>
    <dgm:cxn modelId="{6CA56511-0BB6-47A1-903E-6704FDD56BC0}" type="presParOf" srcId="{1317658C-2F3C-421A-91D1-9F3FF7E7B4A8}" destId="{D6786E87-E89A-4F7E-A866-B07A5A510883}" srcOrd="0" destOrd="0" presId="urn:microsoft.com/office/officeart/2018/2/layout/IconVerticalSolidList"/>
    <dgm:cxn modelId="{4DA1128C-194E-486F-9243-39CFC3B75751}" type="presParOf" srcId="{1317658C-2F3C-421A-91D1-9F3FF7E7B4A8}" destId="{936B62FF-1A1E-40AD-AAB9-B2CB5B164D04}" srcOrd="1" destOrd="0" presId="urn:microsoft.com/office/officeart/2018/2/layout/IconVerticalSolidList"/>
    <dgm:cxn modelId="{8347DEDF-5A47-48A7-B318-DDF9FE9C6D04}" type="presParOf" srcId="{1317658C-2F3C-421A-91D1-9F3FF7E7B4A8}" destId="{DE812FCC-6E77-4874-ADE7-33E56121DD15}" srcOrd="2" destOrd="0" presId="urn:microsoft.com/office/officeart/2018/2/layout/IconVerticalSolidList"/>
    <dgm:cxn modelId="{E13AF335-8AD8-4FFC-A52D-A6400BFD29A2}" type="presParOf" srcId="{1317658C-2F3C-421A-91D1-9F3FF7E7B4A8}" destId="{0BC8475F-4F21-4451-AD36-706AF6C70F2E}" srcOrd="3" destOrd="0" presId="urn:microsoft.com/office/officeart/2018/2/layout/IconVerticalSolidList"/>
    <dgm:cxn modelId="{85C1D318-6DB0-4012-A5CF-25DEB5BFBF51}" type="presParOf" srcId="{1EA27A8A-0CC8-4664-81D8-995F5526B9B3}" destId="{6DCEF9B9-2B01-47E0-9291-553BCC44C1BD}" srcOrd="3" destOrd="0" presId="urn:microsoft.com/office/officeart/2018/2/layout/IconVerticalSolidList"/>
    <dgm:cxn modelId="{CA6E8F8F-095F-42D9-BE9C-E3292A329E9A}" type="presParOf" srcId="{1EA27A8A-0CC8-4664-81D8-995F5526B9B3}" destId="{8247E06E-981D-4DB1-9833-50A6C0B92F16}" srcOrd="4" destOrd="0" presId="urn:microsoft.com/office/officeart/2018/2/layout/IconVerticalSolidList"/>
    <dgm:cxn modelId="{A35EF7D5-4A44-4CBB-9D87-2241785F2E5A}" type="presParOf" srcId="{8247E06E-981D-4DB1-9833-50A6C0B92F16}" destId="{49411B96-25F9-4FD8-BF18-AAB624E126F2}" srcOrd="0" destOrd="0" presId="urn:microsoft.com/office/officeart/2018/2/layout/IconVerticalSolidList"/>
    <dgm:cxn modelId="{F85A87E6-6E74-40E6-AC32-85B9DA53E639}" type="presParOf" srcId="{8247E06E-981D-4DB1-9833-50A6C0B92F16}" destId="{DE73FF44-2FFD-4CD2-955F-2EF02DA4BE86}" srcOrd="1" destOrd="0" presId="urn:microsoft.com/office/officeart/2018/2/layout/IconVerticalSolidList"/>
    <dgm:cxn modelId="{5B8344E6-A8A2-4282-9A0E-70CF149E44CD}" type="presParOf" srcId="{8247E06E-981D-4DB1-9833-50A6C0B92F16}" destId="{5AF1065B-1B7C-428E-A2ED-56471D8200A0}" srcOrd="2" destOrd="0" presId="urn:microsoft.com/office/officeart/2018/2/layout/IconVerticalSolidList"/>
    <dgm:cxn modelId="{4321ED35-ADD2-486A-B98A-2458FA7787E6}" type="presParOf" srcId="{8247E06E-981D-4DB1-9833-50A6C0B92F16}" destId="{5F2E74B5-CC3D-4454-B64F-14DC1DD9B85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CB7456-B75C-4E69-ACFB-1B5C179522C4}"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3BE18480-1CAA-40B4-A962-1B2108579E17}">
      <dgm:prSet/>
      <dgm:spPr/>
      <dgm:t>
        <a:bodyPr/>
        <a:lstStyle/>
        <a:p>
          <a:r>
            <a:rPr lang="en-CA" dirty="0"/>
            <a:t>Impact Assessment: Assess the impact of specific interventions or policies implemented over the years on emission trends.</a:t>
          </a:r>
          <a:endParaRPr lang="en-US" dirty="0"/>
        </a:p>
      </dgm:t>
    </dgm:pt>
    <dgm:pt modelId="{C79EE124-715F-4E5A-A52C-3F5A6E43346A}" type="parTrans" cxnId="{0E307C94-D0BF-4505-A536-D6FD7F33C499}">
      <dgm:prSet/>
      <dgm:spPr/>
      <dgm:t>
        <a:bodyPr/>
        <a:lstStyle/>
        <a:p>
          <a:endParaRPr lang="en-US"/>
        </a:p>
      </dgm:t>
    </dgm:pt>
    <dgm:pt modelId="{F2836C55-B7CD-4293-AB4E-ED74942AF2D9}" type="sibTrans" cxnId="{0E307C94-D0BF-4505-A536-D6FD7F33C499}">
      <dgm:prSet phldrT="1" phldr="0"/>
      <dgm:spPr/>
      <dgm:t>
        <a:bodyPr/>
        <a:lstStyle/>
        <a:p>
          <a:r>
            <a:rPr lang="en-US" dirty="0"/>
            <a:t>1</a:t>
          </a:r>
        </a:p>
      </dgm:t>
    </dgm:pt>
    <dgm:pt modelId="{3E80D01C-A588-4AE8-866D-56EDBA192797}">
      <dgm:prSet/>
      <dgm:spPr/>
      <dgm:t>
        <a:bodyPr/>
        <a:lstStyle/>
        <a:p>
          <a:r>
            <a:rPr lang="en-CA" dirty="0"/>
            <a:t>Comparative Studies: Compare the emission trends and sectoral contributions with other countries to understand India's relative position and progress in emission reduction.</a:t>
          </a:r>
          <a:endParaRPr lang="en-US" dirty="0"/>
        </a:p>
      </dgm:t>
    </dgm:pt>
    <dgm:pt modelId="{A80C71AD-5D01-48B7-BC59-4EFA4C45F408}" type="parTrans" cxnId="{E537EDE4-A84F-41D8-8A99-F59C269AA269}">
      <dgm:prSet/>
      <dgm:spPr/>
      <dgm:t>
        <a:bodyPr/>
        <a:lstStyle/>
        <a:p>
          <a:endParaRPr lang="en-US"/>
        </a:p>
      </dgm:t>
    </dgm:pt>
    <dgm:pt modelId="{A83D936F-CCDD-44CD-82AD-939E0DF7037D}" type="sibTrans" cxnId="{E537EDE4-A84F-41D8-8A99-F59C269AA269}">
      <dgm:prSet phldrT="2" phldr="0"/>
      <dgm:spPr/>
      <dgm:t>
        <a:bodyPr/>
        <a:lstStyle/>
        <a:p>
          <a:r>
            <a:rPr lang="en-US" dirty="0"/>
            <a:t>2</a:t>
          </a:r>
        </a:p>
      </dgm:t>
    </dgm:pt>
    <dgm:pt modelId="{CFF2B5C0-30C3-4A78-8122-A70220D77B26}">
      <dgm:prSet/>
      <dgm:spPr/>
      <dgm:t>
        <a:bodyPr/>
        <a:lstStyle/>
        <a:p>
          <a:r>
            <a:rPr lang="en-CA" dirty="0"/>
            <a:t>Predictive Modeling: Develop predictive models to forecast future emissions based on current trends and proposed policy changes, aiding in strategic planning and policy-making.</a:t>
          </a:r>
          <a:endParaRPr lang="en-US" dirty="0"/>
        </a:p>
      </dgm:t>
    </dgm:pt>
    <dgm:pt modelId="{7B34E236-4AEC-4583-8FF4-0CFC368BE74D}" type="parTrans" cxnId="{BBAC34A5-3039-4BD4-ABF5-FC11192CFE5C}">
      <dgm:prSet/>
      <dgm:spPr/>
      <dgm:t>
        <a:bodyPr/>
        <a:lstStyle/>
        <a:p>
          <a:endParaRPr lang="en-US"/>
        </a:p>
      </dgm:t>
    </dgm:pt>
    <dgm:pt modelId="{B33D090C-518B-44AF-8D8B-EDD66A28B136}" type="sibTrans" cxnId="{BBAC34A5-3039-4BD4-ABF5-FC11192CFE5C}">
      <dgm:prSet phldrT="3" phldr="0"/>
      <dgm:spPr/>
      <dgm:t>
        <a:bodyPr/>
        <a:lstStyle/>
        <a:p>
          <a:r>
            <a:rPr lang="en-US" dirty="0"/>
            <a:t>3</a:t>
          </a:r>
        </a:p>
      </dgm:t>
    </dgm:pt>
    <dgm:pt modelId="{F40FD106-D0C8-BD4C-A598-BB045B8EFE7B}" type="pres">
      <dgm:prSet presAssocID="{BFCB7456-B75C-4E69-ACFB-1B5C179522C4}" presName="Name0" presStyleCnt="0">
        <dgm:presLayoutVars>
          <dgm:animLvl val="lvl"/>
          <dgm:resizeHandles val="exact"/>
        </dgm:presLayoutVars>
      </dgm:prSet>
      <dgm:spPr/>
    </dgm:pt>
    <dgm:pt modelId="{75B9DD89-2270-854D-AB90-A8D99BB09749}" type="pres">
      <dgm:prSet presAssocID="{3BE18480-1CAA-40B4-A962-1B2108579E17}" presName="compositeNode" presStyleCnt="0">
        <dgm:presLayoutVars>
          <dgm:bulletEnabled val="1"/>
        </dgm:presLayoutVars>
      </dgm:prSet>
      <dgm:spPr/>
    </dgm:pt>
    <dgm:pt modelId="{B738996E-60A1-8643-8CC2-CA9BECF52B95}" type="pres">
      <dgm:prSet presAssocID="{3BE18480-1CAA-40B4-A962-1B2108579E17}" presName="bgRect" presStyleLbl="bgAccFollowNode1" presStyleIdx="0" presStyleCnt="3"/>
      <dgm:spPr/>
    </dgm:pt>
    <dgm:pt modelId="{CAF843A7-D997-9647-88D9-9898720133D6}" type="pres">
      <dgm:prSet presAssocID="{F2836C55-B7CD-4293-AB4E-ED74942AF2D9}" presName="sibTransNodeCircle" presStyleLbl="alignNode1" presStyleIdx="0" presStyleCnt="6">
        <dgm:presLayoutVars>
          <dgm:chMax val="0"/>
          <dgm:bulletEnabled/>
        </dgm:presLayoutVars>
      </dgm:prSet>
      <dgm:spPr/>
    </dgm:pt>
    <dgm:pt modelId="{71150148-DF09-8F41-8780-0152AC25F751}" type="pres">
      <dgm:prSet presAssocID="{3BE18480-1CAA-40B4-A962-1B2108579E17}" presName="bottomLine" presStyleLbl="alignNode1" presStyleIdx="1" presStyleCnt="6">
        <dgm:presLayoutVars/>
      </dgm:prSet>
      <dgm:spPr/>
    </dgm:pt>
    <dgm:pt modelId="{AD197AED-C9EB-D345-9224-AFD8B47D5A13}" type="pres">
      <dgm:prSet presAssocID="{3BE18480-1CAA-40B4-A962-1B2108579E17}" presName="nodeText" presStyleLbl="bgAccFollowNode1" presStyleIdx="0" presStyleCnt="3">
        <dgm:presLayoutVars>
          <dgm:bulletEnabled val="1"/>
        </dgm:presLayoutVars>
      </dgm:prSet>
      <dgm:spPr/>
    </dgm:pt>
    <dgm:pt modelId="{90BA2D1E-D0CB-5D4C-BE61-D03B2B9D729B}" type="pres">
      <dgm:prSet presAssocID="{F2836C55-B7CD-4293-AB4E-ED74942AF2D9}" presName="sibTrans" presStyleCnt="0"/>
      <dgm:spPr/>
    </dgm:pt>
    <dgm:pt modelId="{8A7C3EE8-67DD-BA45-8CA5-69AF931761D6}" type="pres">
      <dgm:prSet presAssocID="{3E80D01C-A588-4AE8-866D-56EDBA192797}" presName="compositeNode" presStyleCnt="0">
        <dgm:presLayoutVars>
          <dgm:bulletEnabled val="1"/>
        </dgm:presLayoutVars>
      </dgm:prSet>
      <dgm:spPr/>
    </dgm:pt>
    <dgm:pt modelId="{6418A947-EB59-4147-AB1D-88C2A97622E7}" type="pres">
      <dgm:prSet presAssocID="{3E80D01C-A588-4AE8-866D-56EDBA192797}" presName="bgRect" presStyleLbl="bgAccFollowNode1" presStyleIdx="1" presStyleCnt="3"/>
      <dgm:spPr/>
    </dgm:pt>
    <dgm:pt modelId="{EBE11039-CB21-4143-A41C-CF75E2902978}" type="pres">
      <dgm:prSet presAssocID="{A83D936F-CCDD-44CD-82AD-939E0DF7037D}" presName="sibTransNodeCircle" presStyleLbl="alignNode1" presStyleIdx="2" presStyleCnt="6">
        <dgm:presLayoutVars>
          <dgm:chMax val="0"/>
          <dgm:bulletEnabled/>
        </dgm:presLayoutVars>
      </dgm:prSet>
      <dgm:spPr/>
    </dgm:pt>
    <dgm:pt modelId="{283C9893-DD2A-D14B-9740-A3ED4870AEFC}" type="pres">
      <dgm:prSet presAssocID="{3E80D01C-A588-4AE8-866D-56EDBA192797}" presName="bottomLine" presStyleLbl="alignNode1" presStyleIdx="3" presStyleCnt="6">
        <dgm:presLayoutVars/>
      </dgm:prSet>
      <dgm:spPr/>
    </dgm:pt>
    <dgm:pt modelId="{938E368E-2047-1A48-9D50-D41C9A51886D}" type="pres">
      <dgm:prSet presAssocID="{3E80D01C-A588-4AE8-866D-56EDBA192797}" presName="nodeText" presStyleLbl="bgAccFollowNode1" presStyleIdx="1" presStyleCnt="3">
        <dgm:presLayoutVars>
          <dgm:bulletEnabled val="1"/>
        </dgm:presLayoutVars>
      </dgm:prSet>
      <dgm:spPr/>
    </dgm:pt>
    <dgm:pt modelId="{A045DF69-5D6B-8C44-92BF-767BC8B91400}" type="pres">
      <dgm:prSet presAssocID="{A83D936F-CCDD-44CD-82AD-939E0DF7037D}" presName="sibTrans" presStyleCnt="0"/>
      <dgm:spPr/>
    </dgm:pt>
    <dgm:pt modelId="{5C386F39-AC6D-D242-A1E8-C21BA6BED6EC}" type="pres">
      <dgm:prSet presAssocID="{CFF2B5C0-30C3-4A78-8122-A70220D77B26}" presName="compositeNode" presStyleCnt="0">
        <dgm:presLayoutVars>
          <dgm:bulletEnabled val="1"/>
        </dgm:presLayoutVars>
      </dgm:prSet>
      <dgm:spPr/>
    </dgm:pt>
    <dgm:pt modelId="{CF87AB89-5D0F-704E-9B81-255528306632}" type="pres">
      <dgm:prSet presAssocID="{CFF2B5C0-30C3-4A78-8122-A70220D77B26}" presName="bgRect" presStyleLbl="bgAccFollowNode1" presStyleIdx="2" presStyleCnt="3"/>
      <dgm:spPr/>
    </dgm:pt>
    <dgm:pt modelId="{69F53576-EB2F-9B4E-B425-811DBE2A0387}" type="pres">
      <dgm:prSet presAssocID="{B33D090C-518B-44AF-8D8B-EDD66A28B136}" presName="sibTransNodeCircle" presStyleLbl="alignNode1" presStyleIdx="4" presStyleCnt="6">
        <dgm:presLayoutVars>
          <dgm:chMax val="0"/>
          <dgm:bulletEnabled/>
        </dgm:presLayoutVars>
      </dgm:prSet>
      <dgm:spPr/>
    </dgm:pt>
    <dgm:pt modelId="{8244B6C9-D565-2B46-AF0C-F718519C68D4}" type="pres">
      <dgm:prSet presAssocID="{CFF2B5C0-30C3-4A78-8122-A70220D77B26}" presName="bottomLine" presStyleLbl="alignNode1" presStyleIdx="5" presStyleCnt="6">
        <dgm:presLayoutVars/>
      </dgm:prSet>
      <dgm:spPr/>
    </dgm:pt>
    <dgm:pt modelId="{54E324ED-D27C-324B-B0AC-8131DBF1FFBE}" type="pres">
      <dgm:prSet presAssocID="{CFF2B5C0-30C3-4A78-8122-A70220D77B26}" presName="nodeText" presStyleLbl="bgAccFollowNode1" presStyleIdx="2" presStyleCnt="3">
        <dgm:presLayoutVars>
          <dgm:bulletEnabled val="1"/>
        </dgm:presLayoutVars>
      </dgm:prSet>
      <dgm:spPr/>
    </dgm:pt>
  </dgm:ptLst>
  <dgm:cxnLst>
    <dgm:cxn modelId="{C18DD725-8F48-F843-9F6A-3270A31AAC95}" type="presOf" srcId="{F2836C55-B7CD-4293-AB4E-ED74942AF2D9}" destId="{CAF843A7-D997-9647-88D9-9898720133D6}" srcOrd="0" destOrd="0" presId="urn:microsoft.com/office/officeart/2016/7/layout/BasicLinearProcessNumbered"/>
    <dgm:cxn modelId="{A00B784B-F6BE-334E-B33B-D7177A315FFC}" type="presOf" srcId="{CFF2B5C0-30C3-4A78-8122-A70220D77B26}" destId="{54E324ED-D27C-324B-B0AC-8131DBF1FFBE}" srcOrd="1" destOrd="0" presId="urn:microsoft.com/office/officeart/2016/7/layout/BasicLinearProcessNumbered"/>
    <dgm:cxn modelId="{17AF786D-A5C5-9940-9754-BAD635D2A80A}" type="presOf" srcId="{3BE18480-1CAA-40B4-A962-1B2108579E17}" destId="{AD197AED-C9EB-D345-9224-AFD8B47D5A13}" srcOrd="1" destOrd="0" presId="urn:microsoft.com/office/officeart/2016/7/layout/BasicLinearProcessNumbered"/>
    <dgm:cxn modelId="{5B719452-D671-AA41-818C-2978DA04AF6A}" type="presOf" srcId="{BFCB7456-B75C-4E69-ACFB-1B5C179522C4}" destId="{F40FD106-D0C8-BD4C-A598-BB045B8EFE7B}" srcOrd="0" destOrd="0" presId="urn:microsoft.com/office/officeart/2016/7/layout/BasicLinearProcessNumbered"/>
    <dgm:cxn modelId="{69F90A54-8BEF-574D-89E4-03A67D772C9B}" type="presOf" srcId="{B33D090C-518B-44AF-8D8B-EDD66A28B136}" destId="{69F53576-EB2F-9B4E-B425-811DBE2A0387}" srcOrd="0" destOrd="0" presId="urn:microsoft.com/office/officeart/2016/7/layout/BasicLinearProcessNumbered"/>
    <dgm:cxn modelId="{D907BA7E-311C-9B44-899A-36FE9ED86C43}" type="presOf" srcId="{CFF2B5C0-30C3-4A78-8122-A70220D77B26}" destId="{CF87AB89-5D0F-704E-9B81-255528306632}" srcOrd="0" destOrd="0" presId="urn:microsoft.com/office/officeart/2016/7/layout/BasicLinearProcessNumbered"/>
    <dgm:cxn modelId="{946A1684-25D6-284A-96CA-56BE88287EEC}" type="presOf" srcId="{A83D936F-CCDD-44CD-82AD-939E0DF7037D}" destId="{EBE11039-CB21-4143-A41C-CF75E2902978}" srcOrd="0" destOrd="0" presId="urn:microsoft.com/office/officeart/2016/7/layout/BasicLinearProcessNumbered"/>
    <dgm:cxn modelId="{13813488-2A92-8041-AAE4-E265EA24B504}" type="presOf" srcId="{3BE18480-1CAA-40B4-A962-1B2108579E17}" destId="{B738996E-60A1-8643-8CC2-CA9BECF52B95}" srcOrd="0" destOrd="0" presId="urn:microsoft.com/office/officeart/2016/7/layout/BasicLinearProcessNumbered"/>
    <dgm:cxn modelId="{0E307C94-D0BF-4505-A536-D6FD7F33C499}" srcId="{BFCB7456-B75C-4E69-ACFB-1B5C179522C4}" destId="{3BE18480-1CAA-40B4-A962-1B2108579E17}" srcOrd="0" destOrd="0" parTransId="{C79EE124-715F-4E5A-A52C-3F5A6E43346A}" sibTransId="{F2836C55-B7CD-4293-AB4E-ED74942AF2D9}"/>
    <dgm:cxn modelId="{BBAC34A5-3039-4BD4-ABF5-FC11192CFE5C}" srcId="{BFCB7456-B75C-4E69-ACFB-1B5C179522C4}" destId="{CFF2B5C0-30C3-4A78-8122-A70220D77B26}" srcOrd="2" destOrd="0" parTransId="{7B34E236-4AEC-4583-8FF4-0CFC368BE74D}" sibTransId="{B33D090C-518B-44AF-8D8B-EDD66A28B136}"/>
    <dgm:cxn modelId="{DC3F01E4-9996-5640-9C89-3535B698206C}" type="presOf" srcId="{3E80D01C-A588-4AE8-866D-56EDBA192797}" destId="{938E368E-2047-1A48-9D50-D41C9A51886D}" srcOrd="1" destOrd="0" presId="urn:microsoft.com/office/officeart/2016/7/layout/BasicLinearProcessNumbered"/>
    <dgm:cxn modelId="{E537EDE4-A84F-41D8-8A99-F59C269AA269}" srcId="{BFCB7456-B75C-4E69-ACFB-1B5C179522C4}" destId="{3E80D01C-A588-4AE8-866D-56EDBA192797}" srcOrd="1" destOrd="0" parTransId="{A80C71AD-5D01-48B7-BC59-4EFA4C45F408}" sibTransId="{A83D936F-CCDD-44CD-82AD-939E0DF7037D}"/>
    <dgm:cxn modelId="{3C5184ED-A412-DC46-A7D5-2C390795E4E1}" type="presOf" srcId="{3E80D01C-A588-4AE8-866D-56EDBA192797}" destId="{6418A947-EB59-4147-AB1D-88C2A97622E7}" srcOrd="0" destOrd="0" presId="urn:microsoft.com/office/officeart/2016/7/layout/BasicLinearProcessNumbered"/>
    <dgm:cxn modelId="{C91448AD-470D-1B42-9DAE-3B435DBB26CA}" type="presParOf" srcId="{F40FD106-D0C8-BD4C-A598-BB045B8EFE7B}" destId="{75B9DD89-2270-854D-AB90-A8D99BB09749}" srcOrd="0" destOrd="0" presId="urn:microsoft.com/office/officeart/2016/7/layout/BasicLinearProcessNumbered"/>
    <dgm:cxn modelId="{C43A8E71-7DE3-2645-BDCF-0A937036CFA5}" type="presParOf" srcId="{75B9DD89-2270-854D-AB90-A8D99BB09749}" destId="{B738996E-60A1-8643-8CC2-CA9BECF52B95}" srcOrd="0" destOrd="0" presId="urn:microsoft.com/office/officeart/2016/7/layout/BasicLinearProcessNumbered"/>
    <dgm:cxn modelId="{3F1E98A2-9593-684E-9A36-63FF8F956777}" type="presParOf" srcId="{75B9DD89-2270-854D-AB90-A8D99BB09749}" destId="{CAF843A7-D997-9647-88D9-9898720133D6}" srcOrd="1" destOrd="0" presId="urn:microsoft.com/office/officeart/2016/7/layout/BasicLinearProcessNumbered"/>
    <dgm:cxn modelId="{4DBF4BFE-D01F-274C-BEC1-510ADA4EDAFC}" type="presParOf" srcId="{75B9DD89-2270-854D-AB90-A8D99BB09749}" destId="{71150148-DF09-8F41-8780-0152AC25F751}" srcOrd="2" destOrd="0" presId="urn:microsoft.com/office/officeart/2016/7/layout/BasicLinearProcessNumbered"/>
    <dgm:cxn modelId="{768C33BE-B634-654E-AAE3-B251E7B15F0A}" type="presParOf" srcId="{75B9DD89-2270-854D-AB90-A8D99BB09749}" destId="{AD197AED-C9EB-D345-9224-AFD8B47D5A13}" srcOrd="3" destOrd="0" presId="urn:microsoft.com/office/officeart/2016/7/layout/BasicLinearProcessNumbered"/>
    <dgm:cxn modelId="{E8C71CBE-B9DF-5044-9D2F-4E8750768C0A}" type="presParOf" srcId="{F40FD106-D0C8-BD4C-A598-BB045B8EFE7B}" destId="{90BA2D1E-D0CB-5D4C-BE61-D03B2B9D729B}" srcOrd="1" destOrd="0" presId="urn:microsoft.com/office/officeart/2016/7/layout/BasicLinearProcessNumbered"/>
    <dgm:cxn modelId="{20D0C9AA-5BF9-B541-938F-F66CB1D9E301}" type="presParOf" srcId="{F40FD106-D0C8-BD4C-A598-BB045B8EFE7B}" destId="{8A7C3EE8-67DD-BA45-8CA5-69AF931761D6}" srcOrd="2" destOrd="0" presId="urn:microsoft.com/office/officeart/2016/7/layout/BasicLinearProcessNumbered"/>
    <dgm:cxn modelId="{A3868494-D77A-414F-9991-9186172DF99C}" type="presParOf" srcId="{8A7C3EE8-67DD-BA45-8CA5-69AF931761D6}" destId="{6418A947-EB59-4147-AB1D-88C2A97622E7}" srcOrd="0" destOrd="0" presId="urn:microsoft.com/office/officeart/2016/7/layout/BasicLinearProcessNumbered"/>
    <dgm:cxn modelId="{EB5BCC26-35B7-3146-B4E4-07F8828498CC}" type="presParOf" srcId="{8A7C3EE8-67DD-BA45-8CA5-69AF931761D6}" destId="{EBE11039-CB21-4143-A41C-CF75E2902978}" srcOrd="1" destOrd="0" presId="urn:microsoft.com/office/officeart/2016/7/layout/BasicLinearProcessNumbered"/>
    <dgm:cxn modelId="{B975A684-AC16-8C4F-8FBB-C72AA0A38C59}" type="presParOf" srcId="{8A7C3EE8-67DD-BA45-8CA5-69AF931761D6}" destId="{283C9893-DD2A-D14B-9740-A3ED4870AEFC}" srcOrd="2" destOrd="0" presId="urn:microsoft.com/office/officeart/2016/7/layout/BasicLinearProcessNumbered"/>
    <dgm:cxn modelId="{03DDFB49-A821-0542-9D3E-924E9E526093}" type="presParOf" srcId="{8A7C3EE8-67DD-BA45-8CA5-69AF931761D6}" destId="{938E368E-2047-1A48-9D50-D41C9A51886D}" srcOrd="3" destOrd="0" presId="urn:microsoft.com/office/officeart/2016/7/layout/BasicLinearProcessNumbered"/>
    <dgm:cxn modelId="{812D9522-53E6-C24E-A66E-78A2F2A11D78}" type="presParOf" srcId="{F40FD106-D0C8-BD4C-A598-BB045B8EFE7B}" destId="{A045DF69-5D6B-8C44-92BF-767BC8B91400}" srcOrd="3" destOrd="0" presId="urn:microsoft.com/office/officeart/2016/7/layout/BasicLinearProcessNumbered"/>
    <dgm:cxn modelId="{7E814098-A83A-474D-A133-DB183DA32DA6}" type="presParOf" srcId="{F40FD106-D0C8-BD4C-A598-BB045B8EFE7B}" destId="{5C386F39-AC6D-D242-A1E8-C21BA6BED6EC}" srcOrd="4" destOrd="0" presId="urn:microsoft.com/office/officeart/2016/7/layout/BasicLinearProcessNumbered"/>
    <dgm:cxn modelId="{FB384149-2A2E-A545-B0A9-BF6CF4C2B8B5}" type="presParOf" srcId="{5C386F39-AC6D-D242-A1E8-C21BA6BED6EC}" destId="{CF87AB89-5D0F-704E-9B81-255528306632}" srcOrd="0" destOrd="0" presId="urn:microsoft.com/office/officeart/2016/7/layout/BasicLinearProcessNumbered"/>
    <dgm:cxn modelId="{F3E15A4A-5658-014F-9DD8-03F85A92778B}" type="presParOf" srcId="{5C386F39-AC6D-D242-A1E8-C21BA6BED6EC}" destId="{69F53576-EB2F-9B4E-B425-811DBE2A0387}" srcOrd="1" destOrd="0" presId="urn:microsoft.com/office/officeart/2016/7/layout/BasicLinearProcessNumbered"/>
    <dgm:cxn modelId="{5C0A55C5-7F98-3848-9B92-D3CD8F06D5C7}" type="presParOf" srcId="{5C386F39-AC6D-D242-A1E8-C21BA6BED6EC}" destId="{8244B6C9-D565-2B46-AF0C-F718519C68D4}" srcOrd="2" destOrd="0" presId="urn:microsoft.com/office/officeart/2016/7/layout/BasicLinearProcessNumbered"/>
    <dgm:cxn modelId="{1A5B00B4-4F8A-D440-A3CE-221BE381AFAA}" type="presParOf" srcId="{5C386F39-AC6D-D242-A1E8-C21BA6BED6EC}" destId="{54E324ED-D27C-324B-B0AC-8131DBF1FFBE}"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24B82-4477-F043-B2F6-7C9266D0521A}">
      <dsp:nvSpPr>
        <dsp:cNvPr id="0" name=""/>
        <dsp:cNvSpPr/>
      </dsp:nvSpPr>
      <dsp:spPr>
        <a:xfrm>
          <a:off x="0" y="251245"/>
          <a:ext cx="4414719" cy="4414719"/>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3460A3-8246-DC47-B279-F238E2A70CEF}">
      <dsp:nvSpPr>
        <dsp:cNvPr id="0" name=""/>
        <dsp:cNvSpPr/>
      </dsp:nvSpPr>
      <dsp:spPr>
        <a:xfrm>
          <a:off x="419398" y="670644"/>
          <a:ext cx="1721740" cy="172174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kern="1200" dirty="0"/>
            <a:t>We try to get an environmental profile of a given area - where we can deduce the biodiversity, greenhouse emissions, water quality, forestry land use, etc. from the available datasets. </a:t>
          </a:r>
          <a:endParaRPr lang="en-US" sz="1100" kern="1200" dirty="0"/>
        </a:p>
      </dsp:txBody>
      <dsp:txXfrm>
        <a:off x="503446" y="754692"/>
        <a:ext cx="1553644" cy="1553644"/>
      </dsp:txXfrm>
    </dsp:sp>
    <dsp:sp modelId="{E8F64DD4-CBC2-934B-B825-81BF5349F06F}">
      <dsp:nvSpPr>
        <dsp:cNvPr id="0" name=""/>
        <dsp:cNvSpPr/>
      </dsp:nvSpPr>
      <dsp:spPr>
        <a:xfrm>
          <a:off x="2273580" y="670644"/>
          <a:ext cx="1721740" cy="172174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kern="1200" dirty="0"/>
            <a:t>This data is collected from different providers - satellites, private organizations, etc., to create a publicly available place for people to view such factors that account for a given geographical area.</a:t>
          </a:r>
          <a:endParaRPr lang="en-US" sz="1100" kern="1200" dirty="0"/>
        </a:p>
      </dsp:txBody>
      <dsp:txXfrm>
        <a:off x="2357628" y="754692"/>
        <a:ext cx="1553644" cy="1553644"/>
      </dsp:txXfrm>
    </dsp:sp>
    <dsp:sp modelId="{491A22D2-DFCA-F94B-9C0E-6EFE139173A4}">
      <dsp:nvSpPr>
        <dsp:cNvPr id="0" name=""/>
        <dsp:cNvSpPr/>
      </dsp:nvSpPr>
      <dsp:spPr>
        <a:xfrm>
          <a:off x="419398" y="2524826"/>
          <a:ext cx="1721740" cy="172174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kern="1200" dirty="0"/>
            <a:t>We build a program that uses this available raw data and filters out and does necessary math to get our desired outputs for the environmental profile of the specified geographical area.</a:t>
          </a:r>
          <a:endParaRPr lang="en-US" sz="1100" kern="1200" dirty="0"/>
        </a:p>
      </dsp:txBody>
      <dsp:txXfrm>
        <a:off x="503446" y="2608874"/>
        <a:ext cx="1553644" cy="1553644"/>
      </dsp:txXfrm>
    </dsp:sp>
    <dsp:sp modelId="{F5030F63-6836-EE43-8150-6ACDA4C22843}">
      <dsp:nvSpPr>
        <dsp:cNvPr id="0" name=""/>
        <dsp:cNvSpPr/>
      </dsp:nvSpPr>
      <dsp:spPr>
        <a:xfrm>
          <a:off x="2273580" y="2524826"/>
          <a:ext cx="1721740" cy="172174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Now with all the outputs, we can make improvements to each area with the factor that they are lacking in (reasonably).</a:t>
          </a:r>
        </a:p>
      </dsp:txBody>
      <dsp:txXfrm>
        <a:off x="2357628" y="2608874"/>
        <a:ext cx="1553644" cy="1553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01F5B-E3AF-480C-91F3-4EDF0683CF4B}">
      <dsp:nvSpPr>
        <dsp:cNvPr id="0" name=""/>
        <dsp:cNvSpPr/>
      </dsp:nvSpPr>
      <dsp:spPr>
        <a:xfrm>
          <a:off x="0" y="574"/>
          <a:ext cx="8322197" cy="1345145"/>
        </a:xfrm>
        <a:prstGeom prst="roundRect">
          <a:avLst>
            <a:gd name="adj" fmla="val 10000"/>
          </a:avLst>
        </a:prstGeom>
        <a:solidFill>
          <a:schemeClr val="accent6"/>
        </a:solidFill>
        <a:ln>
          <a:noFill/>
        </a:ln>
        <a:effectLst/>
      </dsp:spPr>
      <dsp:style>
        <a:lnRef idx="0">
          <a:scrgbClr r="0" g="0" b="0"/>
        </a:lnRef>
        <a:fillRef idx="1">
          <a:scrgbClr r="0" g="0" b="0"/>
        </a:fillRef>
        <a:effectRef idx="0">
          <a:scrgbClr r="0" g="0" b="0"/>
        </a:effectRef>
        <a:fontRef idx="minor"/>
      </dsp:style>
    </dsp:sp>
    <dsp:sp modelId="{B3C24AA5-7F08-43FD-88ED-D92BB62CB477}">
      <dsp:nvSpPr>
        <dsp:cNvPr id="0" name=""/>
        <dsp:cNvSpPr/>
      </dsp:nvSpPr>
      <dsp:spPr>
        <a:xfrm>
          <a:off x="406906" y="303232"/>
          <a:ext cx="739830" cy="73983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F28DDF-8B62-4D1D-8E14-6504037CD51E}">
      <dsp:nvSpPr>
        <dsp:cNvPr id="0" name=""/>
        <dsp:cNvSpPr/>
      </dsp:nvSpPr>
      <dsp:spPr>
        <a:xfrm>
          <a:off x="1553643" y="574"/>
          <a:ext cx="6768553" cy="134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1" tIns="142361" rIns="142361" bIns="142361" numCol="1" spcCol="1270" anchor="ctr" anchorCtr="0">
          <a:noAutofit/>
        </a:bodyPr>
        <a:lstStyle/>
        <a:p>
          <a:pPr marL="0" lvl="0" indent="0" algn="l" defTabSz="755650">
            <a:lnSpc>
              <a:spcPct val="100000"/>
            </a:lnSpc>
            <a:spcBef>
              <a:spcPct val="0"/>
            </a:spcBef>
            <a:spcAft>
              <a:spcPct val="35000"/>
            </a:spcAft>
            <a:buNone/>
          </a:pPr>
          <a:r>
            <a:rPr lang="en-CA" sz="1700" kern="1200" dirty="0"/>
            <a:t>Policy and Regulation: The increasing trend in greenhouse gas emissions calls for stricter environmental regulations and policies targeting high-emission sectors such as agriculture and transportation.</a:t>
          </a:r>
          <a:endParaRPr lang="en-US" sz="1700" kern="1200" dirty="0"/>
        </a:p>
      </dsp:txBody>
      <dsp:txXfrm>
        <a:off x="1553643" y="574"/>
        <a:ext cx="6768553" cy="1345145"/>
      </dsp:txXfrm>
    </dsp:sp>
    <dsp:sp modelId="{D6786E87-E89A-4F7E-A866-B07A5A510883}">
      <dsp:nvSpPr>
        <dsp:cNvPr id="0" name=""/>
        <dsp:cNvSpPr/>
      </dsp:nvSpPr>
      <dsp:spPr>
        <a:xfrm>
          <a:off x="0" y="1682007"/>
          <a:ext cx="8322197" cy="1345145"/>
        </a:xfrm>
        <a:prstGeom prst="roundRect">
          <a:avLst>
            <a:gd name="adj" fmla="val 10000"/>
          </a:avLst>
        </a:prstGeom>
        <a:solidFill>
          <a:srgbClr val="00B37C"/>
        </a:solidFill>
        <a:ln>
          <a:solidFill>
            <a:srgbClr val="00B37C"/>
          </a:solidFill>
        </a:ln>
        <a:effectLst/>
      </dsp:spPr>
      <dsp:style>
        <a:lnRef idx="0">
          <a:scrgbClr r="0" g="0" b="0"/>
        </a:lnRef>
        <a:fillRef idx="1">
          <a:scrgbClr r="0" g="0" b="0"/>
        </a:fillRef>
        <a:effectRef idx="0">
          <a:scrgbClr r="0" g="0" b="0"/>
        </a:effectRef>
        <a:fontRef idx="minor"/>
      </dsp:style>
    </dsp:sp>
    <dsp:sp modelId="{936B62FF-1A1E-40AD-AAB9-B2CB5B164D04}">
      <dsp:nvSpPr>
        <dsp:cNvPr id="0" name=""/>
        <dsp:cNvSpPr/>
      </dsp:nvSpPr>
      <dsp:spPr>
        <a:xfrm>
          <a:off x="406906" y="1984664"/>
          <a:ext cx="739830" cy="73983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C8475F-4F21-4451-AD36-706AF6C70F2E}">
      <dsp:nvSpPr>
        <dsp:cNvPr id="0" name=""/>
        <dsp:cNvSpPr/>
      </dsp:nvSpPr>
      <dsp:spPr>
        <a:xfrm>
          <a:off x="1553643" y="1682007"/>
          <a:ext cx="6768553" cy="134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1" tIns="142361" rIns="142361" bIns="142361" numCol="1" spcCol="1270" anchor="ctr" anchorCtr="0">
          <a:noAutofit/>
        </a:bodyPr>
        <a:lstStyle/>
        <a:p>
          <a:pPr marL="0" lvl="0" indent="0" algn="l" defTabSz="755650">
            <a:lnSpc>
              <a:spcPct val="100000"/>
            </a:lnSpc>
            <a:spcBef>
              <a:spcPct val="0"/>
            </a:spcBef>
            <a:spcAft>
              <a:spcPct val="35000"/>
            </a:spcAft>
            <a:buNone/>
          </a:pPr>
          <a:r>
            <a:rPr lang="en-CA" sz="1700" kern="1200" dirty="0"/>
            <a:t>Sector-Specific Strategies: Identifying high-emission subsectors within major sectors can help in devising targeted strategies for emission reduction. For example, focusing on reducing emissions from 'synthetic-fertilizer-application' within the agricultural sector.</a:t>
          </a:r>
          <a:endParaRPr lang="en-US" sz="1700" kern="1200" dirty="0"/>
        </a:p>
      </dsp:txBody>
      <dsp:txXfrm>
        <a:off x="1553643" y="1682007"/>
        <a:ext cx="6768553" cy="1345145"/>
      </dsp:txXfrm>
    </dsp:sp>
    <dsp:sp modelId="{49411B96-25F9-4FD8-BF18-AAB624E126F2}">
      <dsp:nvSpPr>
        <dsp:cNvPr id="0" name=""/>
        <dsp:cNvSpPr/>
      </dsp:nvSpPr>
      <dsp:spPr>
        <a:xfrm>
          <a:off x="0" y="3363439"/>
          <a:ext cx="8322197" cy="1345145"/>
        </a:xfrm>
        <a:prstGeom prst="roundRect">
          <a:avLst>
            <a:gd name="adj" fmla="val 10000"/>
          </a:avLst>
        </a:prstGeom>
        <a:solidFill>
          <a:schemeClr val="bg2"/>
        </a:solidFill>
        <a:ln>
          <a:noFill/>
        </a:ln>
        <a:effectLst/>
      </dsp:spPr>
      <dsp:style>
        <a:lnRef idx="0">
          <a:scrgbClr r="0" g="0" b="0"/>
        </a:lnRef>
        <a:fillRef idx="1">
          <a:scrgbClr r="0" g="0" b="0"/>
        </a:fillRef>
        <a:effectRef idx="0">
          <a:scrgbClr r="0" g="0" b="0"/>
        </a:effectRef>
        <a:fontRef idx="minor"/>
      </dsp:style>
    </dsp:sp>
    <dsp:sp modelId="{DE73FF44-2FFD-4CD2-955F-2EF02DA4BE86}">
      <dsp:nvSpPr>
        <dsp:cNvPr id="0" name=""/>
        <dsp:cNvSpPr/>
      </dsp:nvSpPr>
      <dsp:spPr>
        <a:xfrm>
          <a:off x="406906" y="3666097"/>
          <a:ext cx="739830" cy="73983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2E74B5-CC3D-4454-B64F-14DC1DD9B852}">
      <dsp:nvSpPr>
        <dsp:cNvPr id="0" name=""/>
        <dsp:cNvSpPr/>
      </dsp:nvSpPr>
      <dsp:spPr>
        <a:xfrm>
          <a:off x="1553643" y="3363439"/>
          <a:ext cx="6768553" cy="134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1" tIns="142361" rIns="142361" bIns="142361" numCol="1" spcCol="1270" anchor="ctr" anchorCtr="0">
          <a:noAutofit/>
        </a:bodyPr>
        <a:lstStyle/>
        <a:p>
          <a:pPr marL="0" lvl="0" indent="0" algn="l" defTabSz="755650">
            <a:lnSpc>
              <a:spcPct val="100000"/>
            </a:lnSpc>
            <a:spcBef>
              <a:spcPct val="0"/>
            </a:spcBef>
            <a:spcAft>
              <a:spcPct val="35000"/>
            </a:spcAft>
            <a:buNone/>
          </a:pPr>
          <a:r>
            <a:rPr lang="en-CA" sz="1700" kern="1200" dirty="0"/>
            <a:t>Resource Allocation: Understanding which sectors and subsectors contribute most to emissions can guide the allocation of resources and efforts towards the most impactful areas for emission reductions.</a:t>
          </a:r>
          <a:endParaRPr lang="en-US" sz="1700" kern="1200" dirty="0"/>
        </a:p>
      </dsp:txBody>
      <dsp:txXfrm>
        <a:off x="1553643" y="3363439"/>
        <a:ext cx="6768553" cy="13451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8996E-60A1-8643-8CC2-CA9BECF52B95}">
      <dsp:nvSpPr>
        <dsp:cNvPr id="0" name=""/>
        <dsp:cNvSpPr/>
      </dsp:nvSpPr>
      <dsp:spPr>
        <a:xfrm>
          <a:off x="0" y="162644"/>
          <a:ext cx="2374552" cy="3324373"/>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5129" tIns="330200" rIns="185129" bIns="330200" numCol="1" spcCol="1270" anchor="t" anchorCtr="0">
          <a:noAutofit/>
        </a:bodyPr>
        <a:lstStyle/>
        <a:p>
          <a:pPr marL="0" lvl="0" indent="0" algn="l" defTabSz="577850">
            <a:lnSpc>
              <a:spcPct val="90000"/>
            </a:lnSpc>
            <a:spcBef>
              <a:spcPct val="0"/>
            </a:spcBef>
            <a:spcAft>
              <a:spcPct val="35000"/>
            </a:spcAft>
            <a:buNone/>
          </a:pPr>
          <a:r>
            <a:rPr lang="en-CA" sz="1300" kern="1200" dirty="0"/>
            <a:t>Impact Assessment: Assess the impact of specific interventions or policies implemented over the years on emission trends.</a:t>
          </a:r>
          <a:endParaRPr lang="en-US" sz="1300" kern="1200" dirty="0"/>
        </a:p>
      </dsp:txBody>
      <dsp:txXfrm>
        <a:off x="0" y="1425906"/>
        <a:ext cx="2374552" cy="1994624"/>
      </dsp:txXfrm>
    </dsp:sp>
    <dsp:sp modelId="{CAF843A7-D997-9647-88D9-9898720133D6}">
      <dsp:nvSpPr>
        <dsp:cNvPr id="0" name=""/>
        <dsp:cNvSpPr/>
      </dsp:nvSpPr>
      <dsp:spPr>
        <a:xfrm>
          <a:off x="688620" y="495081"/>
          <a:ext cx="997312" cy="997312"/>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754" tIns="12700" rIns="77754" bIns="1270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834673" y="641134"/>
        <a:ext cx="705206" cy="705206"/>
      </dsp:txXfrm>
    </dsp:sp>
    <dsp:sp modelId="{71150148-DF09-8F41-8780-0152AC25F751}">
      <dsp:nvSpPr>
        <dsp:cNvPr id="0" name=""/>
        <dsp:cNvSpPr/>
      </dsp:nvSpPr>
      <dsp:spPr>
        <a:xfrm>
          <a:off x="0" y="3486945"/>
          <a:ext cx="2374552" cy="72"/>
        </a:xfrm>
        <a:prstGeom prst="rect">
          <a:avLst/>
        </a:prstGeom>
        <a:solidFill>
          <a:schemeClr val="accent2">
            <a:hueOff val="3921880"/>
            <a:satOff val="-5502"/>
            <a:lumOff val="-1373"/>
            <a:alphaOff val="0"/>
          </a:schemeClr>
        </a:solidFill>
        <a:ln w="19050" cap="rnd" cmpd="sng" algn="ctr">
          <a:solidFill>
            <a:schemeClr val="accent2">
              <a:hueOff val="3921880"/>
              <a:satOff val="-5502"/>
              <a:lumOff val="-1373"/>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418A947-EB59-4147-AB1D-88C2A97622E7}">
      <dsp:nvSpPr>
        <dsp:cNvPr id="0" name=""/>
        <dsp:cNvSpPr/>
      </dsp:nvSpPr>
      <dsp:spPr>
        <a:xfrm>
          <a:off x="2612007" y="162644"/>
          <a:ext cx="2374552" cy="3324373"/>
        </a:xfrm>
        <a:prstGeom prst="rect">
          <a:avLst/>
        </a:prstGeom>
        <a:solidFill>
          <a:schemeClr val="accent2">
            <a:tint val="40000"/>
            <a:alpha val="90000"/>
            <a:hueOff val="10159496"/>
            <a:satOff val="-17387"/>
            <a:lumOff val="-1170"/>
            <a:alphaOff val="0"/>
          </a:schemeClr>
        </a:solidFill>
        <a:ln w="19050" cap="rnd" cmpd="sng" algn="ctr">
          <a:solidFill>
            <a:schemeClr val="accent2">
              <a:tint val="40000"/>
              <a:alpha val="90000"/>
              <a:hueOff val="10159496"/>
              <a:satOff val="-17387"/>
              <a:lumOff val="-11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5129" tIns="330200" rIns="185129" bIns="330200" numCol="1" spcCol="1270" anchor="t" anchorCtr="0">
          <a:noAutofit/>
        </a:bodyPr>
        <a:lstStyle/>
        <a:p>
          <a:pPr marL="0" lvl="0" indent="0" algn="l" defTabSz="577850">
            <a:lnSpc>
              <a:spcPct val="90000"/>
            </a:lnSpc>
            <a:spcBef>
              <a:spcPct val="0"/>
            </a:spcBef>
            <a:spcAft>
              <a:spcPct val="35000"/>
            </a:spcAft>
            <a:buNone/>
          </a:pPr>
          <a:r>
            <a:rPr lang="en-CA" sz="1300" kern="1200" dirty="0"/>
            <a:t>Comparative Studies: Compare the emission trends and sectoral contributions with other countries to understand India's relative position and progress in emission reduction.</a:t>
          </a:r>
          <a:endParaRPr lang="en-US" sz="1300" kern="1200" dirty="0"/>
        </a:p>
      </dsp:txBody>
      <dsp:txXfrm>
        <a:off x="2612007" y="1425906"/>
        <a:ext cx="2374552" cy="1994624"/>
      </dsp:txXfrm>
    </dsp:sp>
    <dsp:sp modelId="{EBE11039-CB21-4143-A41C-CF75E2902978}">
      <dsp:nvSpPr>
        <dsp:cNvPr id="0" name=""/>
        <dsp:cNvSpPr/>
      </dsp:nvSpPr>
      <dsp:spPr>
        <a:xfrm>
          <a:off x="3300627" y="495081"/>
          <a:ext cx="997312" cy="997312"/>
        </a:xfrm>
        <a:prstGeom prst="ellipse">
          <a:avLst/>
        </a:prstGeom>
        <a:solidFill>
          <a:schemeClr val="accent2">
            <a:hueOff val="7843760"/>
            <a:satOff val="-11004"/>
            <a:lumOff val="-2745"/>
            <a:alphaOff val="0"/>
          </a:schemeClr>
        </a:solidFill>
        <a:ln w="19050" cap="rnd" cmpd="sng" algn="ctr">
          <a:solidFill>
            <a:schemeClr val="accent2">
              <a:hueOff val="7843760"/>
              <a:satOff val="-11004"/>
              <a:lumOff val="-274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754" tIns="12700" rIns="77754" bIns="1270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dsp:txBody>
      <dsp:txXfrm>
        <a:off x="3446680" y="641134"/>
        <a:ext cx="705206" cy="705206"/>
      </dsp:txXfrm>
    </dsp:sp>
    <dsp:sp modelId="{283C9893-DD2A-D14B-9740-A3ED4870AEFC}">
      <dsp:nvSpPr>
        <dsp:cNvPr id="0" name=""/>
        <dsp:cNvSpPr/>
      </dsp:nvSpPr>
      <dsp:spPr>
        <a:xfrm>
          <a:off x="2612007" y="3486945"/>
          <a:ext cx="2374552" cy="72"/>
        </a:xfrm>
        <a:prstGeom prst="rect">
          <a:avLst/>
        </a:prstGeom>
        <a:solidFill>
          <a:schemeClr val="accent2">
            <a:hueOff val="11765641"/>
            <a:satOff val="-16505"/>
            <a:lumOff val="-4118"/>
            <a:alphaOff val="0"/>
          </a:schemeClr>
        </a:solidFill>
        <a:ln w="19050" cap="rnd" cmpd="sng" algn="ctr">
          <a:solidFill>
            <a:schemeClr val="accent2">
              <a:hueOff val="11765641"/>
              <a:satOff val="-16505"/>
              <a:lumOff val="-411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F87AB89-5D0F-704E-9B81-255528306632}">
      <dsp:nvSpPr>
        <dsp:cNvPr id="0" name=""/>
        <dsp:cNvSpPr/>
      </dsp:nvSpPr>
      <dsp:spPr>
        <a:xfrm>
          <a:off x="5224015" y="162644"/>
          <a:ext cx="2374552" cy="3324373"/>
        </a:xfrm>
        <a:prstGeom prst="rect">
          <a:avLst/>
        </a:prstGeom>
        <a:solidFill>
          <a:schemeClr val="accent2">
            <a:tint val="40000"/>
            <a:alpha val="90000"/>
            <a:hueOff val="20318992"/>
            <a:satOff val="-34774"/>
            <a:lumOff val="-2340"/>
            <a:alphaOff val="0"/>
          </a:schemeClr>
        </a:solidFill>
        <a:ln w="19050" cap="rnd" cmpd="sng" algn="ctr">
          <a:solidFill>
            <a:schemeClr val="accent2">
              <a:tint val="40000"/>
              <a:alpha val="90000"/>
              <a:hueOff val="20318992"/>
              <a:satOff val="-34774"/>
              <a:lumOff val="-23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5129" tIns="330200" rIns="185129" bIns="330200" numCol="1" spcCol="1270" anchor="t" anchorCtr="0">
          <a:noAutofit/>
        </a:bodyPr>
        <a:lstStyle/>
        <a:p>
          <a:pPr marL="0" lvl="0" indent="0" algn="l" defTabSz="577850">
            <a:lnSpc>
              <a:spcPct val="90000"/>
            </a:lnSpc>
            <a:spcBef>
              <a:spcPct val="0"/>
            </a:spcBef>
            <a:spcAft>
              <a:spcPct val="35000"/>
            </a:spcAft>
            <a:buNone/>
          </a:pPr>
          <a:r>
            <a:rPr lang="en-CA" sz="1300" kern="1200" dirty="0"/>
            <a:t>Predictive Modeling: Develop predictive models to forecast future emissions based on current trends and proposed policy changes, aiding in strategic planning and policy-making.</a:t>
          </a:r>
          <a:endParaRPr lang="en-US" sz="1300" kern="1200" dirty="0"/>
        </a:p>
      </dsp:txBody>
      <dsp:txXfrm>
        <a:off x="5224015" y="1425906"/>
        <a:ext cx="2374552" cy="1994624"/>
      </dsp:txXfrm>
    </dsp:sp>
    <dsp:sp modelId="{69F53576-EB2F-9B4E-B425-811DBE2A0387}">
      <dsp:nvSpPr>
        <dsp:cNvPr id="0" name=""/>
        <dsp:cNvSpPr/>
      </dsp:nvSpPr>
      <dsp:spPr>
        <a:xfrm>
          <a:off x="5912635" y="495081"/>
          <a:ext cx="997312" cy="997312"/>
        </a:xfrm>
        <a:prstGeom prst="ellipse">
          <a:avLst/>
        </a:prstGeom>
        <a:solidFill>
          <a:schemeClr val="accent2">
            <a:hueOff val="15687521"/>
            <a:satOff val="-22007"/>
            <a:lumOff val="-5490"/>
            <a:alphaOff val="0"/>
          </a:schemeClr>
        </a:solidFill>
        <a:ln w="19050" cap="rnd" cmpd="sng" algn="ctr">
          <a:solidFill>
            <a:schemeClr val="accent2">
              <a:hueOff val="15687521"/>
              <a:satOff val="-22007"/>
              <a:lumOff val="-549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754" tIns="12700" rIns="77754" bIns="12700" numCol="1" spcCol="1270" anchor="ctr" anchorCtr="0">
          <a:noAutofit/>
        </a:bodyPr>
        <a:lstStyle/>
        <a:p>
          <a:pPr marL="0" lvl="0" indent="0" algn="ctr" defTabSz="2133600">
            <a:lnSpc>
              <a:spcPct val="90000"/>
            </a:lnSpc>
            <a:spcBef>
              <a:spcPct val="0"/>
            </a:spcBef>
            <a:spcAft>
              <a:spcPct val="35000"/>
            </a:spcAft>
            <a:buNone/>
          </a:pPr>
          <a:r>
            <a:rPr lang="en-US" sz="4800" kern="1200" dirty="0"/>
            <a:t>3</a:t>
          </a:r>
        </a:p>
      </dsp:txBody>
      <dsp:txXfrm>
        <a:off x="6058688" y="641134"/>
        <a:ext cx="705206" cy="705206"/>
      </dsp:txXfrm>
    </dsp:sp>
    <dsp:sp modelId="{8244B6C9-D565-2B46-AF0C-F718519C68D4}">
      <dsp:nvSpPr>
        <dsp:cNvPr id="0" name=""/>
        <dsp:cNvSpPr/>
      </dsp:nvSpPr>
      <dsp:spPr>
        <a:xfrm>
          <a:off x="5224015" y="3486945"/>
          <a:ext cx="2374552" cy="72"/>
        </a:xfrm>
        <a:prstGeom prst="rect">
          <a:avLst/>
        </a:prstGeom>
        <a:solidFill>
          <a:schemeClr val="accent2">
            <a:hueOff val="19609400"/>
            <a:satOff val="-27509"/>
            <a:lumOff val="-6863"/>
            <a:alphaOff val="0"/>
          </a:schemeClr>
        </a:solidFill>
        <a:ln w="19050" cap="rnd" cmpd="sng" algn="ctr">
          <a:solidFill>
            <a:schemeClr val="accent2">
              <a:hueOff val="19609400"/>
              <a:satOff val="-27509"/>
              <a:lumOff val="-6863"/>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18F5D1-0178-894B-B549-A2F140CE1AF6}" type="datetimeFigureOut">
              <a:rPr lang="en-US" smtClean="0"/>
              <a:t>10/28/2024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85E89E-57AD-564F-A6E8-931B0C4A845F}" type="slidenum">
              <a:rPr lang="en-US" smtClean="0"/>
              <a:t>‹#›</a:t>
            </a:fld>
            <a:endParaRPr lang="en-US" dirty="0"/>
          </a:p>
        </p:txBody>
      </p:sp>
    </p:spTree>
    <p:extLst>
      <p:ext uri="{BB962C8B-B14F-4D97-AF65-F5344CB8AC3E}">
        <p14:creationId xmlns:p14="http://schemas.microsoft.com/office/powerpoint/2010/main" val="1184012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available on climate trace is restricted to greenhouse gas emissions and to the year range – 2015 to 2022, although we can further incorporate it in with some other source, since climate trace takes data to a much deeper (entity) level data, it would be hard to get balance in our findings.</a:t>
            </a:r>
          </a:p>
          <a:p>
            <a:endParaRPr lang="en-US" dirty="0"/>
          </a:p>
        </p:txBody>
      </p:sp>
      <p:sp>
        <p:nvSpPr>
          <p:cNvPr id="4" name="Slide Number Placeholder 3"/>
          <p:cNvSpPr>
            <a:spLocks noGrp="1"/>
          </p:cNvSpPr>
          <p:nvPr>
            <p:ph type="sldNum" sz="quarter" idx="5"/>
          </p:nvPr>
        </p:nvSpPr>
        <p:spPr/>
        <p:txBody>
          <a:bodyPr/>
          <a:lstStyle/>
          <a:p>
            <a:fld id="{9385E89E-57AD-564F-A6E8-931B0C4A845F}" type="slidenum">
              <a:rPr lang="en-US" smtClean="0"/>
              <a:t>4</a:t>
            </a:fld>
            <a:endParaRPr lang="en-US" dirty="0"/>
          </a:p>
        </p:txBody>
      </p:sp>
    </p:spTree>
    <p:extLst>
      <p:ext uri="{BB962C8B-B14F-4D97-AF65-F5344CB8AC3E}">
        <p14:creationId xmlns:p14="http://schemas.microsoft.com/office/powerpoint/2010/main" val="2623712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sector mapping for the data available on climate trace, we had to accurately map each subsector to its corresponding sector so that we can get the most accurate data values for the emissions profile.</a:t>
            </a:r>
          </a:p>
        </p:txBody>
      </p:sp>
      <p:sp>
        <p:nvSpPr>
          <p:cNvPr id="4" name="Slide Number Placeholder 3"/>
          <p:cNvSpPr>
            <a:spLocks noGrp="1"/>
          </p:cNvSpPr>
          <p:nvPr>
            <p:ph type="sldNum" sz="quarter" idx="5"/>
          </p:nvPr>
        </p:nvSpPr>
        <p:spPr/>
        <p:txBody>
          <a:bodyPr/>
          <a:lstStyle/>
          <a:p>
            <a:fld id="{9385E89E-57AD-564F-A6E8-931B0C4A845F}" type="slidenum">
              <a:rPr lang="en-US" smtClean="0"/>
              <a:t>5</a:t>
            </a:fld>
            <a:endParaRPr lang="en-US" dirty="0"/>
          </a:p>
        </p:txBody>
      </p:sp>
    </p:spTree>
    <p:extLst>
      <p:ext uri="{BB962C8B-B14F-4D97-AF65-F5344CB8AC3E}">
        <p14:creationId xmlns:p14="http://schemas.microsoft.com/office/powerpoint/2010/main" val="3598523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performing analysis, this is an example graph we can avail. This graph shows the total amount of CO2 emitted by each sector in the dataset. Each sector is comprised of subsectors which further has entities which total up to make the entire sector’s emission. The total amounts are calculated from 2015 to 2022 which is the available data range on Climate Trace.</a:t>
            </a:r>
          </a:p>
        </p:txBody>
      </p:sp>
      <p:sp>
        <p:nvSpPr>
          <p:cNvPr id="4" name="Slide Number Placeholder 3"/>
          <p:cNvSpPr>
            <a:spLocks noGrp="1"/>
          </p:cNvSpPr>
          <p:nvPr>
            <p:ph type="sldNum" sz="quarter" idx="5"/>
          </p:nvPr>
        </p:nvSpPr>
        <p:spPr/>
        <p:txBody>
          <a:bodyPr/>
          <a:lstStyle/>
          <a:p>
            <a:fld id="{9385E89E-57AD-564F-A6E8-931B0C4A845F}" type="slidenum">
              <a:rPr lang="en-US" smtClean="0"/>
              <a:t>6</a:t>
            </a:fld>
            <a:endParaRPr lang="en-US" dirty="0"/>
          </a:p>
        </p:txBody>
      </p:sp>
    </p:spTree>
    <p:extLst>
      <p:ext uri="{BB962C8B-B14F-4D97-AF65-F5344CB8AC3E}">
        <p14:creationId xmlns:p14="http://schemas.microsoft.com/office/powerpoint/2010/main" val="965254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Upon performing analysis, this is an example table filled out. This table shows the total amount of CH4 emitted by each subsector from a sector in the dataset. Each of the subsectors is comprised of entities which total up to make the entire subsector’s emission. The total amounts are calculated from 2015 to 2022 which is the available data range on Climate Trace.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the code we deduced the maximum emitting subsectors for each sector.</a:t>
            </a:r>
          </a:p>
          <a:p>
            <a:endParaRPr lang="en-US" dirty="0"/>
          </a:p>
        </p:txBody>
      </p:sp>
      <p:sp>
        <p:nvSpPr>
          <p:cNvPr id="4" name="Slide Number Placeholder 3"/>
          <p:cNvSpPr>
            <a:spLocks noGrp="1"/>
          </p:cNvSpPr>
          <p:nvPr>
            <p:ph type="sldNum" sz="quarter" idx="5"/>
          </p:nvPr>
        </p:nvSpPr>
        <p:spPr/>
        <p:txBody>
          <a:bodyPr/>
          <a:lstStyle/>
          <a:p>
            <a:fld id="{9385E89E-57AD-564F-A6E8-931B0C4A845F}" type="slidenum">
              <a:rPr lang="en-US" smtClean="0"/>
              <a:t>7</a:t>
            </a:fld>
            <a:endParaRPr lang="en-US" dirty="0"/>
          </a:p>
        </p:txBody>
      </p:sp>
    </p:spTree>
    <p:extLst>
      <p:ext uri="{BB962C8B-B14F-4D97-AF65-F5344CB8AC3E}">
        <p14:creationId xmlns:p14="http://schemas.microsoft.com/office/powerpoint/2010/main" val="2091882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observations for the sub-sectoral emissions analysis.</a:t>
            </a:r>
          </a:p>
        </p:txBody>
      </p:sp>
      <p:sp>
        <p:nvSpPr>
          <p:cNvPr id="4" name="Slide Number Placeholder 3"/>
          <p:cNvSpPr>
            <a:spLocks noGrp="1"/>
          </p:cNvSpPr>
          <p:nvPr>
            <p:ph type="sldNum" sz="quarter" idx="5"/>
          </p:nvPr>
        </p:nvSpPr>
        <p:spPr/>
        <p:txBody>
          <a:bodyPr/>
          <a:lstStyle/>
          <a:p>
            <a:fld id="{9385E89E-57AD-564F-A6E8-931B0C4A845F}" type="slidenum">
              <a:rPr lang="en-US" smtClean="0"/>
              <a:t>8</a:t>
            </a:fld>
            <a:endParaRPr lang="en-US" dirty="0"/>
          </a:p>
        </p:txBody>
      </p:sp>
    </p:spTree>
    <p:extLst>
      <p:ext uri="{BB962C8B-B14F-4D97-AF65-F5344CB8AC3E}">
        <p14:creationId xmlns:p14="http://schemas.microsoft.com/office/powerpoint/2010/main" val="1030703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Upon performing analysis, this is an example table filled out. This table shows the total amount of CH4 emitted by each subsector from a sector in the dataset. Each of the subsectors is comprised of entities which total up to make the entire subsector’s emission. The total amounts are calculated from 2015 to 2022 which is the available data range on Climate Trace.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the code we deduced the maximum emitting subsectors for each sector.</a:t>
            </a:r>
          </a:p>
        </p:txBody>
      </p:sp>
      <p:sp>
        <p:nvSpPr>
          <p:cNvPr id="4" name="Slide Number Placeholder 3"/>
          <p:cNvSpPr>
            <a:spLocks noGrp="1"/>
          </p:cNvSpPr>
          <p:nvPr>
            <p:ph type="sldNum" sz="quarter" idx="5"/>
          </p:nvPr>
        </p:nvSpPr>
        <p:spPr/>
        <p:txBody>
          <a:bodyPr/>
          <a:lstStyle/>
          <a:p>
            <a:fld id="{9385E89E-57AD-564F-A6E8-931B0C4A845F}" type="slidenum">
              <a:rPr lang="en-US" smtClean="0"/>
              <a:t>9</a:t>
            </a:fld>
            <a:endParaRPr lang="en-US" dirty="0"/>
          </a:p>
        </p:txBody>
      </p:sp>
    </p:spTree>
    <p:extLst>
      <p:ext uri="{BB962C8B-B14F-4D97-AF65-F5344CB8AC3E}">
        <p14:creationId xmlns:p14="http://schemas.microsoft.com/office/powerpoint/2010/main" val="1270375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5E89E-57AD-564F-A6E8-931B0C4A845F}" type="slidenum">
              <a:rPr lang="en-US" smtClean="0"/>
              <a:t>10</a:t>
            </a:fld>
            <a:endParaRPr lang="en-US" dirty="0"/>
          </a:p>
        </p:txBody>
      </p:sp>
    </p:spTree>
    <p:extLst>
      <p:ext uri="{BB962C8B-B14F-4D97-AF65-F5344CB8AC3E}">
        <p14:creationId xmlns:p14="http://schemas.microsoft.com/office/powerpoint/2010/main" val="3303029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385E89E-57AD-564F-A6E8-931B0C4A845F}" type="slidenum">
              <a:rPr lang="en-US" smtClean="0"/>
              <a:t>13</a:t>
            </a:fld>
            <a:endParaRPr lang="en-US" dirty="0"/>
          </a:p>
        </p:txBody>
      </p:sp>
    </p:spTree>
    <p:extLst>
      <p:ext uri="{BB962C8B-B14F-4D97-AF65-F5344CB8AC3E}">
        <p14:creationId xmlns:p14="http://schemas.microsoft.com/office/powerpoint/2010/main" val="3916942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5BCAD085-E8A6-8845-BD4E-CB4CCA059FC4}" type="datetimeFigureOut">
              <a:rPr lang="en-US" smtClean="0"/>
              <a:t>10/28/2024</a:t>
            </a:fld>
            <a:endParaRPr lang="en-US" dirty="0"/>
          </a:p>
        </p:txBody>
      </p:sp>
      <p:sp>
        <p:nvSpPr>
          <p:cNvPr id="5" name="Footer Placeholder 4"/>
          <p:cNvSpPr>
            <a:spLocks noGrp="1"/>
          </p:cNvSpPr>
          <p:nvPr>
            <p:ph type="ftr" sz="quarter" idx="11"/>
          </p:nvPr>
        </p:nvSpPr>
        <p:spPr>
          <a:xfrm>
            <a:off x="2743973" y="5870576"/>
            <a:ext cx="3932137" cy="377825"/>
          </a:xfrm>
        </p:spPr>
        <p:txBody>
          <a:bodyPr/>
          <a:lstStyle/>
          <a:p>
            <a:endParaRPr lang="en-US" dirty="0"/>
          </a:p>
        </p:txBody>
      </p:sp>
      <p:sp>
        <p:nvSpPr>
          <p:cNvPr id="6" name="Slide Number Placeholder 5"/>
          <p:cNvSpPr>
            <a:spLocks noGrp="1"/>
          </p:cNvSpPr>
          <p:nvPr>
            <p:ph type="sldNum" sz="quarter" idx="12"/>
          </p:nvPr>
        </p:nvSpPr>
        <p:spPr>
          <a:xfrm>
            <a:off x="8040685" y="5870576"/>
            <a:ext cx="417516" cy="377825"/>
          </a:xfrm>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12042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dirty="0"/>
              <a:t>Click icon to add picture</a:t>
            </a:r>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144168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250446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3"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998716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125084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78065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93791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55317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564036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59619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524009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8562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58073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234031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10/28/2024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80206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0687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dirty="0"/>
              <a:t>Click icon to add picture</a:t>
            </a:r>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518279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10/28/2024</a:t>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3209929099"/>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diagramLayout" Target="../diagrams/layout2.xml"/><Relationship Id="rId7" Type="http://schemas.openxmlformats.org/officeDocument/2006/relationships/image" Target="../media/image3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s://ecometrica.com/assets/GHGs-CO2-CO2e-and-Carbon-What-Do-These-Mean-v2.1.pdf" TargetMode="External"/><Relationship Id="rId3" Type="http://schemas.openxmlformats.org/officeDocument/2006/relationships/image" Target="../media/image34.jpeg"/><Relationship Id="rId7" Type="http://schemas.openxmlformats.org/officeDocument/2006/relationships/hyperlink" Target="https://www.coal.nic.in/en/major-statistics/generation-of-thermal-power-from-raw-coal#:~:text=In%20India%2C%20power%20is%20generated,of%20the%20total%20power%20generation" TargetMode="Externa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hyperlink" Target="https://okcredit.in/blog/how-does-the-agriculture-industry-work/" TargetMode="External"/><Relationship Id="rId5" Type="http://schemas.openxmlformats.org/officeDocument/2006/relationships/hyperlink" Target="https://climatetrace.org/inventory?country=IND&amp;year_from=2015&amp;year_to=2022&amp;gas=co2e100" TargetMode="Externa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hyperlink" Target="https://earthengine.google.com/" TargetMode="External"/><Relationship Id="rId4" Type="http://schemas.openxmlformats.org/officeDocument/2006/relationships/hyperlink" Target="https://climatetrace.org/" TargetMode="Externa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0.png"/><Relationship Id="rId7" Type="http://schemas.openxmlformats.org/officeDocument/2006/relationships/diagramLayout" Target="../diagrams/layout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2.svg"/><Relationship Id="rId10" Type="http://schemas.microsoft.com/office/2007/relationships/diagramDrawing" Target="../diagrams/drawing1.xml"/><Relationship Id="rId4" Type="http://schemas.openxmlformats.org/officeDocument/2006/relationships/image" Target="../media/image11.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sv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gital financial graph">
            <a:extLst>
              <a:ext uri="{FF2B5EF4-FFF2-40B4-BE49-F238E27FC236}">
                <a16:creationId xmlns:a16="http://schemas.microsoft.com/office/drawing/2014/main" id="{20202A19-FAA7-B317-C460-A0C42E9B6562}"/>
              </a:ext>
            </a:extLst>
          </p:cNvPr>
          <p:cNvPicPr>
            <a:picLocks noChangeAspect="1"/>
          </p:cNvPicPr>
          <p:nvPr/>
        </p:nvPicPr>
        <p:blipFill rotWithShape="1">
          <a:blip r:embed="rId2">
            <a:alphaModFix amt="35000"/>
          </a:blip>
          <a:srcRect l="20144" r="4858"/>
          <a:stretch/>
        </p:blipFill>
        <p:spPr>
          <a:xfrm>
            <a:off x="-14141" y="11015"/>
            <a:ext cx="9143772" cy="6858000"/>
          </a:xfrm>
          <a:prstGeom prst="rect">
            <a:avLst/>
          </a:prstGeom>
        </p:spPr>
      </p:pic>
      <p:sp>
        <p:nvSpPr>
          <p:cNvPr id="2" name="Title 1"/>
          <p:cNvSpPr>
            <a:spLocks noGrp="1"/>
          </p:cNvSpPr>
          <p:nvPr>
            <p:ph type="ctrTitle"/>
          </p:nvPr>
        </p:nvSpPr>
        <p:spPr>
          <a:xfrm>
            <a:off x="1719040" y="3428998"/>
            <a:ext cx="4362018" cy="2623459"/>
          </a:xfrm>
        </p:spPr>
        <p:txBody>
          <a:bodyPr>
            <a:normAutofit/>
          </a:bodyPr>
          <a:lstStyle/>
          <a:p>
            <a:r>
              <a:rPr lang="en-CA" sz="5300" dirty="0"/>
              <a:t>Exploratory Data Analysis Project</a:t>
            </a:r>
          </a:p>
        </p:txBody>
      </p:sp>
      <p:sp>
        <p:nvSpPr>
          <p:cNvPr id="3" name="Subtitle 2"/>
          <p:cNvSpPr>
            <a:spLocks noGrp="1"/>
          </p:cNvSpPr>
          <p:nvPr>
            <p:ph type="subTitle" idx="1"/>
          </p:nvPr>
        </p:nvSpPr>
        <p:spPr>
          <a:xfrm>
            <a:off x="1838319" y="2268786"/>
            <a:ext cx="4257486" cy="1160213"/>
          </a:xfrm>
        </p:spPr>
        <p:txBody>
          <a:bodyPr>
            <a:normAutofit fontScale="85000" lnSpcReduction="10000"/>
          </a:bodyPr>
          <a:lstStyle/>
          <a:p>
            <a:r>
              <a:rPr lang="en-CA" sz="1700" dirty="0"/>
              <a:t>Atria university Summer internship 2024</a:t>
            </a:r>
          </a:p>
          <a:p>
            <a:endParaRPr lang="en-CA" sz="1700" dirty="0"/>
          </a:p>
          <a:p>
            <a:r>
              <a:rPr lang="en-CA" sz="1700" dirty="0"/>
              <a:t>Exploratory data analysis using climate trace and google earth engine leading to earthstack</a:t>
            </a:r>
          </a:p>
        </p:txBody>
      </p:sp>
      <p:pic>
        <p:nvPicPr>
          <p:cNvPr id="6" name="Graphic 5" descr="Seed Packet outline">
            <a:hlinkClick r:id="" action="ppaction://hlinkshowjump?jump=nextslide"/>
            <a:extLst>
              <a:ext uri="{FF2B5EF4-FFF2-40B4-BE49-F238E27FC236}">
                <a16:creationId xmlns:a16="http://schemas.microsoft.com/office/drawing/2014/main" id="{03F7307F-F433-2A5D-6756-77E8AFA2A6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30542" y="6244542"/>
            <a:ext cx="613458" cy="6134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947" y="-4371"/>
            <a:ext cx="5878011" cy="675704"/>
          </a:xfrm>
        </p:spPr>
        <p:txBody>
          <a:bodyPr/>
          <a:lstStyle/>
          <a:p>
            <a:pPr algn="ctr"/>
            <a:r>
              <a:rPr lang="en-CA" dirty="0"/>
              <a:t>Insights</a:t>
            </a:r>
            <a:endParaRPr dirty="0"/>
          </a:p>
        </p:txBody>
      </p:sp>
      <p:sp>
        <p:nvSpPr>
          <p:cNvPr id="3" name="Content Placeholder 2"/>
          <p:cNvSpPr>
            <a:spLocks noGrp="1"/>
          </p:cNvSpPr>
          <p:nvPr>
            <p:ph idx="1"/>
          </p:nvPr>
        </p:nvSpPr>
        <p:spPr>
          <a:xfrm>
            <a:off x="370387" y="671333"/>
            <a:ext cx="8079129" cy="5822064"/>
          </a:xfrm>
        </p:spPr>
        <p:txBody>
          <a:bodyPr>
            <a:noAutofit/>
          </a:bodyPr>
          <a:lstStyle/>
          <a:p>
            <a:pPr marL="0" indent="0">
              <a:lnSpc>
                <a:spcPct val="110000"/>
              </a:lnSpc>
              <a:buNone/>
            </a:pPr>
            <a:r>
              <a:rPr lang="en-CA" sz="1100" dirty="0"/>
              <a:t>Opinion: Considering the big picture for India, for any greenhouse gas, if a public policy is strict enough towards and followed by major polluters of that gas in any sector, the small-scale polluters will also show a decline in emissions under the fear of them being the next targets for change.</a:t>
            </a:r>
          </a:p>
          <a:p>
            <a:pPr marL="0" indent="0">
              <a:lnSpc>
                <a:spcPct val="110000"/>
              </a:lnSpc>
              <a:buNone/>
            </a:pPr>
            <a:r>
              <a:rPr lang="en-CA" sz="1100" dirty="0"/>
              <a:t>Carbon dioxide (CO</a:t>
            </a:r>
            <a:r>
              <a:rPr lang="en-CA" sz="1100" baseline="-25000" dirty="0"/>
              <a:t>2</a:t>
            </a:r>
            <a:r>
              <a:rPr lang="en-CA" sz="1100" dirty="0"/>
              <a:t>)</a:t>
            </a:r>
          </a:p>
          <a:p>
            <a:pPr>
              <a:lnSpc>
                <a:spcPct val="110000"/>
              </a:lnSpc>
            </a:pPr>
            <a:r>
              <a:rPr lang="en-CA" sz="1100" dirty="0"/>
              <a:t>From before, we saw that the Power sector transcends the carbon dioxide emissions in India. More specifically, industries and power grids for electricity generation emit much of the carbon dioxide we have in the atmosphere. Much of India’s electricity generation is still done by thermal plants where fossil fuels are burnt.</a:t>
            </a:r>
          </a:p>
          <a:p>
            <a:pPr>
              <a:lnSpc>
                <a:spcPct val="110000"/>
              </a:lnSpc>
            </a:pPr>
            <a:r>
              <a:rPr lang="en-CA" sz="1100" dirty="0"/>
              <a:t>Other non-generic manufactured items are seeing  increase in carbon emissions rather than mass produced generic items.</a:t>
            </a:r>
          </a:p>
          <a:p>
            <a:pPr>
              <a:lnSpc>
                <a:spcPct val="110000"/>
              </a:lnSpc>
            </a:pPr>
            <a:r>
              <a:rPr lang="en-CA" sz="1100" dirty="0"/>
              <a:t>Road transportation is contributing to not just CO</a:t>
            </a:r>
            <a:r>
              <a:rPr lang="en-CA" sz="1100" baseline="-25000" dirty="0"/>
              <a:t>2</a:t>
            </a:r>
            <a:r>
              <a:rPr lang="en-CA" sz="1100" dirty="0"/>
              <a:t>, as well as other GHGs, and over the longer horizons building up to a high metric.</a:t>
            </a:r>
          </a:p>
          <a:p>
            <a:pPr marL="0" indent="0">
              <a:lnSpc>
                <a:spcPct val="110000"/>
              </a:lnSpc>
              <a:buNone/>
            </a:pPr>
            <a:r>
              <a:rPr lang="en-CA" sz="1100" dirty="0"/>
              <a:t>Methane (CH</a:t>
            </a:r>
            <a:r>
              <a:rPr lang="en-CA" sz="1100" baseline="-25000" dirty="0"/>
              <a:t>4</a:t>
            </a:r>
            <a:r>
              <a:rPr lang="en-CA" sz="1100" dirty="0"/>
              <a:t>)</a:t>
            </a:r>
          </a:p>
          <a:p>
            <a:pPr>
              <a:lnSpc>
                <a:spcPct val="110000"/>
              </a:lnSpc>
            </a:pPr>
            <a:r>
              <a:rPr lang="en-CA" sz="1100" dirty="0"/>
              <a:t>Methane emission from agriculture are seen from many areas across India from different sub-sector processes, although the major ones being – enteric fermentation of cattle feedlot and other types, along with the cultivation of rice. </a:t>
            </a:r>
          </a:p>
          <a:p>
            <a:pPr>
              <a:lnSpc>
                <a:spcPct val="110000"/>
              </a:lnSpc>
            </a:pPr>
            <a:r>
              <a:rPr lang="en-CA" sz="1100" dirty="0"/>
              <a:t>Wastewater treatment and discharges have to be taken under notice whether the processes are being done successfully or not. The improper treatment of wastewater has also impacted water reservoirs (forestry and land use), make these water bodies contributors to the GHG emissions of India.</a:t>
            </a:r>
          </a:p>
          <a:p>
            <a:pPr>
              <a:lnSpc>
                <a:spcPct val="110000"/>
              </a:lnSpc>
            </a:pPr>
            <a:r>
              <a:rPr lang="en-CA" sz="1100" dirty="0"/>
              <a:t>Fossil fuel inclusive operations are also on the rise where coal mining (for electricity generation later-on), is also massively needed and both the processes towards electricity generation are emitting different GHGs.</a:t>
            </a:r>
          </a:p>
          <a:p>
            <a:pPr marL="0" indent="0">
              <a:lnSpc>
                <a:spcPct val="110000"/>
              </a:lnSpc>
              <a:buNone/>
            </a:pPr>
            <a:r>
              <a:rPr lang="en-CA" sz="1100" dirty="0"/>
              <a:t>Nitrous oxide (N</a:t>
            </a:r>
            <a:r>
              <a:rPr lang="en-CA" sz="1100" baseline="-25000" dirty="0"/>
              <a:t>2</a:t>
            </a:r>
            <a:r>
              <a:rPr lang="en-CA" sz="1100" dirty="0"/>
              <a:t>O)</a:t>
            </a:r>
          </a:p>
          <a:p>
            <a:pPr>
              <a:lnSpc>
                <a:spcPct val="110000"/>
              </a:lnSpc>
            </a:pPr>
            <a:r>
              <a:rPr lang="en-CA" sz="1100" dirty="0"/>
              <a:t>Although India’s Nitrous oxide reading are well below the readings of carbon dioxide and methane, it is also a GHG and must be considered thoroughly.</a:t>
            </a:r>
          </a:p>
          <a:p>
            <a:pPr>
              <a:lnSpc>
                <a:spcPct val="110000"/>
              </a:lnSpc>
            </a:pPr>
            <a:r>
              <a:rPr lang="en-CA" sz="1100" dirty="0"/>
              <a:t>The use of synthetic fertilizer and some other common soil emissions in our agricultural lands are contributing mostly to our N</a:t>
            </a:r>
            <a:r>
              <a:rPr lang="en-CA" sz="1100" baseline="-25000" dirty="0"/>
              <a:t>2</a:t>
            </a:r>
            <a:r>
              <a:rPr lang="en-CA" sz="1100" dirty="0"/>
              <a:t>O emissions.</a:t>
            </a:r>
          </a:p>
          <a:p>
            <a:pPr>
              <a:lnSpc>
                <a:spcPct val="110000"/>
              </a:lnSpc>
            </a:pPr>
            <a:r>
              <a:rPr lang="en-CA" sz="1100" dirty="0"/>
              <a:t>Wastewater is not just a polluter with methane with also with this GHG.</a:t>
            </a:r>
          </a:p>
        </p:txBody>
      </p:sp>
      <p:pic>
        <p:nvPicPr>
          <p:cNvPr id="5" name="Graphic 4" descr="Fast Forward outline">
            <a:hlinkClick r:id="" action="ppaction://hlinkshowjump?jump=nextslide"/>
            <a:extLst>
              <a:ext uri="{FF2B5EF4-FFF2-40B4-BE49-F238E27FC236}">
                <a16:creationId xmlns:a16="http://schemas.microsoft.com/office/drawing/2014/main" id="{7136FCE2-40B5-A132-9729-69DF734856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24" y="-62245"/>
            <a:ext cx="675703" cy="67570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ABB327-1B78-5FAA-1EF4-0FA785E827FE}"/>
              </a:ext>
            </a:extLst>
          </p:cNvPr>
          <p:cNvSpPr>
            <a:spLocks noGrp="1"/>
          </p:cNvSpPr>
          <p:nvPr>
            <p:ph type="title"/>
          </p:nvPr>
        </p:nvSpPr>
        <p:spPr/>
        <p:txBody>
          <a:bodyPr/>
          <a:lstStyle/>
          <a:p>
            <a:r>
              <a:rPr lang="en-US" dirty="0"/>
              <a:t>Google Earth Engine</a:t>
            </a:r>
          </a:p>
        </p:txBody>
      </p:sp>
      <p:sp>
        <p:nvSpPr>
          <p:cNvPr id="5" name="Text Placeholder 4">
            <a:extLst>
              <a:ext uri="{FF2B5EF4-FFF2-40B4-BE49-F238E27FC236}">
                <a16:creationId xmlns:a16="http://schemas.microsoft.com/office/drawing/2014/main" id="{32E9C81B-3C99-1CA3-3597-26D8317BF4BE}"/>
              </a:ext>
            </a:extLst>
          </p:cNvPr>
          <p:cNvSpPr>
            <a:spLocks noGrp="1"/>
          </p:cNvSpPr>
          <p:nvPr>
            <p:ph type="body" idx="1"/>
          </p:nvPr>
        </p:nvSpPr>
        <p:spPr/>
        <p:txBody>
          <a:bodyPr/>
          <a:lstStyle/>
          <a:p>
            <a:r>
              <a:rPr lang="en-US" dirty="0"/>
              <a:t>Using satellite data available on google earth engine to replicate similar results from climate trace.</a:t>
            </a:r>
          </a:p>
        </p:txBody>
      </p:sp>
    </p:spTree>
    <p:extLst>
      <p:ext uri="{BB962C8B-B14F-4D97-AF65-F5344CB8AC3E}">
        <p14:creationId xmlns:p14="http://schemas.microsoft.com/office/powerpoint/2010/main" val="176098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461C7F-0BA9-029E-811F-AA17B6F7E1D1}"/>
              </a:ext>
            </a:extLst>
          </p:cNvPr>
          <p:cNvSpPr>
            <a:spLocks noGrp="1"/>
          </p:cNvSpPr>
          <p:nvPr>
            <p:ph type="title"/>
          </p:nvPr>
        </p:nvSpPr>
        <p:spPr/>
        <p:txBody>
          <a:bodyPr/>
          <a:lstStyle/>
          <a:p>
            <a:r>
              <a:rPr lang="en-CA" dirty="0"/>
              <a:t>Objectives</a:t>
            </a:r>
          </a:p>
        </p:txBody>
      </p:sp>
      <p:sp>
        <p:nvSpPr>
          <p:cNvPr id="5" name="Content Placeholder 4">
            <a:extLst>
              <a:ext uri="{FF2B5EF4-FFF2-40B4-BE49-F238E27FC236}">
                <a16:creationId xmlns:a16="http://schemas.microsoft.com/office/drawing/2014/main" id="{EF5C0DC0-C2D1-339B-41EC-89A125F1551D}"/>
              </a:ext>
            </a:extLst>
          </p:cNvPr>
          <p:cNvSpPr>
            <a:spLocks noGrp="1"/>
          </p:cNvSpPr>
          <p:nvPr>
            <p:ph idx="1"/>
          </p:nvPr>
        </p:nvSpPr>
        <p:spPr/>
        <p:txBody>
          <a:bodyPr/>
          <a:lstStyle/>
          <a:p>
            <a:pPr marL="342900" indent="-342900">
              <a:buFont typeface="+mj-lt"/>
              <a:buAutoNum type="arabicPeriod"/>
            </a:pPr>
            <a:r>
              <a:rPr lang="en-CA" dirty="0"/>
              <a:t>Using GEE, build a multi-factor environmental analysis model.</a:t>
            </a:r>
          </a:p>
          <a:p>
            <a:pPr marL="342900" indent="-342900">
              <a:buFont typeface="+mj-lt"/>
              <a:buAutoNum type="arabicPeriod"/>
            </a:pPr>
            <a:r>
              <a:rPr lang="en-CA" dirty="0"/>
              <a:t>Leverage the existing satellite data available to obtain accurate measurements.</a:t>
            </a:r>
          </a:p>
          <a:p>
            <a:pPr marL="342900" indent="-342900">
              <a:buFont typeface="+mj-lt"/>
              <a:buAutoNum type="arabicPeriod"/>
            </a:pPr>
            <a:r>
              <a:rPr lang="en-CA" dirty="0"/>
              <a:t>Develop a program that automates the specified data collection and its processing.</a:t>
            </a:r>
          </a:p>
          <a:p>
            <a:pPr marL="342900" indent="-342900">
              <a:buFont typeface="+mj-lt"/>
              <a:buAutoNum type="arabicPeriod"/>
            </a:pPr>
            <a:r>
              <a:rPr lang="en-CA" dirty="0"/>
              <a:t>Do the above while </a:t>
            </a:r>
            <a:r>
              <a:rPr lang="en-US" dirty="0"/>
              <a:t>ensuring modularity for adaptable analysis.</a:t>
            </a:r>
          </a:p>
          <a:p>
            <a:pPr marL="342900" indent="-342900">
              <a:buFont typeface="+mj-lt"/>
              <a:buAutoNum type="arabicPeriod"/>
            </a:pPr>
            <a:r>
              <a:rPr lang="en-US" dirty="0"/>
              <a:t>Establish a cost-effective data solution to keep track of critical environmental factors affecting India (project scope as of now).</a:t>
            </a:r>
            <a:endParaRPr lang="en-CA" dirty="0"/>
          </a:p>
        </p:txBody>
      </p:sp>
    </p:spTree>
    <p:extLst>
      <p:ext uri="{BB962C8B-B14F-4D97-AF65-F5344CB8AC3E}">
        <p14:creationId xmlns:p14="http://schemas.microsoft.com/office/powerpoint/2010/main" val="4100844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3B4F0-9668-FF79-7EF2-F4C4B9BF01C2}"/>
              </a:ext>
            </a:extLst>
          </p:cNvPr>
          <p:cNvSpPr>
            <a:spLocks noGrp="1"/>
          </p:cNvSpPr>
          <p:nvPr>
            <p:ph type="title"/>
          </p:nvPr>
        </p:nvSpPr>
        <p:spPr/>
        <p:txBody>
          <a:bodyPr/>
          <a:lstStyle/>
          <a:p>
            <a:r>
              <a:rPr lang="en-CA" dirty="0"/>
              <a:t>Data (Satellite Data used)</a:t>
            </a:r>
          </a:p>
        </p:txBody>
      </p:sp>
      <p:sp>
        <p:nvSpPr>
          <p:cNvPr id="3" name="Content Placeholder 2">
            <a:extLst>
              <a:ext uri="{FF2B5EF4-FFF2-40B4-BE49-F238E27FC236}">
                <a16:creationId xmlns:a16="http://schemas.microsoft.com/office/drawing/2014/main" id="{DC985BAB-A6BB-E066-83FC-E4912ACBFAC6}"/>
              </a:ext>
            </a:extLst>
          </p:cNvPr>
          <p:cNvSpPr>
            <a:spLocks noGrp="1"/>
          </p:cNvSpPr>
          <p:nvPr>
            <p:ph idx="1"/>
          </p:nvPr>
        </p:nvSpPr>
        <p:spPr>
          <a:xfrm>
            <a:off x="457200" y="1611984"/>
            <a:ext cx="7772400" cy="5071620"/>
          </a:xfrm>
        </p:spPr>
        <p:txBody>
          <a:bodyPr>
            <a:normAutofit fontScale="92500" lnSpcReduction="20000"/>
          </a:bodyPr>
          <a:lstStyle/>
          <a:p>
            <a:pPr marL="0" marR="0" lvl="0" indent="0" algn="l" defTabSz="914400" rtl="0" eaLnBrk="1" fontAlgn="auto" latinLnBrk="0" hangingPunct="1">
              <a:lnSpc>
                <a:spcPct val="100000"/>
              </a:lnSpc>
              <a:spcBef>
                <a:spcPts val="0"/>
              </a:spcBef>
              <a:spcAft>
                <a:spcPts val="0"/>
              </a:spcAft>
              <a:buClrTx/>
              <a:buSzTx/>
              <a:buNone/>
              <a:tabLst/>
              <a:defRPr/>
            </a:pPr>
            <a:r>
              <a:rPr kumimoji="0" lang="en-CA" sz="1500" b="1" i="0" u="none" strike="noStrike" kern="1200" cap="none" spc="0" normalizeH="0" baseline="0" noProof="0" dirty="0">
                <a:ln>
                  <a:noFill/>
                </a:ln>
                <a:solidFill>
                  <a:srgbClr val="002060"/>
                </a:solidFill>
                <a:effectLst/>
                <a:uLnTx/>
                <a:uFillTx/>
                <a:latin typeface="Aptos" panose="02110004020202020204"/>
                <a:ea typeface="+mn-ea"/>
                <a:cs typeface="+mn-cs"/>
              </a:rPr>
              <a:t>Sentinel-5P (COPERNICUS/S5P/OFFL/L3_CH4)</a:t>
            </a:r>
            <a:endParaRPr lang="en-CA" sz="1500" b="1" dirty="0">
              <a:solidFill>
                <a:srgbClr val="002060"/>
              </a:solidFill>
              <a:latin typeface="Aptos" panose="02110004020202020204"/>
            </a:endParaRP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Data Used</a:t>
            </a:r>
            <a:r>
              <a:rPr kumimoji="0" lang="en-CA" sz="1300" b="0" i="0" u="none" strike="noStrike" kern="1200" cap="none" spc="0" normalizeH="0" baseline="0" noProof="0" dirty="0">
                <a:ln>
                  <a:noFill/>
                </a:ln>
                <a:effectLst/>
                <a:uLnTx/>
                <a:uFillTx/>
                <a:latin typeface="Aptos" panose="02110004020202020204"/>
                <a:ea typeface="+mn-ea"/>
                <a:cs typeface="+mn-cs"/>
              </a:rPr>
              <a:t>: Methane (CH₄) concentration (CH4_column_volume_mixing_ratio_dry_air)</a:t>
            </a: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Purpose</a:t>
            </a:r>
            <a:r>
              <a:rPr kumimoji="0" lang="en-CA" sz="1300" b="0" i="0" u="none" strike="noStrike" kern="1200" cap="none" spc="0" normalizeH="0" baseline="0" noProof="0" dirty="0">
                <a:ln>
                  <a:noFill/>
                </a:ln>
                <a:effectLst/>
                <a:uLnTx/>
                <a:uFillTx/>
                <a:latin typeface="Aptos" panose="02110004020202020204"/>
                <a:ea typeface="+mn-ea"/>
                <a:cs typeface="+mn-cs"/>
              </a:rPr>
              <a:t>: Assess air quality by measuring average methane levels in the target area.</a:t>
            </a:r>
            <a:br>
              <a:rPr kumimoji="0" lang="en-CA" sz="1200" b="0" i="0" u="none" strike="noStrike" kern="1200" cap="none" spc="0" normalizeH="0" baseline="0" noProof="0" dirty="0">
                <a:ln>
                  <a:noFill/>
                </a:ln>
                <a:effectLst/>
                <a:uLnTx/>
                <a:uFillTx/>
                <a:latin typeface="Aptos" panose="02110004020202020204"/>
                <a:ea typeface="+mn-ea"/>
                <a:cs typeface="+mn-cs"/>
              </a:rPr>
            </a:br>
            <a:endParaRPr kumimoji="0" lang="en-CA" sz="1200" b="0" i="0" u="none" strike="noStrike" kern="1200" cap="none" spc="0" normalizeH="0" baseline="0" noProof="0" dirty="0">
              <a:ln>
                <a:noFill/>
              </a:ln>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None/>
              <a:tabLst/>
              <a:defRPr/>
            </a:pPr>
            <a:r>
              <a:rPr kumimoji="0" lang="en-CA" sz="1500" b="1" i="0" u="none" strike="noStrike" kern="1200" cap="none" spc="0" normalizeH="0" baseline="0" noProof="0" dirty="0">
                <a:ln>
                  <a:noFill/>
                </a:ln>
                <a:solidFill>
                  <a:srgbClr val="002060"/>
                </a:solidFill>
                <a:effectLst/>
                <a:uLnTx/>
                <a:uFillTx/>
                <a:latin typeface="Aptos" panose="02110004020202020204"/>
                <a:ea typeface="+mn-ea"/>
                <a:cs typeface="+mn-cs"/>
              </a:rPr>
              <a:t>Sentinel-5P (COPERNICUS/S5P/OFFL/L3_NO2)</a:t>
            </a:r>
            <a:endParaRPr lang="en-CA" sz="1500" b="1" dirty="0">
              <a:solidFill>
                <a:srgbClr val="002060"/>
              </a:solidFill>
              <a:latin typeface="Aptos" panose="02110004020202020204"/>
            </a:endParaRP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Data Used</a:t>
            </a:r>
            <a:r>
              <a:rPr kumimoji="0" lang="en-CA" sz="1300" b="0" i="0" u="none" strike="noStrike" kern="1200" cap="none" spc="0" normalizeH="0" baseline="0" noProof="0" dirty="0">
                <a:ln>
                  <a:noFill/>
                </a:ln>
                <a:effectLst/>
                <a:uLnTx/>
                <a:uFillTx/>
                <a:latin typeface="Aptos" panose="02110004020202020204"/>
                <a:ea typeface="+mn-ea"/>
                <a:cs typeface="+mn-cs"/>
              </a:rPr>
              <a:t>: Nitrogen Dioxide (NO₂) concentration (tropospheric_NO2_column_number_density)</a:t>
            </a: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Purpose</a:t>
            </a:r>
            <a:r>
              <a:rPr kumimoji="0" lang="en-CA" sz="1300" b="0" i="0" u="none" strike="noStrike" kern="1200" cap="none" spc="0" normalizeH="0" baseline="0" noProof="0" dirty="0">
                <a:ln>
                  <a:noFill/>
                </a:ln>
                <a:effectLst/>
                <a:uLnTx/>
                <a:uFillTx/>
                <a:latin typeface="Aptos" panose="02110004020202020204"/>
                <a:ea typeface="+mn-ea"/>
                <a:cs typeface="+mn-cs"/>
              </a:rPr>
              <a:t>: Evaluate air quality by calculating the mean NO₂ concentration, which indicates pollution levels.</a:t>
            </a:r>
          </a:p>
          <a:p>
            <a:pPr marL="0" marR="0" lvl="0" indent="0" algn="l" defTabSz="914400" rtl="0" eaLnBrk="1" fontAlgn="auto" latinLnBrk="0" hangingPunct="1">
              <a:lnSpc>
                <a:spcPct val="100000"/>
              </a:lnSpc>
              <a:spcBef>
                <a:spcPts val="0"/>
              </a:spcBef>
              <a:spcAft>
                <a:spcPts val="0"/>
              </a:spcAft>
              <a:buClrTx/>
              <a:buSzTx/>
              <a:buNone/>
              <a:tabLst/>
              <a:defRPr/>
            </a:pPr>
            <a:endParaRPr kumimoji="0" lang="en-CA" sz="1200" b="0" i="0" u="none" strike="noStrike" kern="1200" cap="none" spc="0" normalizeH="0" baseline="0" noProof="0" dirty="0">
              <a:ln>
                <a:noFill/>
              </a:ln>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CA" sz="1500" b="1" i="0" u="none" strike="noStrike" kern="1200" cap="none" spc="0" normalizeH="0" baseline="0" noProof="0" dirty="0">
                <a:ln>
                  <a:noFill/>
                </a:ln>
                <a:solidFill>
                  <a:srgbClr val="002060"/>
                </a:solidFill>
                <a:effectLst/>
                <a:uLnTx/>
                <a:uFillTx/>
                <a:latin typeface="Aptos" panose="02110004020202020204"/>
                <a:ea typeface="+mn-ea"/>
                <a:cs typeface="+mn-cs"/>
              </a:rPr>
              <a:t>MODIS (MODIS/006/MCD12Q1)</a:t>
            </a: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Data Used</a:t>
            </a:r>
            <a:r>
              <a:rPr kumimoji="0" lang="en-CA" sz="1300" b="0" i="0" u="none" strike="noStrike" kern="1200" cap="none" spc="0" normalizeH="0" baseline="0" noProof="0" dirty="0">
                <a:ln>
                  <a:noFill/>
                </a:ln>
                <a:effectLst/>
                <a:uLnTx/>
                <a:uFillTx/>
                <a:latin typeface="Aptos" panose="02110004020202020204"/>
                <a:ea typeface="+mn-ea"/>
                <a:cs typeface="+mn-cs"/>
              </a:rPr>
              <a:t>: Land Cover (LC_Type1)</a:t>
            </a: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Purpose</a:t>
            </a:r>
            <a:r>
              <a:rPr kumimoji="0" lang="en-CA" sz="1300" b="0" i="0" u="none" strike="noStrike" kern="1200" cap="none" spc="0" normalizeH="0" baseline="0" noProof="0" dirty="0">
                <a:ln>
                  <a:noFill/>
                </a:ln>
                <a:effectLst/>
                <a:uLnTx/>
                <a:uFillTx/>
                <a:latin typeface="Aptos" panose="02110004020202020204"/>
                <a:ea typeface="+mn-ea"/>
                <a:cs typeface="+mn-cs"/>
              </a:rPr>
              <a:t>: Analyze land use and cover type to understand the distribution of natural landscapes, urban areas, and agricultural land.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dirty="0">
              <a:ln>
                <a:noFill/>
              </a:ln>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500" b="1" i="0" u="none" strike="noStrike" kern="1200" cap="none" spc="0" normalizeH="0" baseline="0" noProof="0" dirty="0">
                <a:ln>
                  <a:noFill/>
                </a:ln>
                <a:solidFill>
                  <a:srgbClr val="002060"/>
                </a:solidFill>
                <a:effectLst/>
                <a:uLnTx/>
                <a:uFillTx/>
                <a:latin typeface="Aptos" panose="02110004020202020204"/>
                <a:ea typeface="+mn-ea"/>
                <a:cs typeface="+mn-cs"/>
              </a:rPr>
              <a:t>Landsat 8 Surface Reflectance (LANDSAT/LC08/C01/T1_SR)</a:t>
            </a: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Data Used</a:t>
            </a:r>
            <a:r>
              <a:rPr kumimoji="0" lang="en-CA" sz="1300" b="0" i="0" u="none" strike="noStrike" kern="1200" cap="none" spc="0" normalizeH="0" baseline="0" noProof="0" dirty="0">
                <a:ln>
                  <a:noFill/>
                </a:ln>
                <a:effectLst/>
                <a:uLnTx/>
                <a:uFillTx/>
                <a:latin typeface="Aptos" panose="02110004020202020204"/>
                <a:ea typeface="+mn-ea"/>
                <a:cs typeface="+mn-cs"/>
              </a:rPr>
              <a:t>: Reflectance Bands (B2, B3, B4)</a:t>
            </a: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Purpose</a:t>
            </a:r>
            <a:r>
              <a:rPr kumimoji="0" lang="en-CA" sz="1300" b="0" i="0" u="none" strike="noStrike" kern="1200" cap="none" spc="0" normalizeH="0" baseline="0" noProof="0" dirty="0">
                <a:ln>
                  <a:noFill/>
                </a:ln>
                <a:effectLst/>
                <a:uLnTx/>
                <a:uFillTx/>
                <a:latin typeface="Aptos" panose="02110004020202020204"/>
                <a:ea typeface="+mn-ea"/>
                <a:cs typeface="+mn-cs"/>
              </a:rPr>
              <a:t>: Measure water quality using visible bands to detect surface conditions, which can indicate pollution or algal presence.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500" b="0" i="0" u="none" strike="noStrike" kern="1200" cap="none" spc="0" normalizeH="0" baseline="0" noProof="0" dirty="0">
              <a:ln>
                <a:noFill/>
              </a:ln>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500" b="1" i="0" u="none" strike="noStrike" kern="1200" cap="none" spc="0" normalizeH="0" baseline="0" noProof="0" dirty="0">
                <a:ln>
                  <a:noFill/>
                </a:ln>
                <a:solidFill>
                  <a:srgbClr val="00B37C"/>
                </a:solidFill>
                <a:effectLst/>
                <a:uLnTx/>
                <a:uFillTx/>
                <a:latin typeface="Aptos" panose="02110004020202020204"/>
                <a:ea typeface="+mn-ea"/>
                <a:cs typeface="+mn-cs"/>
              </a:rPr>
              <a:t>MODIS Surface Temperature (MODIS/006/MOD11A1)</a:t>
            </a: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Data Used</a:t>
            </a:r>
            <a:r>
              <a:rPr kumimoji="0" lang="en-CA" sz="1300" b="0" i="0" u="none" strike="noStrike" kern="1200" cap="none" spc="0" normalizeH="0" baseline="0" noProof="0" dirty="0">
                <a:ln>
                  <a:noFill/>
                </a:ln>
                <a:effectLst/>
                <a:uLnTx/>
                <a:uFillTx/>
                <a:latin typeface="Aptos" panose="02110004020202020204"/>
                <a:ea typeface="+mn-ea"/>
                <a:cs typeface="+mn-cs"/>
              </a:rPr>
              <a:t>: Land Surface Temperature Day and Night (LST_Day_1km, LST_Night_1km)</a:t>
            </a: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Purpose</a:t>
            </a:r>
            <a:r>
              <a:rPr kumimoji="0" lang="en-CA" sz="1300" b="0" i="0" u="none" strike="noStrike" kern="1200" cap="none" spc="0" normalizeH="0" baseline="0" noProof="0" dirty="0">
                <a:ln>
                  <a:noFill/>
                </a:ln>
                <a:effectLst/>
                <a:uLnTx/>
                <a:uFillTx/>
                <a:latin typeface="Aptos" panose="02110004020202020204"/>
                <a:ea typeface="+mn-ea"/>
                <a:cs typeface="+mn-cs"/>
              </a:rPr>
              <a:t>: Calculate daily and nightly surface temperatures to monitor climate conditions.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dirty="0">
              <a:ln>
                <a:noFill/>
              </a:ln>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500" b="1" i="0" u="none" strike="noStrike" kern="1200" cap="none" spc="0" normalizeH="0" baseline="0" noProof="0" dirty="0">
                <a:ln>
                  <a:noFill/>
                </a:ln>
                <a:solidFill>
                  <a:srgbClr val="00B37C"/>
                </a:solidFill>
                <a:effectLst/>
                <a:uLnTx/>
                <a:uFillTx/>
                <a:latin typeface="Aptos" panose="02110004020202020204"/>
                <a:ea typeface="+mn-ea"/>
                <a:cs typeface="+mn-cs"/>
              </a:rPr>
              <a:t>MODIS Vegetation Indices (MODIS/006/MOD13A1)</a:t>
            </a: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Data Used</a:t>
            </a:r>
            <a:r>
              <a:rPr kumimoji="0" lang="en-CA" sz="1300" b="0" i="0" u="none" strike="noStrike" kern="1200" cap="none" spc="0" normalizeH="0" baseline="0" noProof="0" dirty="0">
                <a:ln>
                  <a:noFill/>
                </a:ln>
                <a:effectLst/>
                <a:uLnTx/>
                <a:uFillTx/>
                <a:latin typeface="Aptos" panose="02110004020202020204"/>
                <a:ea typeface="+mn-ea"/>
                <a:cs typeface="+mn-cs"/>
              </a:rPr>
              <a:t>: Normalized Difference Vegetation Index (NDVI)</a:t>
            </a: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Purpose</a:t>
            </a:r>
            <a:r>
              <a:rPr kumimoji="0" lang="en-CA" sz="1300" b="0" i="0" u="none" strike="noStrike" kern="1200" cap="none" spc="0" normalizeH="0" baseline="0" noProof="0" dirty="0">
                <a:ln>
                  <a:noFill/>
                </a:ln>
                <a:effectLst/>
                <a:uLnTx/>
                <a:uFillTx/>
                <a:latin typeface="Aptos" panose="02110004020202020204"/>
                <a:ea typeface="+mn-ea"/>
                <a:cs typeface="+mn-cs"/>
              </a:rPr>
              <a:t>: Evaluate vegetation health and productivity in the area, which reflects ecosystem vitality.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dirty="0">
              <a:ln>
                <a:noFill/>
              </a:ln>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500" b="1" i="0" u="none" strike="noStrike" kern="1200" cap="none" spc="0" normalizeH="0" baseline="0" noProof="0" dirty="0">
                <a:ln>
                  <a:noFill/>
                </a:ln>
                <a:solidFill>
                  <a:srgbClr val="00B37C"/>
                </a:solidFill>
                <a:effectLst/>
                <a:uLnTx/>
                <a:uFillTx/>
                <a:latin typeface="Aptos" panose="02110004020202020204"/>
                <a:ea typeface="+mn-ea"/>
                <a:cs typeface="+mn-cs"/>
              </a:rPr>
              <a:t>CHIRPS Daily Precipitation (UCSB-CHG/CHIRPS/DAILY)</a:t>
            </a: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Data Used</a:t>
            </a:r>
            <a:r>
              <a:rPr kumimoji="0" lang="en-CA" sz="1300" b="0" i="0" u="none" strike="noStrike" kern="1200" cap="none" spc="0" normalizeH="0" baseline="0" noProof="0" dirty="0">
                <a:ln>
                  <a:noFill/>
                </a:ln>
                <a:effectLst/>
                <a:uLnTx/>
                <a:uFillTx/>
                <a:latin typeface="Aptos" panose="02110004020202020204"/>
                <a:ea typeface="+mn-ea"/>
                <a:cs typeface="+mn-cs"/>
              </a:rPr>
              <a:t>: Daily Precipitation (precipitation)</a:t>
            </a: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Purpose</a:t>
            </a:r>
            <a:r>
              <a:rPr kumimoji="0" lang="en-CA" sz="1300" b="0" i="0" u="none" strike="noStrike" kern="1200" cap="none" spc="0" normalizeH="0" baseline="0" noProof="0" dirty="0">
                <a:ln>
                  <a:noFill/>
                </a:ln>
                <a:effectLst/>
                <a:uLnTx/>
                <a:uFillTx/>
                <a:latin typeface="Aptos" panose="02110004020202020204"/>
                <a:ea typeface="+mn-ea"/>
                <a:cs typeface="+mn-cs"/>
              </a:rPr>
              <a:t>: Measure total precipitation in the region to analyze rainfall patterns, which affect soil moisture, crop health, and local hydrology.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dirty="0">
              <a:ln>
                <a:noFill/>
              </a:ln>
              <a:effectLst/>
              <a:uLnTx/>
              <a:uFillTx/>
              <a:latin typeface="Aptos" panose="02110004020202020204"/>
              <a:ea typeface="+mn-ea"/>
              <a:cs typeface="+mn-cs"/>
            </a:endParaRPr>
          </a:p>
        </p:txBody>
      </p:sp>
    </p:spTree>
    <p:extLst>
      <p:ext uri="{BB962C8B-B14F-4D97-AF65-F5344CB8AC3E}">
        <p14:creationId xmlns:p14="http://schemas.microsoft.com/office/powerpoint/2010/main" val="3423340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DF00-2DE7-6087-66A0-A4BD5E5E444C}"/>
              </a:ext>
            </a:extLst>
          </p:cNvPr>
          <p:cNvSpPr>
            <a:spLocks noGrp="1"/>
          </p:cNvSpPr>
          <p:nvPr>
            <p:ph type="title"/>
          </p:nvPr>
        </p:nvSpPr>
        <p:spPr/>
        <p:txBody>
          <a:bodyPr/>
          <a:lstStyle/>
          <a:p>
            <a:r>
              <a:rPr lang="en-CA" dirty="0"/>
              <a:t>Observations </a:t>
            </a:r>
          </a:p>
        </p:txBody>
      </p:sp>
      <p:sp>
        <p:nvSpPr>
          <p:cNvPr id="3" name="Content Placeholder 2">
            <a:extLst>
              <a:ext uri="{FF2B5EF4-FFF2-40B4-BE49-F238E27FC236}">
                <a16:creationId xmlns:a16="http://schemas.microsoft.com/office/drawing/2014/main" id="{AD5AC6F7-58F3-0D03-69B8-71222C40C6E1}"/>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1401441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0035D-B98D-2F81-7AEA-B292106AA90A}"/>
              </a:ext>
            </a:extLst>
          </p:cNvPr>
          <p:cNvSpPr>
            <a:spLocks noGrp="1"/>
          </p:cNvSpPr>
          <p:nvPr>
            <p:ph type="title"/>
          </p:nvPr>
        </p:nvSpPr>
        <p:spPr>
          <a:xfrm>
            <a:off x="457200" y="165270"/>
            <a:ext cx="7772400" cy="1456267"/>
          </a:xfrm>
        </p:spPr>
        <p:txBody>
          <a:bodyPr/>
          <a:lstStyle/>
          <a:p>
            <a:r>
              <a:rPr lang="en-CA" dirty="0"/>
              <a:t>Evaluation</a:t>
            </a:r>
          </a:p>
        </p:txBody>
      </p:sp>
      <p:sp>
        <p:nvSpPr>
          <p:cNvPr id="3" name="Content Placeholder 2">
            <a:extLst>
              <a:ext uri="{FF2B5EF4-FFF2-40B4-BE49-F238E27FC236}">
                <a16:creationId xmlns:a16="http://schemas.microsoft.com/office/drawing/2014/main" id="{F50E8475-0C7C-563D-1FB6-5A8E9AE302A1}"/>
              </a:ext>
            </a:extLst>
          </p:cNvPr>
          <p:cNvSpPr>
            <a:spLocks noGrp="1"/>
          </p:cNvSpPr>
          <p:nvPr>
            <p:ph idx="1"/>
          </p:nvPr>
        </p:nvSpPr>
        <p:spPr>
          <a:xfrm>
            <a:off x="457200" y="1194816"/>
            <a:ext cx="7772400" cy="5559552"/>
          </a:xfrm>
        </p:spPr>
        <p:txBody>
          <a:bodyPr>
            <a:normAutofit fontScale="92500" lnSpcReduction="20000"/>
          </a:bodyPr>
          <a:lstStyle/>
          <a:p>
            <a:pPr marL="342900" indent="-342900">
              <a:buFont typeface="+mj-lt"/>
              <a:buAutoNum type="arabicPeriod"/>
            </a:pPr>
            <a:r>
              <a:rPr lang="en-US" sz="1400" dirty="0"/>
              <a:t>Comprehensive Environmental Analysis: We successfully analyzed multiple environmental factors, including air quality (CH4 levels), NO2 concentration, land cover, water quality, air and surface temperature, vegetation health (NDVI), and precipitation. This comprehensive approach aligns with the Climate Trace objective of capturing key environmental metrics in one model.</a:t>
            </a:r>
          </a:p>
          <a:p>
            <a:pPr marL="342900" indent="-342900">
              <a:buFont typeface="+mj-lt"/>
              <a:buAutoNum type="arabicPeriod"/>
            </a:pPr>
            <a:r>
              <a:rPr lang="en-US" sz="1400" dirty="0"/>
              <a:t>Efficient Data Access and Processing: Using Google Earth Engine allows for direct access to a vast, regularly updated collection of satellite imagery and geospatial datasets. This real-time and historical data access eliminates the need to manually gather and preprocess data from different sources, which supports faster, integrated analyses, similar to those that we accomplished with Climate Trace.</a:t>
            </a:r>
          </a:p>
          <a:p>
            <a:pPr marL="342900" indent="-342900">
              <a:buFont typeface="+mj-lt"/>
              <a:buAutoNum type="arabicPeriod"/>
            </a:pPr>
            <a:r>
              <a:rPr lang="en-US" sz="1400" dirty="0"/>
              <a:t>Automated Geographic and Temporal Filtering: GEE’s powerful filtering capabilities allow us to define geographic areas (e.g., a specific buffer radius around a point) and temporal ranges (e.g., yearly data) for each metric. This streamlined data extraction method mirrors Climate Trace’s approach of focusing on regional and time-specific trends.</a:t>
            </a:r>
          </a:p>
          <a:p>
            <a:pPr marL="342900" indent="-342900">
              <a:buFont typeface="+mj-lt"/>
              <a:buAutoNum type="arabicPeriod"/>
            </a:pPr>
            <a:r>
              <a:rPr lang="en-US" sz="1400" dirty="0"/>
              <a:t>Statistical Summarization of Metrics: By calculating means, modes, and sums, we derived meaningful summaries for each environmental variable within the defined region. This data reduction is vital for spotting trends and making comparisons, mirroring Climate Trace’s goal of creating a digestible profile for emissions and environmental factors.</a:t>
            </a:r>
          </a:p>
          <a:p>
            <a:pPr marL="342900" indent="-342900">
              <a:buFont typeface="+mj-lt"/>
              <a:buAutoNum type="arabicPeriod"/>
            </a:pPr>
            <a:r>
              <a:rPr lang="en-US" sz="1400" dirty="0"/>
              <a:t>Cross-Referencing Different Data Sources: GEE integrates multiple data sources (Sentinel-5P, MODIS, Landsat, CHIRPS), which we accessed within one framework. This combination provides a multi-source perspective on each environmental factor, strengthening the reliability of the analysis and aligning with Climate Trace's objective of leveraging multiple data streams.</a:t>
            </a:r>
          </a:p>
          <a:p>
            <a:pPr marL="342900" indent="-342900">
              <a:buFont typeface="+mj-lt"/>
              <a:buAutoNum type="arabicPeriod"/>
            </a:pPr>
            <a:r>
              <a:rPr lang="en-US" sz="1400" dirty="0"/>
              <a:t>Adaptable, Scalable Analysis Framework: The program’s modular design allows us to easily adapt or scale the analysis to different regions, timeframes, or additional environmental indicators as needed, much like Climate Trace's objective of scalable emissions tracking.</a:t>
            </a:r>
          </a:p>
          <a:p>
            <a:pPr marL="342900" indent="-342900">
              <a:buFont typeface="+mj-lt"/>
              <a:buAutoNum type="arabicPeriod"/>
            </a:pPr>
            <a:r>
              <a:rPr lang="en-US" sz="1400" dirty="0"/>
              <a:t>Publicly Accessible and Cost-Effective: Since GEE provides access to data without the need for extensive infrastructure or subscriptions, it’s a cost-effective solution for ongoing environmental monitoring. This is crucial for maintaining a high-frequency analysis similar to Climate Trace’s model, ensuring the project remains accessible and sustainable.</a:t>
            </a:r>
            <a:endParaRPr lang="en-CA" sz="1400" dirty="0"/>
          </a:p>
        </p:txBody>
      </p:sp>
    </p:spTree>
    <p:extLst>
      <p:ext uri="{BB962C8B-B14F-4D97-AF65-F5344CB8AC3E}">
        <p14:creationId xmlns:p14="http://schemas.microsoft.com/office/powerpoint/2010/main" val="383235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53B9F-6867-D5A0-E3C0-2A33514290DB}"/>
              </a:ext>
            </a:extLst>
          </p:cNvPr>
          <p:cNvSpPr>
            <a:spLocks noGrp="1"/>
          </p:cNvSpPr>
          <p:nvPr>
            <p:ph type="title"/>
          </p:nvPr>
        </p:nvSpPr>
        <p:spPr/>
        <p:txBody>
          <a:bodyPr/>
          <a:lstStyle/>
          <a:p>
            <a:r>
              <a:rPr lang="en-CA" dirty="0"/>
              <a:t>Sample output</a:t>
            </a:r>
          </a:p>
        </p:txBody>
      </p:sp>
      <p:sp>
        <p:nvSpPr>
          <p:cNvPr id="3" name="Content Placeholder 2">
            <a:extLst>
              <a:ext uri="{FF2B5EF4-FFF2-40B4-BE49-F238E27FC236}">
                <a16:creationId xmlns:a16="http://schemas.microsoft.com/office/drawing/2014/main" id="{C3018597-FADF-BC1F-6E78-2B64648DE8D8}"/>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132105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2">
            <a:extLst>
              <a:ext uri="{FF2B5EF4-FFF2-40B4-BE49-F238E27FC236}">
                <a16:creationId xmlns:a16="http://schemas.microsoft.com/office/drawing/2014/main" id="{BE9C0287-B8C3-AD80-61C5-F6E0B48277A4}"/>
              </a:ext>
            </a:extLst>
          </p:cNvPr>
          <p:cNvGraphicFramePr>
            <a:graphicFrameLocks noGrp="1"/>
          </p:cNvGraphicFramePr>
          <p:nvPr>
            <p:ph idx="1"/>
            <p:extLst>
              <p:ext uri="{D42A27DB-BD31-4B8C-83A1-F6EECF244321}">
                <p14:modId xmlns:p14="http://schemas.microsoft.com/office/powerpoint/2010/main" val="1319552947"/>
              </p:ext>
            </p:extLst>
          </p:nvPr>
        </p:nvGraphicFramePr>
        <p:xfrm>
          <a:off x="266217" y="1773936"/>
          <a:ext cx="8322197" cy="4709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7F77FD51-CBE3-BB98-A91B-692A4325731E}"/>
              </a:ext>
            </a:extLst>
          </p:cNvPr>
          <p:cNvSpPr txBox="1">
            <a:spLocks/>
          </p:cNvSpPr>
          <p:nvPr/>
        </p:nvSpPr>
        <p:spPr>
          <a:xfrm>
            <a:off x="2007616" y="696707"/>
            <a:ext cx="5878011" cy="1077229"/>
          </a:xfrm>
          <a:prstGeom prst="rect">
            <a:avLst/>
          </a:prstGeom>
        </p:spPr>
        <p:txBody>
          <a:bodyPr vert="horz" lIns="91440" tIns="45720" rIns="91440" bIns="45720" rtlCol="0" anchor="t">
            <a:normAutofit/>
          </a:bodyPr>
          <a:lstStyle>
            <a:lvl1pPr algn="r" defTabSz="685800" rtl="0" eaLnBrk="1" latinLnBrk="0" hangingPunct="1">
              <a:lnSpc>
                <a:spcPct val="90000"/>
              </a:lnSpc>
              <a:spcBef>
                <a:spcPct val="0"/>
              </a:spcBef>
              <a:buNone/>
              <a:defRPr sz="2800" b="0" i="0" kern="1200" cap="none">
                <a:solidFill>
                  <a:schemeClr val="tx1"/>
                </a:solidFill>
                <a:effectLst/>
                <a:latin typeface="+mj-lt"/>
                <a:ea typeface="+mj-ea"/>
                <a:cs typeface="+mj-cs"/>
              </a:defRPr>
            </a:lvl1pPr>
          </a:lstStyle>
          <a:p>
            <a:r>
              <a:rPr lang="en-CA" dirty="0"/>
              <a:t>What can we do?</a:t>
            </a:r>
          </a:p>
        </p:txBody>
      </p:sp>
      <p:pic>
        <p:nvPicPr>
          <p:cNvPr id="5" name="Graphic 4" descr="Fast Forward outline">
            <a:hlinkClick r:id="" action="ppaction://hlinkshowjump?jump=nextslide"/>
            <a:extLst>
              <a:ext uri="{FF2B5EF4-FFF2-40B4-BE49-F238E27FC236}">
                <a16:creationId xmlns:a16="http://schemas.microsoft.com/office/drawing/2014/main" id="{48A2B1F0-1CA0-E02B-1FB1-EFBCC156C4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299" y="6354500"/>
            <a:ext cx="585795" cy="5857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3F23E-0A0A-CF42-CCBD-BE8B34B93738}"/>
              </a:ext>
            </a:extLst>
          </p:cNvPr>
          <p:cNvSpPr>
            <a:spLocks noGrp="1"/>
          </p:cNvSpPr>
          <p:nvPr>
            <p:ph type="title"/>
          </p:nvPr>
        </p:nvSpPr>
        <p:spPr>
          <a:xfrm>
            <a:off x="772716" y="4572000"/>
            <a:ext cx="7598568" cy="1219200"/>
          </a:xfrm>
        </p:spPr>
        <p:txBody>
          <a:bodyPr>
            <a:normAutofit/>
          </a:bodyPr>
          <a:lstStyle/>
          <a:p>
            <a:pPr algn="ctr"/>
            <a:r>
              <a:rPr lang="en-US" dirty="0"/>
              <a:t>More for this project</a:t>
            </a:r>
          </a:p>
        </p:txBody>
      </p:sp>
      <p:graphicFrame>
        <p:nvGraphicFramePr>
          <p:cNvPr id="5" name="Content Placeholder 2">
            <a:extLst>
              <a:ext uri="{FF2B5EF4-FFF2-40B4-BE49-F238E27FC236}">
                <a16:creationId xmlns:a16="http://schemas.microsoft.com/office/drawing/2014/main" id="{F0D776B7-9607-B9A8-AB44-A741B9AF0CF2}"/>
              </a:ext>
            </a:extLst>
          </p:cNvPr>
          <p:cNvGraphicFramePr>
            <a:graphicFrameLocks noGrp="1"/>
          </p:cNvGraphicFramePr>
          <p:nvPr>
            <p:ph idx="1"/>
            <p:extLst>
              <p:ext uri="{D42A27DB-BD31-4B8C-83A1-F6EECF244321}">
                <p14:modId xmlns:p14="http://schemas.microsoft.com/office/powerpoint/2010/main" val="1406173881"/>
              </p:ext>
            </p:extLst>
          </p:nvPr>
        </p:nvGraphicFramePr>
        <p:xfrm>
          <a:off x="772716" y="693738"/>
          <a:ext cx="7598568"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0802989"/>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22CD25-774C-445A-BB73-E7CA305DB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1786"/>
            <a:ext cx="9141618"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Natural petrol fired electrical power plant">
            <a:extLst>
              <a:ext uri="{FF2B5EF4-FFF2-40B4-BE49-F238E27FC236}">
                <a16:creationId xmlns:a16="http://schemas.microsoft.com/office/drawing/2014/main" id="{F6667F79-2FA8-4C26-5299-3039098956D7}"/>
              </a:ext>
            </a:extLst>
          </p:cNvPr>
          <p:cNvPicPr>
            <a:picLocks noChangeAspect="1"/>
          </p:cNvPicPr>
          <p:nvPr/>
        </p:nvPicPr>
        <p:blipFill rotWithShape="1">
          <a:blip r:embed="rId3">
            <a:alphaModFix amt="20000"/>
          </a:blip>
          <a:srcRect r="10999" b="-1"/>
          <a:stretch/>
        </p:blipFill>
        <p:spPr>
          <a:xfrm>
            <a:off x="20" y="10"/>
            <a:ext cx="9143980" cy="6857990"/>
          </a:xfrm>
          <a:prstGeom prst="rect">
            <a:avLst/>
          </a:prstGeom>
        </p:spPr>
      </p:pic>
      <p:pic>
        <p:nvPicPr>
          <p:cNvPr id="11" name="Picture 10">
            <a:extLst>
              <a:ext uri="{FF2B5EF4-FFF2-40B4-BE49-F238E27FC236}">
                <a16:creationId xmlns:a16="http://schemas.microsoft.com/office/drawing/2014/main" id="{0CE22D27-F39E-4E29-B074-E0E3F1C8F8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2" name="Title 1"/>
          <p:cNvSpPr>
            <a:spLocks noGrp="1"/>
          </p:cNvSpPr>
          <p:nvPr>
            <p:ph type="title"/>
          </p:nvPr>
        </p:nvSpPr>
        <p:spPr>
          <a:xfrm>
            <a:off x="514350" y="609600"/>
            <a:ext cx="7598569" cy="1456267"/>
          </a:xfrm>
        </p:spPr>
        <p:txBody>
          <a:bodyPr>
            <a:normAutofit/>
          </a:bodyPr>
          <a:lstStyle/>
          <a:p>
            <a:r>
              <a:rPr lang="en-CA" dirty="0"/>
              <a:t>resources</a:t>
            </a:r>
            <a:endParaRPr dirty="0"/>
          </a:p>
        </p:txBody>
      </p:sp>
      <p:sp>
        <p:nvSpPr>
          <p:cNvPr id="3" name="Content Placeholder 2"/>
          <p:cNvSpPr>
            <a:spLocks noGrp="1"/>
          </p:cNvSpPr>
          <p:nvPr>
            <p:ph idx="1"/>
          </p:nvPr>
        </p:nvSpPr>
        <p:spPr>
          <a:xfrm>
            <a:off x="514350" y="2142067"/>
            <a:ext cx="7598569" cy="3649133"/>
          </a:xfrm>
        </p:spPr>
        <p:txBody>
          <a:bodyPr>
            <a:normAutofit fontScale="92500" lnSpcReduction="20000"/>
          </a:bodyPr>
          <a:lstStyle/>
          <a:p>
            <a:pPr marL="342900" lvl="0" indent="-342900">
              <a:buFont typeface="+mj-lt"/>
              <a:buAutoNum type="arabicPeriod"/>
            </a:pPr>
            <a:r>
              <a:rPr lang="en-CA" kern="100" dirty="0">
                <a:effectLst/>
                <a:latin typeface="Aptos" panose="020B0004020202020204" pitchFamily="34" charset="0"/>
                <a:ea typeface="Aptos" panose="020B0004020202020204" pitchFamily="34" charset="0"/>
                <a:cs typeface="Times New Roman" panose="02020603050405020304" pitchFamily="18" charset="0"/>
              </a:rPr>
              <a:t>Climate TRACE</a:t>
            </a:r>
            <a:br>
              <a:rPr lang="en-CA" kern="100" dirty="0">
                <a:effectLst/>
                <a:latin typeface="Aptos" panose="020B0004020202020204" pitchFamily="34" charset="0"/>
                <a:ea typeface="Aptos" panose="020B0004020202020204" pitchFamily="34" charset="0"/>
                <a:cs typeface="Times New Roman" panose="02020603050405020304" pitchFamily="18" charset="0"/>
              </a:rPr>
            </a:br>
            <a:r>
              <a:rPr lang="en-CA" u="sng" kern="100" dirty="0">
                <a:effectLst/>
                <a:latin typeface="Aptos" panose="020B0004020202020204" pitchFamily="34" charset="0"/>
                <a:ea typeface="Aptos" panose="020B0004020202020204" pitchFamily="34" charset="0"/>
                <a:cs typeface="Times New Roman" panose="02020603050405020304" pitchFamily="18" charset="0"/>
                <a:hlinkClick r:id="rId5"/>
              </a:rPr>
              <a:t>https://climatetrace.org/inventory?country=IND&amp;year_from=2015&amp;year_to=2022&amp;gas=co2e100</a:t>
            </a:r>
            <a:r>
              <a:rPr lang="en-CA"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buFont typeface="+mj-lt"/>
              <a:buAutoNum type="arabicPeriod"/>
            </a:pPr>
            <a:r>
              <a:rPr lang="en-CA" kern="100" dirty="0">
                <a:latin typeface="Aptos" panose="020B0004020202020204" pitchFamily="34" charset="0"/>
                <a:ea typeface="Aptos" panose="020B0004020202020204" pitchFamily="34" charset="0"/>
                <a:cs typeface="Times New Roman" panose="02020603050405020304" pitchFamily="18" charset="0"/>
              </a:rPr>
              <a:t>Agriculture Background Image </a:t>
            </a:r>
            <a:br>
              <a:rPr lang="en-CA" kern="100" dirty="0">
                <a:latin typeface="Aptos" panose="020B0004020202020204" pitchFamily="34" charset="0"/>
                <a:ea typeface="Aptos" panose="020B0004020202020204" pitchFamily="34" charset="0"/>
                <a:cs typeface="Times New Roman" panose="02020603050405020304" pitchFamily="18" charset="0"/>
              </a:rPr>
            </a:br>
            <a:r>
              <a:rPr lang="en-CA" kern="100" dirty="0">
                <a:latin typeface="Aptos" panose="020B0004020202020204" pitchFamily="34" charset="0"/>
                <a:ea typeface="Aptos" panose="020B0004020202020204" pitchFamily="34" charset="0"/>
                <a:cs typeface="Times New Roman" panose="02020603050405020304" pitchFamily="18" charset="0"/>
                <a:hlinkClick r:id="rId6"/>
              </a:rPr>
              <a:t>https://okcredit.in/blog/how-does-the-agriculture-industry-work/</a:t>
            </a:r>
            <a:r>
              <a:rPr lang="en-CA" kern="100" dirty="0">
                <a:latin typeface="Aptos" panose="020B0004020202020204" pitchFamily="34" charset="0"/>
                <a:ea typeface="Aptos" panose="020B0004020202020204" pitchFamily="34" charset="0"/>
                <a:cs typeface="Times New Roman" panose="02020603050405020304" pitchFamily="18" charset="0"/>
              </a:rPr>
              <a:t> </a:t>
            </a:r>
          </a:p>
          <a:p>
            <a:pPr marL="342900" lvl="0" indent="-342900">
              <a:buFont typeface="+mj-lt"/>
              <a:buAutoNum type="arabicPeriod"/>
            </a:pPr>
            <a:r>
              <a:rPr lang="en-CA" kern="100" dirty="0">
                <a:effectLst/>
                <a:latin typeface="Aptos" panose="020B0004020202020204" pitchFamily="34" charset="0"/>
                <a:ea typeface="Aptos" panose="020B0004020202020204" pitchFamily="34" charset="0"/>
                <a:cs typeface="Times New Roman" panose="02020603050405020304" pitchFamily="18" charset="0"/>
              </a:rPr>
              <a:t>Generation of Thermal Power from Raw Coal (Government of India)</a:t>
            </a:r>
            <a:br>
              <a:rPr lang="en-CA" kern="100" dirty="0">
                <a:effectLst/>
                <a:latin typeface="Aptos" panose="020B0004020202020204" pitchFamily="34" charset="0"/>
                <a:ea typeface="Aptos" panose="020B0004020202020204" pitchFamily="34" charset="0"/>
                <a:cs typeface="Times New Roman" panose="02020603050405020304" pitchFamily="18" charset="0"/>
              </a:rPr>
            </a:br>
            <a:r>
              <a:rPr lang="en-CA" kern="100" dirty="0">
                <a:effectLst/>
                <a:latin typeface="Aptos" panose="020B0004020202020204" pitchFamily="34" charset="0"/>
                <a:ea typeface="Aptos" panose="020B0004020202020204" pitchFamily="34" charset="0"/>
                <a:cs typeface="Times New Roman" panose="02020603050405020304" pitchFamily="18" charset="0"/>
                <a:hlinkClick r:id="rId7"/>
              </a:rPr>
              <a:t>https://www.coal.nic.in/en/major-statistics/generation-of-thermal-power-from-raw-coal#:~:text=In%20India%2C%20power%20is%20generated,of%20the%20total%20power%20generation</a:t>
            </a:r>
            <a:r>
              <a:rPr lang="en-CA"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buFont typeface="+mj-lt"/>
              <a:buAutoNum type="arabicPeriod"/>
            </a:pPr>
            <a:r>
              <a:rPr lang="en-CA" kern="100" dirty="0">
                <a:effectLst/>
                <a:latin typeface="Aptos" panose="020B0004020202020204" pitchFamily="34" charset="0"/>
                <a:ea typeface="Aptos" panose="020B0004020202020204" pitchFamily="34" charset="0"/>
                <a:cs typeface="Times New Roman" panose="02020603050405020304" pitchFamily="18" charset="0"/>
              </a:rPr>
              <a:t>Greenhouse Gases, CO2, CO2e, and Carbon:  What Do All These Terms Mean? (Brander, July 2023)</a:t>
            </a:r>
            <a:br>
              <a:rPr lang="en-CA" kern="100" dirty="0">
                <a:effectLst/>
                <a:latin typeface="Aptos" panose="020B0004020202020204" pitchFamily="34" charset="0"/>
                <a:ea typeface="Aptos" panose="020B0004020202020204" pitchFamily="34" charset="0"/>
                <a:cs typeface="Times New Roman" panose="02020603050405020304" pitchFamily="18" charset="0"/>
              </a:rPr>
            </a:br>
            <a:r>
              <a:rPr lang="en-CA" kern="100" dirty="0">
                <a:effectLst/>
                <a:latin typeface="Aptos" panose="020B0004020202020204" pitchFamily="34" charset="0"/>
                <a:ea typeface="Aptos" panose="020B0004020202020204" pitchFamily="34" charset="0"/>
                <a:cs typeface="Times New Roman" panose="02020603050405020304" pitchFamily="18" charset="0"/>
                <a:hlinkClick r:id="rId8"/>
              </a:rPr>
              <a:t>https://ecometrica.com/assets/GHGs-CO2-CO2e-and-Carbon-What-Do-These-Mean-v2.1.pdf</a:t>
            </a:r>
            <a:r>
              <a:rPr lang="en-CA" kern="100" dirty="0">
                <a:effectLst/>
                <a:latin typeface="Aptos" panose="020B0004020202020204" pitchFamily="34" charset="0"/>
                <a:ea typeface="Aptos" panose="020B0004020202020204" pitchFamily="34" charset="0"/>
                <a:cs typeface="Times New Roman" panose="02020603050405020304" pitchFamily="18" charset="0"/>
              </a:rPr>
              <a:t> </a:t>
            </a:r>
          </a:p>
          <a:p>
            <a:pPr marL="681038" lvl="1" indent="-342900">
              <a:buFont typeface="+mj-lt"/>
              <a:buAutoNum type="arabicPeriod"/>
            </a:pPr>
            <a:endParaRPr lang="en-CA" dirty="0"/>
          </a:p>
        </p:txBody>
      </p:sp>
    </p:spTree>
  </p:cSld>
  <p:clrMapOvr>
    <a:masterClrMapping/>
  </p:clrMapOvr>
  <mc:AlternateContent xmlns:mc="http://schemas.openxmlformats.org/markup-compatibility/2006" xmlns:p14="http://schemas.microsoft.com/office/powerpoint/2010/main">
    <mc:Choice Requires="p14">
      <p:transition spd="slow" p14:dur="20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19357D99-9C4C-4E7B-B272-52142B04F4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9" name="Title 1">
            <a:extLst>
              <a:ext uri="{FF2B5EF4-FFF2-40B4-BE49-F238E27FC236}">
                <a16:creationId xmlns:a16="http://schemas.microsoft.com/office/drawing/2014/main" id="{FB5C74A2-C704-AE53-0C28-700260DB3A08}"/>
              </a:ext>
            </a:extLst>
          </p:cNvPr>
          <p:cNvSpPr>
            <a:spLocks noGrp="1"/>
          </p:cNvSpPr>
          <p:nvPr>
            <p:ph type="title"/>
          </p:nvPr>
        </p:nvSpPr>
        <p:spPr>
          <a:xfrm>
            <a:off x="353393" y="1088787"/>
            <a:ext cx="3385344" cy="2114549"/>
          </a:xfrm>
        </p:spPr>
        <p:txBody>
          <a:bodyPr vert="horz" lIns="91440" tIns="45720" rIns="91440" bIns="45720" rtlCol="0" anchor="b">
            <a:normAutofit/>
          </a:bodyPr>
          <a:lstStyle/>
          <a:p>
            <a:pPr algn="r"/>
            <a:r>
              <a:rPr lang="en-US" sz="3700" dirty="0"/>
              <a:t>Introduction</a:t>
            </a:r>
          </a:p>
        </p:txBody>
      </p:sp>
      <p:sp>
        <p:nvSpPr>
          <p:cNvPr id="3" name="Content Placeholder 2"/>
          <p:cNvSpPr>
            <a:spLocks noGrp="1"/>
          </p:cNvSpPr>
          <p:nvPr>
            <p:ph type="body" idx="1"/>
          </p:nvPr>
        </p:nvSpPr>
        <p:spPr>
          <a:xfrm>
            <a:off x="365157" y="4495799"/>
            <a:ext cx="3385344" cy="1771209"/>
          </a:xfrm>
        </p:spPr>
        <p:txBody>
          <a:bodyPr vert="horz" lIns="91440" tIns="45720" rIns="91440" bIns="45720" rtlCol="0" anchor="t">
            <a:normAutofit fontScale="85000" lnSpcReduction="10000"/>
          </a:bodyPr>
          <a:lstStyle/>
          <a:p>
            <a:pPr algn="r">
              <a:lnSpc>
                <a:spcPct val="90000"/>
              </a:lnSpc>
            </a:pPr>
            <a:r>
              <a:rPr lang="en-US" sz="1600" dirty="0"/>
              <a:t>The Objective: To explore and analyze the greenhouse gas emissions over different sectors along the years 2015 - 2022, to uncover patterns, trends, and insights.</a:t>
            </a:r>
          </a:p>
          <a:p>
            <a:pPr algn="r">
              <a:lnSpc>
                <a:spcPct val="90000"/>
              </a:lnSpc>
            </a:pPr>
            <a:r>
              <a:rPr lang="en-US" sz="1600" dirty="0"/>
              <a:t>Data Sources: Climate TRACE (</a:t>
            </a:r>
            <a:r>
              <a:rPr lang="en-US" sz="1600" dirty="0">
                <a:hlinkClick r:id="rId4"/>
              </a:rPr>
              <a:t>https://climatetrace.org/</a:t>
            </a:r>
            <a:r>
              <a:rPr lang="en-US" sz="1600" dirty="0"/>
              <a:t>) And google earth engine (</a:t>
            </a:r>
            <a:r>
              <a:rPr lang="en-US" sz="1600" dirty="0">
                <a:hlinkClick r:id="rId5"/>
              </a:rPr>
              <a:t>https://earthengine.google.com/</a:t>
            </a:r>
            <a:r>
              <a:rPr lang="en-US" sz="1600" dirty="0"/>
              <a:t>)</a:t>
            </a:r>
          </a:p>
        </p:txBody>
      </p:sp>
      <p:sp>
        <p:nvSpPr>
          <p:cNvPr id="103" name="Freeform 5">
            <a:extLst>
              <a:ext uri="{FF2B5EF4-FFF2-40B4-BE49-F238E27FC236}">
                <a16:creationId xmlns:a16="http://schemas.microsoft.com/office/drawing/2014/main" id="{FF1A693B-B01F-495D-B7C3-A8A32FABD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357946" y="2179516"/>
            <a:ext cx="4786054" cy="4660900"/>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68580" tIns="34290" rIns="68580" bIns="34290" rtlCol="0" anchor="t">
            <a:normAutofit/>
          </a:bodyPr>
          <a:lstStyle/>
          <a:p>
            <a:pPr algn="ctr">
              <a:spcAft>
                <a:spcPts val="750"/>
              </a:spcAft>
              <a:buClr>
                <a:schemeClr val="tx1"/>
              </a:buClr>
              <a:buSzPct val="100000"/>
            </a:pPr>
            <a:endParaRPr lang="en-US" sz="1200" cap="all" dirty="0"/>
          </a:p>
        </p:txBody>
      </p:sp>
      <p:sp>
        <p:nvSpPr>
          <p:cNvPr id="22" name="Freeform 14">
            <a:extLst>
              <a:ext uri="{FF2B5EF4-FFF2-40B4-BE49-F238E27FC236}">
                <a16:creationId xmlns:a16="http://schemas.microsoft.com/office/drawing/2014/main" id="{42EA3D89-AA8F-4B30-BD32-689BC08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502" y="1762891"/>
            <a:ext cx="5172535" cy="4504118"/>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24" name="Group 23">
            <a:extLst>
              <a:ext uri="{FF2B5EF4-FFF2-40B4-BE49-F238E27FC236}">
                <a16:creationId xmlns:a16="http://schemas.microsoft.com/office/drawing/2014/main" id="{E8560822-202F-44A1-8AD0-4DFA0B978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5117" y="1932844"/>
            <a:ext cx="5007957" cy="3926499"/>
            <a:chOff x="5516018" y="331504"/>
            <a:chExt cx="6675982" cy="5235326"/>
          </a:xfrm>
        </p:grpSpPr>
        <p:cxnSp>
          <p:nvCxnSpPr>
            <p:cNvPr id="25" name="Straight Connector 24">
              <a:extLst>
                <a:ext uri="{FF2B5EF4-FFF2-40B4-BE49-F238E27FC236}">
                  <a16:creationId xmlns:a16="http://schemas.microsoft.com/office/drawing/2014/main" id="{F6819FEB-3028-4930-BB95-4DF764A29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F9F751C-6659-4D1E-92FD-F653077543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D2BF8AC-7D53-4998-8B45-DDA32D624F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C5B4D07-C909-48CD-A1B0-D48FD4D9B0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043747-57B7-424E-81AA-F86746B46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091A125-4718-4F53-81E7-7DD538EF2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4490403-923C-4FBB-B4B5-9708272E78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1AF7DE2-46D4-4A1A-8502-679599FAA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AF0E1CC-1975-466F-9B4D-9727ECE1C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DF1D877-8EFC-4F1B-A677-51DE12C748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7BC62A0-A1B6-4F2C-A7D7-6DDE86ED3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DD51015-48F8-4C3D-A4CE-D9A9F52CBF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C8DF23A-8AC4-4AB0-89CF-DC73E1958E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F8B4E1-78B6-497E-ACAF-4EAF766F16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C6E287-A402-4B78-B9DE-59A55DEA42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F1FD36A-C6E2-4FAD-A06A-17C2826DC7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98148C8-561B-41C5-B84D-9038A55FF6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0E1BA28-1C9D-4B6A-8610-6EED517A2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856D590-837C-4B34-AD19-BB4200B1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26A8CDB-67AB-41B4-9D28-BB0A3D2958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E0B0B9-59BC-4F11-8D94-F395B1F84B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84D4EEB-3A53-40A0-B4CB-9D0CC6FC10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3CEA0B-0FD7-469F-BFEB-12DEE7C9EC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A16A0F7-B0E9-4216-A538-A000F19FCA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2F049B-0BE4-4AE2-ABF4-D604BE5B52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AA867C9-DE9A-4405-8E53-AC18CCEE77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88425B5-1685-4D9F-87AA-213D8596F4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F675449-5E54-4703-A333-7C844C69CB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85F835A-372F-42AB-A530-928AC447F0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8D73EC-6E94-474A-95AE-0DF8F01A3B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CD7A246-2853-41AC-AEBA-B812D2DA5B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EC8E081-AEE0-4D38-A497-DAE57B9C57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EDFBE0B-3ABF-4BFB-A687-82C67B5890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06B412-2CD5-479C-9885-1D6B02E5C8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F49912C-3259-4D0B-AB19-33BC8EA827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DD0A671-A77D-4985-8C1C-F7D735D9A2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1791C46-32E4-4EA5-BCD1-6C91768729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84802A4-337B-4DEE-935B-E5F9C0FA2E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18A605A-F0CB-4C95-B35C-187301ECAD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4BBF6C9-9BE3-4B76-969D-FCC5846CB5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F940DB1-E3A8-4445-B07A-DB784F68D6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B42900D-37AA-4CC9-A27D-35327F49D1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01FC7C9-6B6B-4D53-B616-5509384E50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5BBD75B-7F19-4752-A6BD-1642C987C3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8099A3D-93D4-47B2-BC23-8DB271983A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4A144D2-82FB-4610-ABA1-B9FBD73913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782A9D6-5B2B-47A8-AB6D-7A5C6163CD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4D4EB4F-C925-4F2D-A620-1588FC29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0104374-7C09-4324-B491-1E6EA7658E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82E5189-2C41-4C43-B8EC-13E0ACF46F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DADB3E-0B98-443D-9A49-BBC833BF36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883516F-515E-4DBE-A2EB-0500F413AD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A34DACD-FEC2-494D-A789-C09F9A2B58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7D83997-606B-41D3-9439-E2D41C784F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A30A759-F1D3-4894-AC5E-96686CBD70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5599209-8D45-463F-A6C3-95AC93BC4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0DD26B-6FDE-4C29-A30B-903D439BE2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1479C92-3879-47DD-9741-AD21E3873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B70162F-223D-4EB1-9505-35D2AB612F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D4B954B-C564-4F7B-8B86-5E2336FF9F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2E90741-9F35-41E1-BF27-FBC92A75D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E2D2E8-098F-44DD-B4D6-D7514EB72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376E433-9794-487F-9D24-65C61C4010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71FF63-F764-417E-8C5D-B6FB5205AA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333B6C0-D004-4DF4-A04D-6BE5BB856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4BD1ECB-7B27-4957-9983-E91CAA5CE0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F4CFF6C-2989-4090-BAE6-A14B3B855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87DB52A-D2E0-40E4-9419-EA35343EC7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8D20BB4-F6E3-4D47-B94E-E3431DA39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0728C10-A418-4572-9383-B5EF0A106E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C9E6DDC-9AD5-4EC0-8300-494012BEA3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CE0F0A0-5FD7-4A21-B839-69241D58A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E29FDB8-240A-41E1-B846-0C9D20B0F9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E05712F-D9DC-499D-8805-38FDC2D0C0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87446A-0ADE-4BB1-AE78-7146B26763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8188F5D-F806-47EF-9225-C9B1A0AD45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2270029-B1B7-43AD-B34D-9B7AA9742B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8013433-8074-40C7-812C-8A1B61DEFA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3" name="Graphic 12" descr="Head with Gears">
            <a:hlinkClick r:id="" action="ppaction://hlinkshowjump?jump=nextslide"/>
            <a:extLst>
              <a:ext uri="{FF2B5EF4-FFF2-40B4-BE49-F238E27FC236}">
                <a16:creationId xmlns:a16="http://schemas.microsoft.com/office/drawing/2014/main" id="{6B04B3AC-6FF6-AA94-F499-D3F1018495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03246" y="3509655"/>
            <a:ext cx="2408370" cy="24083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BEA78D3-1250-461D-B1C3-A685A63B0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1EE3020-D2AB-4568-9728-58CB9D91C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0"/>
            <a:ext cx="3490721"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1DB7BECE-01F0-4612-854F-D69D86C95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3483577" cy="6856214"/>
          </a:xfrm>
          <a:prstGeom prst="rect">
            <a:avLst/>
          </a:prstGeom>
        </p:spPr>
      </p:pic>
      <p:sp>
        <p:nvSpPr>
          <p:cNvPr id="6" name="Title 1">
            <a:extLst>
              <a:ext uri="{FF2B5EF4-FFF2-40B4-BE49-F238E27FC236}">
                <a16:creationId xmlns:a16="http://schemas.microsoft.com/office/drawing/2014/main" id="{87883A39-AE66-9A73-4878-3548096E3180}"/>
              </a:ext>
            </a:extLst>
          </p:cNvPr>
          <p:cNvSpPr>
            <a:spLocks noGrp="1"/>
          </p:cNvSpPr>
          <p:nvPr>
            <p:ph type="title"/>
          </p:nvPr>
        </p:nvSpPr>
        <p:spPr>
          <a:xfrm>
            <a:off x="514350" y="643466"/>
            <a:ext cx="2513648" cy="4995333"/>
          </a:xfrm>
        </p:spPr>
        <p:txBody>
          <a:bodyPr>
            <a:normAutofit/>
          </a:bodyPr>
          <a:lstStyle/>
          <a:p>
            <a:r>
              <a:rPr lang="en-CA" dirty="0">
                <a:solidFill>
                  <a:srgbClr val="FFFFFF"/>
                </a:solidFill>
              </a:rPr>
              <a:t>What is the data we are looking at?</a:t>
            </a:r>
          </a:p>
        </p:txBody>
      </p:sp>
      <p:sp useBgFill="1">
        <p:nvSpPr>
          <p:cNvPr id="18" name="Rectangle 17">
            <a:extLst>
              <a:ext uri="{FF2B5EF4-FFF2-40B4-BE49-F238E27FC236}">
                <a16:creationId xmlns:a16="http://schemas.microsoft.com/office/drawing/2014/main" id="{BE8D5A48-2B03-4F99-8D48-30237E1130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8340" y="-2"/>
            <a:ext cx="5653278"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phic 3" descr="Shoe footprints with solid fill">
            <a:hlinkClick r:id="" action="ppaction://hlinkshowjump?jump=nextslide"/>
            <a:extLst>
              <a:ext uri="{FF2B5EF4-FFF2-40B4-BE49-F238E27FC236}">
                <a16:creationId xmlns:a16="http://schemas.microsoft.com/office/drawing/2014/main" id="{7218D253-B5FB-FBA5-EB95-21004F4A06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429736"/>
            <a:ext cx="428263" cy="428263"/>
          </a:xfrm>
          <a:prstGeom prst="rect">
            <a:avLst/>
          </a:prstGeom>
        </p:spPr>
      </p:pic>
      <p:graphicFrame>
        <p:nvGraphicFramePr>
          <p:cNvPr id="8" name="Content Placeholder 2">
            <a:extLst>
              <a:ext uri="{FF2B5EF4-FFF2-40B4-BE49-F238E27FC236}">
                <a16:creationId xmlns:a16="http://schemas.microsoft.com/office/drawing/2014/main" id="{AACE618F-64BE-3446-5753-1676DFE0E564}"/>
              </a:ext>
            </a:extLst>
          </p:cNvPr>
          <p:cNvGraphicFramePr>
            <a:graphicFrameLocks noGrp="1"/>
          </p:cNvGraphicFramePr>
          <p:nvPr>
            <p:ph idx="1"/>
            <p:extLst>
              <p:ext uri="{D42A27DB-BD31-4B8C-83A1-F6EECF244321}">
                <p14:modId xmlns:p14="http://schemas.microsoft.com/office/powerpoint/2010/main" val="2514837307"/>
              </p:ext>
            </p:extLst>
          </p:nvPr>
        </p:nvGraphicFramePr>
        <p:xfrm>
          <a:off x="4100631" y="804671"/>
          <a:ext cx="4414719" cy="491721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Bar dir="vert"/>
      </p:transition>
    </mc:Choice>
    <mc:Fallback xmlns="">
      <p:transition spd="slow">
        <p:randomBar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ABB327-1B78-5FAA-1EF4-0FA785E827FE}"/>
              </a:ext>
            </a:extLst>
          </p:cNvPr>
          <p:cNvSpPr>
            <a:spLocks noGrp="1"/>
          </p:cNvSpPr>
          <p:nvPr>
            <p:ph type="title"/>
          </p:nvPr>
        </p:nvSpPr>
        <p:spPr/>
        <p:txBody>
          <a:bodyPr/>
          <a:lstStyle/>
          <a:p>
            <a:r>
              <a:rPr lang="en-US" dirty="0"/>
              <a:t>Climate trace</a:t>
            </a:r>
          </a:p>
        </p:txBody>
      </p:sp>
      <p:sp>
        <p:nvSpPr>
          <p:cNvPr id="5" name="Text Placeholder 4">
            <a:extLst>
              <a:ext uri="{FF2B5EF4-FFF2-40B4-BE49-F238E27FC236}">
                <a16:creationId xmlns:a16="http://schemas.microsoft.com/office/drawing/2014/main" id="{32E9C81B-3C99-1CA3-3597-26D8317BF4BE}"/>
              </a:ext>
            </a:extLst>
          </p:cNvPr>
          <p:cNvSpPr>
            <a:spLocks noGrp="1"/>
          </p:cNvSpPr>
          <p:nvPr>
            <p:ph type="body" idx="1"/>
          </p:nvPr>
        </p:nvSpPr>
        <p:spPr/>
        <p:txBody>
          <a:bodyPr>
            <a:normAutofit/>
          </a:bodyPr>
          <a:lstStyle/>
          <a:p>
            <a:r>
              <a:rPr lang="en-US" dirty="0"/>
              <a:t>Using data on climate trace and performing eda.</a:t>
            </a:r>
          </a:p>
        </p:txBody>
      </p:sp>
    </p:spTree>
    <p:extLst>
      <p:ext uri="{BB962C8B-B14F-4D97-AF65-F5344CB8AC3E}">
        <p14:creationId xmlns:p14="http://schemas.microsoft.com/office/powerpoint/2010/main" val="3085001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AC2A-83FA-9245-4167-7BC1A8E0481B}"/>
              </a:ext>
            </a:extLst>
          </p:cNvPr>
          <p:cNvSpPr>
            <a:spLocks noGrp="1"/>
          </p:cNvSpPr>
          <p:nvPr>
            <p:ph type="title"/>
          </p:nvPr>
        </p:nvSpPr>
        <p:spPr>
          <a:xfrm>
            <a:off x="457200" y="338666"/>
            <a:ext cx="7772400" cy="728134"/>
          </a:xfrm>
        </p:spPr>
        <p:txBody>
          <a:bodyPr/>
          <a:lstStyle/>
          <a:p>
            <a:pPr algn="ctr"/>
            <a:r>
              <a:rPr lang="en-US" dirty="0"/>
              <a:t>Sector mapping</a:t>
            </a:r>
          </a:p>
        </p:txBody>
      </p:sp>
      <p:sp>
        <p:nvSpPr>
          <p:cNvPr id="3" name="Content Placeholder 2">
            <a:extLst>
              <a:ext uri="{FF2B5EF4-FFF2-40B4-BE49-F238E27FC236}">
                <a16:creationId xmlns:a16="http://schemas.microsoft.com/office/drawing/2014/main" id="{08D8E773-43D5-79FF-29C4-DCE2A6E20855}"/>
              </a:ext>
            </a:extLst>
          </p:cNvPr>
          <p:cNvSpPr>
            <a:spLocks noGrp="1"/>
          </p:cNvSpPr>
          <p:nvPr>
            <p:ph idx="1"/>
          </p:nvPr>
        </p:nvSpPr>
        <p:spPr>
          <a:xfrm>
            <a:off x="457200" y="1066800"/>
            <a:ext cx="7772400" cy="5452534"/>
          </a:xfrm>
        </p:spPr>
        <p:txBody>
          <a:bodyPr>
            <a:normAutofit fontScale="85000" lnSpcReduction="20000"/>
          </a:bodyPr>
          <a:lstStyle/>
          <a:p>
            <a:r>
              <a:rPr lang="en-CA" b="1" dirty="0"/>
              <a:t>Agriculture:</a:t>
            </a:r>
            <a:r>
              <a:rPr lang="en-CA" dirty="0"/>
              <a:t> Cropland fires, Enteric fermentation cattle feedlot, Enteric fermentation cattle pasture, Enteric fermentation other, Manure left on pasture cattle, Manure management cattle feedlot, Manure management other, Other agricultural soil emissions, Rice cultivation, Synthetic fertilizer application</a:t>
            </a:r>
          </a:p>
          <a:p>
            <a:r>
              <a:rPr lang="en-CA" b="1" dirty="0"/>
              <a:t>Buildings:</a:t>
            </a:r>
            <a:r>
              <a:rPr lang="en-CA" dirty="0"/>
              <a:t> Residential and commercial onsite fuel usage, Other onsite fuel usage</a:t>
            </a:r>
          </a:p>
          <a:p>
            <a:r>
              <a:rPr lang="en-CA" b="1" dirty="0"/>
              <a:t>Fluorinated Gases:</a:t>
            </a:r>
            <a:r>
              <a:rPr lang="en-CA" dirty="0"/>
              <a:t> Fluorinated gases</a:t>
            </a:r>
          </a:p>
          <a:p>
            <a:r>
              <a:rPr lang="en-CA" b="1" dirty="0"/>
              <a:t>Fossil Fuel Operations:</a:t>
            </a:r>
            <a:r>
              <a:rPr lang="en-CA" dirty="0"/>
              <a:t> Coal mining, Oil and gas production and transport, Oil and gas refining, Other fossil fuel operations, Solid fuel transformation</a:t>
            </a:r>
          </a:p>
          <a:p>
            <a:r>
              <a:rPr lang="en-CA" b="1" dirty="0"/>
              <a:t>Forestry and Land Use:</a:t>
            </a:r>
            <a:r>
              <a:rPr lang="en-CA" dirty="0"/>
              <a:t> Shrubgrass fires, Removals, Forest land fires, Wetland fires, Forest land degradation, Net shrub-grass, Forest land clearing, Net forest land, Net wetland, Water reservoirs</a:t>
            </a:r>
          </a:p>
          <a:p>
            <a:r>
              <a:rPr lang="en-CA" b="1" dirty="0"/>
              <a:t>Manufacturing:</a:t>
            </a:r>
            <a:r>
              <a:rPr lang="en-CA" dirty="0"/>
              <a:t> Aluminum, Steel, Cement, Petrochemicals, Chemicals, Other manufacturing, Pulp and paper</a:t>
            </a:r>
          </a:p>
          <a:p>
            <a:r>
              <a:rPr lang="en-CA" b="1" dirty="0"/>
              <a:t>Mineral Extraction:</a:t>
            </a:r>
            <a:r>
              <a:rPr lang="en-CA" dirty="0"/>
              <a:t> Bauxite mining, Copper mining, Iron mining, Rock quarrying, Sand quarrying</a:t>
            </a:r>
          </a:p>
          <a:p>
            <a:r>
              <a:rPr lang="en-CA" b="1" dirty="0"/>
              <a:t>Power:</a:t>
            </a:r>
            <a:r>
              <a:rPr lang="en-CA" dirty="0"/>
              <a:t> Electricity generation, Other energy use</a:t>
            </a:r>
          </a:p>
          <a:p>
            <a:r>
              <a:rPr lang="en-CA" b="1" dirty="0"/>
              <a:t>Transportation:</a:t>
            </a:r>
            <a:r>
              <a:rPr lang="en-CA" dirty="0"/>
              <a:t> Domestic aviation, Domestic shipping, International aviation, International shipping, Other transport, Railways, Road transportation</a:t>
            </a:r>
          </a:p>
          <a:p>
            <a:r>
              <a:rPr lang="en-CA" b="1" dirty="0"/>
              <a:t>Waste:</a:t>
            </a:r>
            <a:r>
              <a:rPr lang="en-CA" dirty="0"/>
              <a:t> Biological treatment of solid waste and biogenic, Incineration and open burning of waste, Solid waste disposal, Wastewater treatment and discharge</a:t>
            </a:r>
          </a:p>
          <a:p>
            <a:endParaRPr lang="en-US" dirty="0"/>
          </a:p>
        </p:txBody>
      </p:sp>
      <p:pic>
        <p:nvPicPr>
          <p:cNvPr id="5" name="Graphic 4" descr="Airplane outline">
            <a:hlinkClick r:id="" action="ppaction://hlinkshowjump?jump=nextslide"/>
            <a:extLst>
              <a:ext uri="{FF2B5EF4-FFF2-40B4-BE49-F238E27FC236}">
                <a16:creationId xmlns:a16="http://schemas.microsoft.com/office/drawing/2014/main" id="{41659ACA-5BAE-B04C-B0C6-5ECACFF7FA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86800" y="6400800"/>
            <a:ext cx="457200" cy="457200"/>
          </a:xfrm>
          <a:prstGeom prst="rect">
            <a:avLst/>
          </a:prstGeom>
        </p:spPr>
      </p:pic>
    </p:spTree>
    <p:extLst>
      <p:ext uri="{BB962C8B-B14F-4D97-AF65-F5344CB8AC3E}">
        <p14:creationId xmlns:p14="http://schemas.microsoft.com/office/powerpoint/2010/main" val="2512498867"/>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Smoke from a factory">
            <a:hlinkClick r:id="" action="ppaction://hlinkshowjump?jump=nextslide"/>
            <a:extLst>
              <a:ext uri="{FF2B5EF4-FFF2-40B4-BE49-F238E27FC236}">
                <a16:creationId xmlns:a16="http://schemas.microsoft.com/office/drawing/2014/main" id="{A1A0FB20-84E9-5832-98F9-B887848C2225}"/>
              </a:ext>
            </a:extLst>
          </p:cNvPr>
          <p:cNvPicPr>
            <a:picLocks noChangeAspect="1"/>
          </p:cNvPicPr>
          <p:nvPr/>
        </p:nvPicPr>
        <p:blipFill rotWithShape="1">
          <a:blip r:embed="rId3">
            <a:alphaModFix amt="25000"/>
          </a:blip>
          <a:srcRect l="2789" r="8209" b="-1"/>
          <a:stretch/>
        </p:blipFill>
        <p:spPr>
          <a:xfrm>
            <a:off x="20" y="3572"/>
            <a:ext cx="9139217" cy="6850855"/>
          </a:xfrm>
          <a:prstGeom prst="rect">
            <a:avLst/>
          </a:prstGeom>
        </p:spPr>
      </p:pic>
      <p:sp>
        <p:nvSpPr>
          <p:cNvPr id="6" name="Title 5">
            <a:extLst>
              <a:ext uri="{FF2B5EF4-FFF2-40B4-BE49-F238E27FC236}">
                <a16:creationId xmlns:a16="http://schemas.microsoft.com/office/drawing/2014/main" id="{50415F3B-512E-0EC2-D032-AAA9D2F7565E}"/>
              </a:ext>
            </a:extLst>
          </p:cNvPr>
          <p:cNvSpPr>
            <a:spLocks noGrp="1"/>
          </p:cNvSpPr>
          <p:nvPr>
            <p:ph type="title"/>
          </p:nvPr>
        </p:nvSpPr>
        <p:spPr>
          <a:xfrm>
            <a:off x="254644" y="609600"/>
            <a:ext cx="7072133" cy="692215"/>
          </a:xfrm>
        </p:spPr>
        <p:txBody>
          <a:bodyPr vert="horz" lIns="91440" tIns="45720" rIns="91440" bIns="45720" rtlCol="0">
            <a:normAutofit/>
          </a:bodyPr>
          <a:lstStyle/>
          <a:p>
            <a:r>
              <a:rPr lang="en-US" dirty="0"/>
              <a:t>Total co2 emissions for each sector</a:t>
            </a:r>
          </a:p>
        </p:txBody>
      </p:sp>
      <p:pic>
        <p:nvPicPr>
          <p:cNvPr id="11" name="Content Placeholder 10" descr="Most total co2 emissions for available data (2015 – 2022)">
            <a:extLst>
              <a:ext uri="{FF2B5EF4-FFF2-40B4-BE49-F238E27FC236}">
                <a16:creationId xmlns:a16="http://schemas.microsoft.com/office/drawing/2014/main" id="{10C698A2-BDAD-90D6-9921-81CC623EAADA}"/>
              </a:ext>
            </a:extLst>
          </p:cNvPr>
          <p:cNvPicPr>
            <a:picLocks noGrp="1" noChangeAspect="1"/>
          </p:cNvPicPr>
          <p:nvPr>
            <p:ph idx="1"/>
          </p:nvPr>
        </p:nvPicPr>
        <p:blipFill>
          <a:blip r:embed="rId4">
            <a:alphaModFix amt="70000"/>
          </a:blip>
          <a:stretch>
            <a:fillRect/>
          </a:stretch>
        </p:blipFill>
        <p:spPr>
          <a:xfrm>
            <a:off x="254644" y="1304494"/>
            <a:ext cx="6847451" cy="4830088"/>
          </a:xfrm>
        </p:spPr>
      </p:pic>
      <p:sp>
        <p:nvSpPr>
          <p:cNvPr id="12" name="TextBox 11">
            <a:extLst>
              <a:ext uri="{FF2B5EF4-FFF2-40B4-BE49-F238E27FC236}">
                <a16:creationId xmlns:a16="http://schemas.microsoft.com/office/drawing/2014/main" id="{EB71FC54-6A20-3209-DA11-6BA4D61B136B}"/>
              </a:ext>
            </a:extLst>
          </p:cNvPr>
          <p:cNvSpPr txBox="1"/>
          <p:nvPr/>
        </p:nvSpPr>
        <p:spPr>
          <a:xfrm>
            <a:off x="7170947" y="1309531"/>
            <a:ext cx="1899438" cy="3447098"/>
          </a:xfrm>
          <a:prstGeom prst="rect">
            <a:avLst/>
          </a:prstGeom>
          <a:noFill/>
        </p:spPr>
        <p:txBody>
          <a:bodyPr wrap="square" rtlCol="0">
            <a:spAutoFit/>
          </a:bodyPr>
          <a:lstStyle/>
          <a:p>
            <a:r>
              <a:rPr lang="en-US" dirty="0"/>
              <a:t>Top 5</a:t>
            </a:r>
          </a:p>
          <a:p>
            <a:endParaRPr lang="en-US" dirty="0"/>
          </a:p>
          <a:p>
            <a:pPr marL="342900" lvl="0" indent="-342900">
              <a:buFont typeface="+mj-lt"/>
              <a:buAutoNum type="arabicPeriod"/>
            </a:pPr>
            <a:r>
              <a:rPr lang="en-CA" sz="1400" kern="100" dirty="0">
                <a:effectLst/>
                <a:latin typeface="Aptos" panose="020B0004020202020204" pitchFamily="34" charset="0"/>
                <a:ea typeface="Aptos" panose="020B0004020202020204" pitchFamily="34" charset="0"/>
                <a:cs typeface="Times New Roman" panose="02020603050405020304" pitchFamily="18" charset="0"/>
              </a:rPr>
              <a:t>Power ~ 9.04 BmT</a:t>
            </a:r>
          </a:p>
          <a:p>
            <a:pPr marL="342900" lvl="0" indent="-342900">
              <a:buFont typeface="+mj-lt"/>
              <a:buAutoNum type="arabicPeriod"/>
            </a:pPr>
            <a:endParaRPr lang="en-CA"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CA" sz="1400" kern="100" dirty="0">
                <a:effectLst/>
                <a:latin typeface="Aptos" panose="020B0004020202020204" pitchFamily="34" charset="0"/>
                <a:ea typeface="Aptos" panose="020B0004020202020204" pitchFamily="34" charset="0"/>
                <a:cs typeface="Times New Roman" panose="02020603050405020304" pitchFamily="18" charset="0"/>
              </a:rPr>
              <a:t>Manufacturing ~ 5.66 BmT</a:t>
            </a:r>
          </a:p>
          <a:p>
            <a:pPr marL="342900" lvl="0" indent="-342900">
              <a:buFont typeface="+mj-lt"/>
              <a:buAutoNum type="arabicPeriod"/>
            </a:pPr>
            <a:endParaRPr lang="en-CA"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CA" sz="1400" kern="100" dirty="0">
                <a:effectLst/>
                <a:latin typeface="Aptos" panose="020B0004020202020204" pitchFamily="34" charset="0"/>
                <a:ea typeface="Aptos" panose="020B0004020202020204" pitchFamily="34" charset="0"/>
                <a:cs typeface="Times New Roman" panose="02020603050405020304" pitchFamily="18" charset="0"/>
              </a:rPr>
              <a:t>Transportation ~ 2.43 BmT</a:t>
            </a:r>
          </a:p>
          <a:p>
            <a:pPr marL="342900" lvl="0" indent="-342900">
              <a:buFont typeface="+mj-lt"/>
              <a:buAutoNum type="arabicPeriod"/>
            </a:pPr>
            <a:endParaRPr lang="en-CA"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CA" sz="1400" kern="100" dirty="0">
                <a:effectLst/>
                <a:latin typeface="Aptos" panose="020B0004020202020204" pitchFamily="34" charset="0"/>
                <a:ea typeface="Aptos" panose="020B0004020202020204" pitchFamily="34" charset="0"/>
                <a:cs typeface="Times New Roman" panose="02020603050405020304" pitchFamily="18" charset="0"/>
              </a:rPr>
              <a:t>Buildings ~ 1.51 BmT</a:t>
            </a:r>
          </a:p>
          <a:p>
            <a:pPr marL="342900" lvl="0" indent="-342900">
              <a:buFont typeface="+mj-lt"/>
              <a:buAutoNum type="arabicPeriod"/>
            </a:pPr>
            <a:endParaRPr lang="en-CA" sz="1400" kern="100" dirty="0">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CA" sz="1400" dirty="0">
                <a:effectLst/>
                <a:latin typeface="Aptos" panose="020B0004020202020204" pitchFamily="34" charset="0"/>
                <a:ea typeface="Aptos" panose="020B0004020202020204" pitchFamily="34" charset="0"/>
                <a:cs typeface="Times New Roman" panose="02020603050405020304" pitchFamily="18" charset="0"/>
              </a:rPr>
              <a:t>Agriculture ~ 1.33 BmT</a:t>
            </a:r>
            <a:r>
              <a:rPr lang="en-CA" sz="1400" dirty="0">
                <a:effectLst/>
              </a:rPr>
              <a:t> </a:t>
            </a:r>
            <a:endParaRPr lang="en-US" sz="1400" dirty="0"/>
          </a:p>
        </p:txBody>
      </p:sp>
      <p:pic>
        <p:nvPicPr>
          <p:cNvPr id="18" name="Graphic 17" descr="End outline">
            <a:extLst>
              <a:ext uri="{FF2B5EF4-FFF2-40B4-BE49-F238E27FC236}">
                <a16:creationId xmlns:a16="http://schemas.microsoft.com/office/drawing/2014/main" id="{D5BDED09-E057-493F-C844-AE58B88CEB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24837" y="5947743"/>
            <a:ext cx="914400" cy="914400"/>
          </a:xfrm>
          <a:prstGeom prst="rect">
            <a:avLst/>
          </a:prstGeom>
        </p:spPr>
      </p:pic>
    </p:spTree>
    <p:extLst>
      <p:ext uri="{BB962C8B-B14F-4D97-AF65-F5344CB8AC3E}">
        <p14:creationId xmlns:p14="http://schemas.microsoft.com/office/powerpoint/2010/main" val="1281840659"/>
      </p:ext>
    </p:extLst>
  </p:cSld>
  <p:clrMapOvr>
    <a:masterClrMapping/>
  </p:clrMapOvr>
  <mc:AlternateContent xmlns:mc="http://schemas.openxmlformats.org/markup-compatibility/2006" xmlns:p14="http://schemas.microsoft.com/office/powerpoint/2010/main">
    <mc:Choice Requires="p14">
      <p:transition spd="slow" p14:dur="15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BFB58-78E9-544E-9237-2AEB970B52EC}"/>
              </a:ext>
            </a:extLst>
          </p:cNvPr>
          <p:cNvSpPr>
            <a:spLocks noGrp="1"/>
          </p:cNvSpPr>
          <p:nvPr>
            <p:ph type="title"/>
          </p:nvPr>
        </p:nvSpPr>
        <p:spPr>
          <a:xfrm>
            <a:off x="457201" y="305594"/>
            <a:ext cx="7772400" cy="779361"/>
          </a:xfrm>
        </p:spPr>
        <p:txBody>
          <a:bodyPr/>
          <a:lstStyle/>
          <a:p>
            <a:r>
              <a:rPr lang="en-US" dirty="0"/>
              <a:t>GHG – CH</a:t>
            </a:r>
            <a:r>
              <a:rPr lang="en-US" baseline="-25000" dirty="0"/>
              <a:t>4</a:t>
            </a:r>
            <a:endParaRPr lang="en-US" dirty="0"/>
          </a:p>
        </p:txBody>
      </p:sp>
      <p:graphicFrame>
        <p:nvGraphicFramePr>
          <p:cNvPr id="3" name="Table 2">
            <a:extLst>
              <a:ext uri="{FF2B5EF4-FFF2-40B4-BE49-F238E27FC236}">
                <a16:creationId xmlns:a16="http://schemas.microsoft.com/office/drawing/2014/main" id="{26D5B2F0-408D-2C13-76CF-B1DB6DD70C52}"/>
              </a:ext>
            </a:extLst>
          </p:cNvPr>
          <p:cNvGraphicFramePr>
            <a:graphicFrameLocks noGrp="1"/>
          </p:cNvGraphicFramePr>
          <p:nvPr>
            <p:extLst>
              <p:ext uri="{D42A27DB-BD31-4B8C-83A1-F6EECF244321}">
                <p14:modId xmlns:p14="http://schemas.microsoft.com/office/powerpoint/2010/main" val="887001436"/>
              </p:ext>
            </p:extLst>
          </p:nvPr>
        </p:nvGraphicFramePr>
        <p:xfrm>
          <a:off x="457201" y="1084955"/>
          <a:ext cx="7772400" cy="5734080"/>
        </p:xfrm>
        <a:graphic>
          <a:graphicData uri="http://schemas.openxmlformats.org/drawingml/2006/table">
            <a:tbl>
              <a:tblPr firstRow="1" bandRow="1">
                <a:tableStyleId>{08FB837D-C827-4EFA-A057-4D05807E0F7C}</a:tableStyleId>
              </a:tblPr>
              <a:tblGrid>
                <a:gridCol w="1295400">
                  <a:extLst>
                    <a:ext uri="{9D8B030D-6E8A-4147-A177-3AD203B41FA5}">
                      <a16:colId xmlns:a16="http://schemas.microsoft.com/office/drawing/2014/main" val="1054539254"/>
                    </a:ext>
                  </a:extLst>
                </a:gridCol>
                <a:gridCol w="1295400">
                  <a:extLst>
                    <a:ext uri="{9D8B030D-6E8A-4147-A177-3AD203B41FA5}">
                      <a16:colId xmlns:a16="http://schemas.microsoft.com/office/drawing/2014/main" val="3668000989"/>
                    </a:ext>
                  </a:extLst>
                </a:gridCol>
                <a:gridCol w="1295400">
                  <a:extLst>
                    <a:ext uri="{9D8B030D-6E8A-4147-A177-3AD203B41FA5}">
                      <a16:colId xmlns:a16="http://schemas.microsoft.com/office/drawing/2014/main" val="639267218"/>
                    </a:ext>
                  </a:extLst>
                </a:gridCol>
                <a:gridCol w="1295400">
                  <a:extLst>
                    <a:ext uri="{9D8B030D-6E8A-4147-A177-3AD203B41FA5}">
                      <a16:colId xmlns:a16="http://schemas.microsoft.com/office/drawing/2014/main" val="1202387880"/>
                    </a:ext>
                  </a:extLst>
                </a:gridCol>
                <a:gridCol w="1295400">
                  <a:extLst>
                    <a:ext uri="{9D8B030D-6E8A-4147-A177-3AD203B41FA5}">
                      <a16:colId xmlns:a16="http://schemas.microsoft.com/office/drawing/2014/main" val="3874826318"/>
                    </a:ext>
                  </a:extLst>
                </a:gridCol>
                <a:gridCol w="1295400">
                  <a:extLst>
                    <a:ext uri="{9D8B030D-6E8A-4147-A177-3AD203B41FA5}">
                      <a16:colId xmlns:a16="http://schemas.microsoft.com/office/drawing/2014/main" val="947815730"/>
                    </a:ext>
                  </a:extLst>
                </a:gridCol>
              </a:tblGrid>
              <a:tr h="220262">
                <a:tc>
                  <a:txBody>
                    <a:bodyPr/>
                    <a:lstStyle/>
                    <a:p>
                      <a:pPr algn="ctr"/>
                      <a:r>
                        <a:rPr lang="en-US" sz="1800" dirty="0"/>
                        <a:t>Sector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a:t>
                      </a:r>
                      <a:r>
                        <a:rPr lang="en-US" sz="1400" baseline="30000" dirty="0"/>
                        <a:t>st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a:t>
                      </a:r>
                      <a:r>
                        <a:rPr lang="en-US" sz="1400" baseline="30000" dirty="0"/>
                        <a:t>nd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3</a:t>
                      </a:r>
                      <a:r>
                        <a:rPr lang="en-US" sz="1400" baseline="30000" dirty="0"/>
                        <a:t>rd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4th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Outlier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6055498"/>
                  </a:ext>
                </a:extLst>
              </a:tr>
              <a:tr h="468000">
                <a:tc>
                  <a:txBody>
                    <a:bodyPr/>
                    <a:lstStyle/>
                    <a:p>
                      <a:pPr algn="ctr"/>
                      <a:r>
                        <a:rPr lang="en-US" sz="1200" dirty="0"/>
                        <a:t>Agriculture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Enteric fermentation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Enteric fermentation cattle feedlot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Rice cultivation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Manure management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179456"/>
                  </a:ext>
                </a:extLst>
              </a:tr>
              <a:tr h="468000">
                <a:tc>
                  <a:txBody>
                    <a:bodyPr/>
                    <a:lstStyle/>
                    <a:p>
                      <a:pPr algn="ctr"/>
                      <a:r>
                        <a:rPr lang="en-US" sz="1200" dirty="0"/>
                        <a:t>Buildings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Other onsite fuel usage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R&amp;C onsite fuel usage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200" dirty="0"/>
                        <a:t>NO OTHER SUBSECTORS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761218"/>
                  </a:ext>
                </a:extLst>
              </a:tr>
              <a:tr h="468000">
                <a:tc>
                  <a:txBody>
                    <a:bodyPr/>
                    <a:lstStyle/>
                    <a:p>
                      <a:pPr algn="ctr"/>
                      <a:r>
                        <a:rPr lang="en-US" sz="1200" dirty="0"/>
                        <a:t>Fluorinated gases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r>
                        <a:rPr lang="en-US" sz="1200" dirty="0"/>
                        <a:t>NO EMISSIONS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929727"/>
                  </a:ext>
                </a:extLst>
              </a:tr>
              <a:tr h="468000">
                <a:tc>
                  <a:txBody>
                    <a:bodyPr/>
                    <a:lstStyle/>
                    <a:p>
                      <a:pPr algn="ctr"/>
                      <a:r>
                        <a:rPr lang="en-US" sz="1200" dirty="0"/>
                        <a:t>Forestry and land 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Water reservoirs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200" dirty="0"/>
                        <a:t>NO OTHER EMITTERS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0370788"/>
                  </a:ext>
                </a:extLst>
              </a:tr>
              <a:tr h="468000">
                <a:tc>
                  <a:txBody>
                    <a:bodyPr/>
                    <a:lstStyle/>
                    <a:p>
                      <a:pPr algn="ctr"/>
                      <a:r>
                        <a:rPr lang="en-US" sz="1200" dirty="0"/>
                        <a:t>Fossil fuel operations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Coal mining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Solid fuel transformation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Oil &amp; gas production &amp; transport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Other fossil fuel operations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366187"/>
                  </a:ext>
                </a:extLst>
              </a:tr>
              <a:tr h="468000">
                <a:tc>
                  <a:txBody>
                    <a:bodyPr/>
                    <a:lstStyle/>
                    <a:p>
                      <a:pPr algn="ctr"/>
                      <a:r>
                        <a:rPr lang="en-US" sz="1200" dirty="0"/>
                        <a:t>Manufacturing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Petrochemicals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Other manufacturing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200" dirty="0"/>
                        <a:t>NO OTHER EMITTERS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0014482"/>
                  </a:ext>
                </a:extLst>
              </a:tr>
              <a:tr h="313653">
                <a:tc>
                  <a:txBody>
                    <a:bodyPr/>
                    <a:lstStyle/>
                    <a:p>
                      <a:pPr algn="ctr"/>
                      <a:r>
                        <a:rPr lang="en-US" sz="1200" dirty="0"/>
                        <a:t>Mineral extraction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r>
                        <a:rPr lang="en-US" sz="1200" dirty="0"/>
                        <a:t>NO EMISSIONS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6557600"/>
                  </a:ext>
                </a:extLst>
              </a:tr>
              <a:tr h="468000">
                <a:tc>
                  <a:txBody>
                    <a:bodyPr/>
                    <a:lstStyle/>
                    <a:p>
                      <a:pPr algn="ctr"/>
                      <a:r>
                        <a:rPr lang="en-US" sz="1200" dirty="0"/>
                        <a:t>Power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Other energy 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200" dirty="0"/>
                        <a:t>ONE OTHER SUBSECTOR AND NOT AN EMITTER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106393"/>
                  </a:ext>
                </a:extLst>
              </a:tr>
              <a:tr h="468000">
                <a:tc>
                  <a:txBody>
                    <a:bodyPr/>
                    <a:lstStyle/>
                    <a:p>
                      <a:pPr algn="ctr"/>
                      <a:r>
                        <a:rPr lang="en-US" sz="1200" dirty="0"/>
                        <a:t>Transportation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Road transportation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Railways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200" dirty="0"/>
                        <a:t>NO OTHER EMITTERS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2737490"/>
                  </a:ext>
                </a:extLst>
              </a:tr>
              <a:tr h="468000">
                <a:tc>
                  <a:txBody>
                    <a:bodyPr/>
                    <a:lstStyle/>
                    <a:p>
                      <a:pPr algn="ctr"/>
                      <a:r>
                        <a:rPr lang="en-US" sz="1200" dirty="0"/>
                        <a:t>Waste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Wastewater treatment &amp; discharge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Solid waste disposal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Biological treatment of solid waste &amp; biogenic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Incineration &amp; open burning of waste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7960305"/>
                  </a:ext>
                </a:extLst>
              </a:tr>
            </a:tbl>
          </a:graphicData>
        </a:graphic>
      </p:graphicFrame>
      <p:pic>
        <p:nvPicPr>
          <p:cNvPr id="6" name="Graphic 5" descr="Lightbulb and gear outline">
            <a:hlinkClick r:id="" action="ppaction://hlinkshowjump?jump=nextslide"/>
            <a:extLst>
              <a:ext uri="{FF2B5EF4-FFF2-40B4-BE49-F238E27FC236}">
                <a16:creationId xmlns:a16="http://schemas.microsoft.com/office/drawing/2014/main" id="{C00499EB-1917-DBCD-6A3A-C0DD6DED05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29601" y="0"/>
            <a:ext cx="914400" cy="914400"/>
          </a:xfrm>
          <a:prstGeom prst="rect">
            <a:avLst/>
          </a:prstGeom>
        </p:spPr>
      </p:pic>
    </p:spTree>
    <p:extLst>
      <p:ext uri="{BB962C8B-B14F-4D97-AF65-F5344CB8AC3E}">
        <p14:creationId xmlns:p14="http://schemas.microsoft.com/office/powerpoint/2010/main" val="1327132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5" name="Graphic 4" descr="Future outline">
            <a:hlinkClick r:id="" action="ppaction://hlinkshowjump?jump=nextslide"/>
            <a:extLst>
              <a:ext uri="{FF2B5EF4-FFF2-40B4-BE49-F238E27FC236}">
                <a16:creationId xmlns:a16="http://schemas.microsoft.com/office/drawing/2014/main" id="{272FBFDF-5957-A960-08AD-07AA203D90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22226" y="643463"/>
            <a:ext cx="914400" cy="914400"/>
          </a:xfrm>
          <a:prstGeom prst="rect">
            <a:avLst/>
          </a:prstGeom>
        </p:spPr>
      </p:pic>
      <p:pic>
        <p:nvPicPr>
          <p:cNvPr id="7" name="Picture 6" descr="Thermal power station">
            <a:extLst>
              <a:ext uri="{FF2B5EF4-FFF2-40B4-BE49-F238E27FC236}">
                <a16:creationId xmlns:a16="http://schemas.microsoft.com/office/drawing/2014/main" id="{D4452084-9F65-5EBF-0D52-D96B266B1340}"/>
              </a:ext>
            </a:extLst>
          </p:cNvPr>
          <p:cNvPicPr>
            <a:picLocks noChangeAspect="1"/>
          </p:cNvPicPr>
          <p:nvPr/>
        </p:nvPicPr>
        <p:blipFill rotWithShape="1">
          <a:blip r:embed="rId6"/>
          <a:srcRect l="12651" r="25399"/>
          <a:stretch/>
        </p:blipFill>
        <p:spPr>
          <a:xfrm>
            <a:off x="0" y="0"/>
            <a:ext cx="5664688" cy="6858000"/>
          </a:xfrm>
          <a:prstGeom prst="rect">
            <a:avLst/>
          </a:prstGeom>
        </p:spPr>
      </p:pic>
      <p:sp>
        <p:nvSpPr>
          <p:cNvPr id="4" name="Title 1">
            <a:extLst>
              <a:ext uri="{FF2B5EF4-FFF2-40B4-BE49-F238E27FC236}">
                <a16:creationId xmlns:a16="http://schemas.microsoft.com/office/drawing/2014/main" id="{C32027FA-C9E0-5569-4652-B936FE44AEEC}"/>
              </a:ext>
            </a:extLst>
          </p:cNvPr>
          <p:cNvSpPr>
            <a:spLocks noGrp="1"/>
          </p:cNvSpPr>
          <p:nvPr>
            <p:ph type="title"/>
          </p:nvPr>
        </p:nvSpPr>
        <p:spPr>
          <a:xfrm>
            <a:off x="5899354" y="643463"/>
            <a:ext cx="2780072" cy="1608124"/>
          </a:xfrm>
        </p:spPr>
        <p:txBody>
          <a:bodyPr>
            <a:normAutofit/>
          </a:bodyPr>
          <a:lstStyle/>
          <a:p>
            <a:r>
              <a:rPr lang="en-US" dirty="0"/>
              <a:t>Points to note for GHG – CH</a:t>
            </a:r>
            <a:r>
              <a:rPr lang="en-US" baseline="-25000" dirty="0"/>
              <a:t>4</a:t>
            </a:r>
            <a:endParaRPr lang="en-US" dirty="0"/>
          </a:p>
        </p:txBody>
      </p:sp>
      <p:sp>
        <p:nvSpPr>
          <p:cNvPr id="3" name="Content Placeholder 2">
            <a:extLst>
              <a:ext uri="{FF2B5EF4-FFF2-40B4-BE49-F238E27FC236}">
                <a16:creationId xmlns:a16="http://schemas.microsoft.com/office/drawing/2014/main" id="{17186532-7E21-3141-6BCC-84CFE4E35E48}"/>
              </a:ext>
            </a:extLst>
          </p:cNvPr>
          <p:cNvSpPr>
            <a:spLocks noGrp="1"/>
          </p:cNvSpPr>
          <p:nvPr>
            <p:ph idx="1"/>
          </p:nvPr>
        </p:nvSpPr>
        <p:spPr>
          <a:xfrm>
            <a:off x="5899354" y="2251587"/>
            <a:ext cx="2780072" cy="3972232"/>
          </a:xfrm>
        </p:spPr>
        <p:txBody>
          <a:bodyPr>
            <a:normAutofit/>
          </a:bodyPr>
          <a:lstStyle/>
          <a:p>
            <a:pPr>
              <a:lnSpc>
                <a:spcPct val="90000"/>
              </a:lnSpc>
            </a:pPr>
            <a:r>
              <a:rPr lang="en-US" sz="900" dirty="0"/>
              <a:t>Agriculture – major emitters of ch4, almost all subsectors emit ch4.</a:t>
            </a:r>
          </a:p>
          <a:p>
            <a:pPr>
              <a:lnSpc>
                <a:spcPct val="90000"/>
              </a:lnSpc>
            </a:pPr>
            <a:r>
              <a:rPr lang="en-US" sz="900" dirty="0"/>
              <a:t>Buildings – other onsite fuel usage emit more than regular residential &amp; commercial usage.</a:t>
            </a:r>
          </a:p>
          <a:p>
            <a:pPr>
              <a:lnSpc>
                <a:spcPct val="90000"/>
              </a:lnSpc>
            </a:pPr>
            <a:r>
              <a:rPr lang="en-US" sz="900" dirty="0"/>
              <a:t>Fluorinated gases – do not emit ch4.</a:t>
            </a:r>
          </a:p>
          <a:p>
            <a:pPr>
              <a:lnSpc>
                <a:spcPct val="90000"/>
              </a:lnSpc>
            </a:pPr>
            <a:r>
              <a:rPr lang="en-US" sz="900" dirty="0"/>
              <a:t>Forestry and land use – only water reservoirs are emitting ch4 – </a:t>
            </a:r>
            <a:r>
              <a:rPr lang="en-US" sz="900" u="sng" dirty="0"/>
              <a:t>why?</a:t>
            </a:r>
          </a:p>
          <a:p>
            <a:pPr>
              <a:lnSpc>
                <a:spcPct val="90000"/>
              </a:lnSpc>
            </a:pPr>
            <a:r>
              <a:rPr lang="en-US" sz="900" dirty="0"/>
              <a:t>Fossil fuel operations – coal mining and solid fuel transformation emit most methane.</a:t>
            </a:r>
          </a:p>
          <a:p>
            <a:pPr>
              <a:lnSpc>
                <a:spcPct val="90000"/>
              </a:lnSpc>
            </a:pPr>
            <a:r>
              <a:rPr lang="en-US" sz="900" dirty="0"/>
              <a:t>Manufacturing – petrochemicals emit the most methane, along with other non generic manufacturing that do.</a:t>
            </a:r>
          </a:p>
          <a:p>
            <a:pPr>
              <a:lnSpc>
                <a:spcPct val="90000"/>
              </a:lnSpc>
            </a:pPr>
            <a:r>
              <a:rPr lang="en-US" sz="900" dirty="0"/>
              <a:t>Mineral extraction – do not emit ch4.</a:t>
            </a:r>
          </a:p>
          <a:p>
            <a:pPr>
              <a:lnSpc>
                <a:spcPct val="90000"/>
              </a:lnSpc>
            </a:pPr>
            <a:r>
              <a:rPr lang="en-US" sz="900" dirty="0"/>
              <a:t>Power – other energy uses emit ch4, generation of electricity does not emit ch4.</a:t>
            </a:r>
          </a:p>
          <a:p>
            <a:pPr>
              <a:lnSpc>
                <a:spcPct val="90000"/>
              </a:lnSpc>
            </a:pPr>
            <a:r>
              <a:rPr lang="en-US" sz="900" dirty="0"/>
              <a:t>Transportation – road transportation is major source of ch4 from this sector.</a:t>
            </a:r>
          </a:p>
          <a:p>
            <a:pPr>
              <a:lnSpc>
                <a:spcPct val="90000"/>
              </a:lnSpc>
            </a:pPr>
            <a:r>
              <a:rPr lang="en-US" sz="900" dirty="0"/>
              <a:t>Waste – all subsectors emit ch4; maximum from wastewater treatment and discharge.</a:t>
            </a:r>
          </a:p>
        </p:txBody>
      </p:sp>
    </p:spTree>
    <p:extLst>
      <p:ext uri="{BB962C8B-B14F-4D97-AF65-F5344CB8AC3E}">
        <p14:creationId xmlns:p14="http://schemas.microsoft.com/office/powerpoint/2010/main" val="857100398"/>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CBF1-84E4-F603-F83F-259B52405993}"/>
              </a:ext>
            </a:extLst>
          </p:cNvPr>
          <p:cNvSpPr>
            <a:spLocks noGrp="1"/>
          </p:cNvSpPr>
          <p:nvPr>
            <p:ph type="title"/>
          </p:nvPr>
        </p:nvSpPr>
        <p:spPr>
          <a:xfrm>
            <a:off x="457200" y="167836"/>
            <a:ext cx="7772400" cy="1140103"/>
          </a:xfrm>
        </p:spPr>
        <p:txBody>
          <a:bodyPr>
            <a:normAutofit fontScale="90000"/>
          </a:bodyPr>
          <a:lstStyle/>
          <a:p>
            <a:r>
              <a:rPr lang="en-US" sz="1600" dirty="0"/>
              <a:t>Example:</a:t>
            </a:r>
            <a:br>
              <a:rPr lang="en-US" dirty="0"/>
            </a:br>
            <a:r>
              <a:rPr lang="en-US" dirty="0"/>
              <a:t>entities polluting from electricity generation (Power sector)</a:t>
            </a:r>
          </a:p>
        </p:txBody>
      </p:sp>
      <p:graphicFrame>
        <p:nvGraphicFramePr>
          <p:cNvPr id="4" name="Table 3">
            <a:extLst>
              <a:ext uri="{FF2B5EF4-FFF2-40B4-BE49-F238E27FC236}">
                <a16:creationId xmlns:a16="http://schemas.microsoft.com/office/drawing/2014/main" id="{EF1A09A0-A388-5AC0-9945-9D9B630019C0}"/>
              </a:ext>
            </a:extLst>
          </p:cNvPr>
          <p:cNvGraphicFramePr>
            <a:graphicFrameLocks noGrp="1"/>
          </p:cNvGraphicFramePr>
          <p:nvPr>
            <p:extLst>
              <p:ext uri="{D42A27DB-BD31-4B8C-83A1-F6EECF244321}">
                <p14:modId xmlns:p14="http://schemas.microsoft.com/office/powerpoint/2010/main" val="4611152"/>
              </p:ext>
            </p:extLst>
          </p:nvPr>
        </p:nvGraphicFramePr>
        <p:xfrm>
          <a:off x="231494" y="1307939"/>
          <a:ext cx="8738888" cy="5382219"/>
        </p:xfrm>
        <a:graphic>
          <a:graphicData uri="http://schemas.openxmlformats.org/drawingml/2006/table">
            <a:tbl>
              <a:tblPr/>
              <a:tblGrid>
                <a:gridCol w="1092361">
                  <a:extLst>
                    <a:ext uri="{9D8B030D-6E8A-4147-A177-3AD203B41FA5}">
                      <a16:colId xmlns:a16="http://schemas.microsoft.com/office/drawing/2014/main" val="2731496543"/>
                    </a:ext>
                  </a:extLst>
                </a:gridCol>
                <a:gridCol w="1092361">
                  <a:extLst>
                    <a:ext uri="{9D8B030D-6E8A-4147-A177-3AD203B41FA5}">
                      <a16:colId xmlns:a16="http://schemas.microsoft.com/office/drawing/2014/main" val="3832111923"/>
                    </a:ext>
                  </a:extLst>
                </a:gridCol>
                <a:gridCol w="1092361">
                  <a:extLst>
                    <a:ext uri="{9D8B030D-6E8A-4147-A177-3AD203B41FA5}">
                      <a16:colId xmlns:a16="http://schemas.microsoft.com/office/drawing/2014/main" val="1467498937"/>
                    </a:ext>
                  </a:extLst>
                </a:gridCol>
                <a:gridCol w="1092361">
                  <a:extLst>
                    <a:ext uri="{9D8B030D-6E8A-4147-A177-3AD203B41FA5}">
                      <a16:colId xmlns:a16="http://schemas.microsoft.com/office/drawing/2014/main" val="1028586601"/>
                    </a:ext>
                  </a:extLst>
                </a:gridCol>
                <a:gridCol w="1092361">
                  <a:extLst>
                    <a:ext uri="{9D8B030D-6E8A-4147-A177-3AD203B41FA5}">
                      <a16:colId xmlns:a16="http://schemas.microsoft.com/office/drawing/2014/main" val="2912808099"/>
                    </a:ext>
                  </a:extLst>
                </a:gridCol>
                <a:gridCol w="1092361">
                  <a:extLst>
                    <a:ext uri="{9D8B030D-6E8A-4147-A177-3AD203B41FA5}">
                      <a16:colId xmlns:a16="http://schemas.microsoft.com/office/drawing/2014/main" val="3084985139"/>
                    </a:ext>
                  </a:extLst>
                </a:gridCol>
                <a:gridCol w="1092361">
                  <a:extLst>
                    <a:ext uri="{9D8B030D-6E8A-4147-A177-3AD203B41FA5}">
                      <a16:colId xmlns:a16="http://schemas.microsoft.com/office/drawing/2014/main" val="1592461078"/>
                    </a:ext>
                  </a:extLst>
                </a:gridCol>
                <a:gridCol w="1092361">
                  <a:extLst>
                    <a:ext uri="{9D8B030D-6E8A-4147-A177-3AD203B41FA5}">
                      <a16:colId xmlns:a16="http://schemas.microsoft.com/office/drawing/2014/main" val="3199721014"/>
                    </a:ext>
                  </a:extLst>
                </a:gridCol>
              </a:tblGrid>
              <a:tr h="184956">
                <a:tc>
                  <a:txBody>
                    <a:bodyPr/>
                    <a:lstStyle/>
                    <a:p>
                      <a:pPr algn="ctr"/>
                      <a:r>
                        <a:rPr lang="en-CA" sz="700" b="1" dirty="0"/>
                        <a:t>source_id</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source_name</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source_type</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subsector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year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gas</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emissions_quantity</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geometry_ref</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248982"/>
                  </a:ext>
                </a:extLst>
              </a:tr>
              <a:tr h="240442">
                <a:tc>
                  <a:txBody>
                    <a:bodyPr/>
                    <a:lstStyle/>
                    <a:p>
                      <a:pPr algn="ctr"/>
                      <a:r>
                        <a:rPr lang="en-CA" sz="700" dirty="0"/>
                        <a:t>25450481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&lt;unknown plant name&gt;</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gas, oil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ch4</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trace_76.378_9.9722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0613304"/>
                  </a:ext>
                </a:extLst>
              </a:tr>
              <a:tr h="240442">
                <a:tc>
                  <a:txBody>
                    <a:bodyPr/>
                    <a:lstStyle/>
                    <a:p>
                      <a:pPr algn="ctr"/>
                      <a:r>
                        <a:rPr lang="en-CA" sz="700" dirty="0"/>
                        <a:t>25450210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Nellore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ch4</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trace_79.9869_14.4906</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1931332"/>
                  </a:ext>
                </a:extLst>
              </a:tr>
              <a:tr h="295931">
                <a:tc>
                  <a:txBody>
                    <a:bodyPr/>
                    <a:lstStyle/>
                    <a:p>
                      <a:pPr algn="ctr"/>
                      <a:r>
                        <a:rPr lang="en-CA" sz="700" dirty="0"/>
                        <a:t>25451508</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Neyveli Thermal Power Station II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ch4</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trace_79.4739_11.5925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2803284"/>
                  </a:ext>
                </a:extLst>
              </a:tr>
              <a:tr h="295931">
                <a:tc>
                  <a:txBody>
                    <a:bodyPr/>
                    <a:lstStyle/>
                    <a:p>
                      <a:pPr algn="ctr"/>
                      <a:r>
                        <a:rPr lang="en-CA" sz="700" dirty="0"/>
                        <a:t>25451508</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Neyveli Thermal Power Station II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ch4</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trace_79.4739_11.5925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732556"/>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25361000.0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5277455"/>
                  </a:ext>
                </a:extLst>
              </a:tr>
              <a:tr h="295931">
                <a:tc>
                  <a:txBody>
                    <a:bodyPr/>
                    <a:lstStyle/>
                    <a:p>
                      <a:pPr algn="ctr"/>
                      <a:r>
                        <a:rPr lang="en-CA" sz="700" dirty="0"/>
                        <a:t>25453453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Mundra Thermal Power Project (Adani)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24616000.0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trace_69.5535_22.8235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7667490"/>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23603000.0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1052466"/>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22939000.0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2568899"/>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co2e_100yr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25361000.0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6100088"/>
                  </a:ext>
                </a:extLst>
              </a:tr>
              <a:tr h="295931">
                <a:tc>
                  <a:txBody>
                    <a:bodyPr/>
                    <a:lstStyle/>
                    <a:p>
                      <a:pPr algn="ctr"/>
                      <a:r>
                        <a:rPr lang="en-CA" sz="700" dirty="0"/>
                        <a:t>25453453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Mundra Thermal Power Project (Adani)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co2e_100yr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24616000.0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trace_69.5535_22.8235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1124353"/>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co2e_100yr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23603000.0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9606240"/>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co2e_100yr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22939000.0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6557923"/>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co2e_20yr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25361000.0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01966"/>
                  </a:ext>
                </a:extLst>
              </a:tr>
              <a:tr h="295931">
                <a:tc>
                  <a:txBody>
                    <a:bodyPr/>
                    <a:lstStyle/>
                    <a:p>
                      <a:pPr algn="ctr"/>
                      <a:r>
                        <a:rPr lang="en-CA" sz="700" dirty="0"/>
                        <a:t>25453453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Mundra Thermal Power Project (Adani)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co2e_20yr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24616000.0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trace_69.5535_22.8235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8167632"/>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co2e_20yr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23603000.0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8455655"/>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co2e_20yr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22939000.0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6424657"/>
                  </a:ext>
                </a:extLst>
              </a:tr>
              <a:tr h="240442">
                <a:tc>
                  <a:txBody>
                    <a:bodyPr/>
                    <a:lstStyle/>
                    <a:p>
                      <a:pPr algn="ctr"/>
                      <a:r>
                        <a:rPr lang="en-CA" sz="700" dirty="0"/>
                        <a:t>25450481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&lt;unknown plant name&gt;</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gas, oil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n2o</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trace_76.378_9.9722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2233791"/>
                  </a:ext>
                </a:extLst>
              </a:tr>
              <a:tr h="240442">
                <a:tc>
                  <a:txBody>
                    <a:bodyPr/>
                    <a:lstStyle/>
                    <a:p>
                      <a:pPr algn="ctr"/>
                      <a:r>
                        <a:rPr lang="en-CA" sz="700" dirty="0"/>
                        <a:t>25450210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Nellore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n2o</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trace_79.9869_14.4906</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4991673"/>
                  </a:ext>
                </a:extLst>
              </a:tr>
              <a:tr h="295931">
                <a:tc>
                  <a:txBody>
                    <a:bodyPr/>
                    <a:lstStyle/>
                    <a:p>
                      <a:pPr algn="ctr"/>
                      <a:r>
                        <a:rPr lang="en-CA" sz="700" dirty="0"/>
                        <a:t>25451508</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Neyveli Thermal Power Station II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n2o</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trace_79.4739_11.5925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9714111"/>
                  </a:ext>
                </a:extLst>
              </a:tr>
              <a:tr h="295931">
                <a:tc>
                  <a:txBody>
                    <a:bodyPr/>
                    <a:lstStyle/>
                    <a:p>
                      <a:pPr algn="ctr"/>
                      <a:r>
                        <a:rPr lang="en-CA" sz="700" dirty="0"/>
                        <a:t>25451508</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Neyveli Thermal Power Station II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n2o</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trace_79.4739_11.5925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2987130"/>
                  </a:ext>
                </a:extLst>
              </a:tr>
            </a:tbl>
          </a:graphicData>
        </a:graphic>
      </p:graphicFrame>
    </p:spTree>
    <p:extLst>
      <p:ext uri="{BB962C8B-B14F-4D97-AF65-F5344CB8AC3E}">
        <p14:creationId xmlns:p14="http://schemas.microsoft.com/office/powerpoint/2010/main" val="2467277375"/>
      </p:ext>
    </p:extLst>
  </p:cSld>
  <p:clrMapOvr>
    <a:masterClrMapping/>
  </p:clrMapOvr>
  <mc:AlternateContent xmlns:mc="http://schemas.openxmlformats.org/markup-compatibility/2006" xmlns:p14="http://schemas.microsoft.com/office/powerpoint/2010/main">
    <mc:Choice Requires="p14">
      <p:transition spd="slow" p14:dur="175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3761</TotalTime>
  <Words>2841</Words>
  <Application>Microsoft Office PowerPoint</Application>
  <PresentationFormat>On-screen Show (4:3)</PresentationFormat>
  <Paragraphs>352</Paragraphs>
  <Slides>19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Arial</vt:lpstr>
      <vt:lpstr>Calibri</vt:lpstr>
      <vt:lpstr>Calibri Light</vt:lpstr>
      <vt:lpstr>Celestial</vt:lpstr>
      <vt:lpstr>Exploratory Data Analysis Project</vt:lpstr>
      <vt:lpstr>Introduction</vt:lpstr>
      <vt:lpstr>What is the data we are looking at?</vt:lpstr>
      <vt:lpstr>Climate trace</vt:lpstr>
      <vt:lpstr>Sector mapping</vt:lpstr>
      <vt:lpstr>Total co2 emissions for each sector</vt:lpstr>
      <vt:lpstr>GHG – CH4</vt:lpstr>
      <vt:lpstr>Points to note for GHG – CH4</vt:lpstr>
      <vt:lpstr>Example: entities polluting from electricity generation (Power sector)</vt:lpstr>
      <vt:lpstr>Insights</vt:lpstr>
      <vt:lpstr>Google Earth Engine</vt:lpstr>
      <vt:lpstr>Objectives</vt:lpstr>
      <vt:lpstr>Data (Satellite Data used)</vt:lpstr>
      <vt:lpstr>Observations </vt:lpstr>
      <vt:lpstr>Evaluation</vt:lpstr>
      <vt:lpstr>Sample output</vt:lpstr>
      <vt:lpstr>PowerPoint Presentation</vt:lpstr>
      <vt:lpstr>More for this project</vt:lpstr>
      <vt:lpstr>resources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Krutarth Ghuge</cp:lastModifiedBy>
  <cp:revision>2</cp:revision>
  <dcterms:created xsi:type="dcterms:W3CDTF">2013-01-27T09:14:16Z</dcterms:created>
  <dcterms:modified xsi:type="dcterms:W3CDTF">2024-10-29T03:08:01Z</dcterms:modified>
  <cp:category/>
</cp:coreProperties>
</file>