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8" r:id="rId5"/>
    <p:sldId id="287" r:id="rId6"/>
    <p:sldId id="257" r:id="rId7"/>
    <p:sldId id="259" r:id="rId8"/>
    <p:sldId id="261" r:id="rId9"/>
    <p:sldId id="262" r:id="rId10"/>
    <p:sldId id="263" r:id="rId11"/>
    <p:sldId id="264" r:id="rId12"/>
    <p:sldId id="266" r:id="rId13"/>
    <p:sldId id="268" r:id="rId14"/>
    <p:sldId id="269" r:id="rId15"/>
    <p:sldId id="270" r:id="rId16"/>
    <p:sldId id="288" r:id="rId17"/>
    <p:sldId id="273" r:id="rId18"/>
    <p:sldId id="274" r:id="rId19"/>
    <p:sldId id="275" r:id="rId20"/>
    <p:sldId id="289" r:id="rId21"/>
    <p:sldId id="276" r:id="rId22"/>
    <p:sldId id="278" r:id="rId23"/>
    <p:sldId id="279" r:id="rId24"/>
    <p:sldId id="280" r:id="rId25"/>
    <p:sldId id="290" r:id="rId26"/>
    <p:sldId id="281" r:id="rId27"/>
    <p:sldId id="282" r:id="rId28"/>
    <p:sldId id="291" r:id="rId29"/>
    <p:sldId id="284" r:id="rId30"/>
    <p:sldId id="286" r:id="rId31"/>
    <p:sldId id="285"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4/3/2022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kelly.wilkin@dri.edu" TargetMode="External"/><Relationship Id="rId2" Type="http://schemas.openxmlformats.org/officeDocument/2006/relationships/hyperlink" Target="mailto:shalise.ayromloo@census.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49FA-457F-441A-A07B-BD886C312FC8}"/>
              </a:ext>
            </a:extLst>
          </p:cNvPr>
          <p:cNvSpPr>
            <a:spLocks noGrp="1"/>
          </p:cNvSpPr>
          <p:nvPr>
            <p:ph type="ctrTitle"/>
          </p:nvPr>
        </p:nvSpPr>
        <p:spPr>
          <a:xfrm>
            <a:off x="1524000" y="1289843"/>
            <a:ext cx="9144000" cy="1128713"/>
          </a:xfrm>
          <a:solidFill>
            <a:srgbClr val="1F4E79"/>
          </a:solidFill>
        </p:spPr>
        <p:txBody>
          <a:bodyPr>
            <a:normAutofit/>
          </a:bodyPr>
          <a:lstStyle/>
          <a:p>
            <a:r>
              <a:rPr lang="en-US" dirty="0">
                <a:solidFill>
                  <a:schemeClr val="bg1"/>
                </a:solidFill>
              </a:rPr>
              <a:t>Hot Decks and Cold Values</a:t>
            </a:r>
          </a:p>
        </p:txBody>
      </p:sp>
      <p:sp>
        <p:nvSpPr>
          <p:cNvPr id="3" name="Subtitle 2">
            <a:extLst>
              <a:ext uri="{FF2B5EF4-FFF2-40B4-BE49-F238E27FC236}">
                <a16:creationId xmlns:a16="http://schemas.microsoft.com/office/drawing/2014/main" id="{092C9C9D-797A-48A2-948A-D6C06D30F52C}"/>
              </a:ext>
            </a:extLst>
          </p:cNvPr>
          <p:cNvSpPr>
            <a:spLocks noGrp="1"/>
          </p:cNvSpPr>
          <p:nvPr>
            <p:ph type="subTitle" idx="1"/>
          </p:nvPr>
        </p:nvSpPr>
        <p:spPr>
          <a:xfrm>
            <a:off x="1524000" y="3057525"/>
            <a:ext cx="9144000" cy="2200275"/>
          </a:xfrm>
        </p:spPr>
        <p:txBody>
          <a:bodyPr>
            <a:normAutofit lnSpcReduction="10000"/>
          </a:bodyPr>
          <a:lstStyle/>
          <a:p>
            <a:r>
              <a:rPr lang="en-US" dirty="0"/>
              <a:t>Shalise S. Ayromloo, and Kelly R. Wilkin</a:t>
            </a:r>
          </a:p>
          <a:p>
            <a:r>
              <a:rPr lang="en-US" dirty="0"/>
              <a:t>U.S. Census Bureau, and Desert Research Institute</a:t>
            </a:r>
          </a:p>
          <a:p>
            <a:endParaRPr lang="en-US" dirty="0"/>
          </a:p>
          <a:p>
            <a:r>
              <a:rPr lang="en-US" dirty="0"/>
              <a:t>Federal Computer Assisted Survey Information Collection (FedCASIC)</a:t>
            </a:r>
          </a:p>
          <a:p>
            <a:r>
              <a:rPr lang="en-US" dirty="0"/>
              <a:t>April 6, 2022</a:t>
            </a:r>
          </a:p>
        </p:txBody>
      </p:sp>
      <p:sp>
        <p:nvSpPr>
          <p:cNvPr id="4" name="Slide Number Placeholder 3">
            <a:extLst>
              <a:ext uri="{FF2B5EF4-FFF2-40B4-BE49-F238E27FC236}">
                <a16:creationId xmlns:a16="http://schemas.microsoft.com/office/drawing/2014/main" id="{637CF52C-125B-4B3D-9B3B-A5AE6313F8B3}"/>
              </a:ext>
            </a:extLst>
          </p:cNvPr>
          <p:cNvSpPr>
            <a:spLocks noGrp="1"/>
          </p:cNvSpPr>
          <p:nvPr>
            <p:ph type="sldNum" sz="quarter" idx="12"/>
          </p:nvPr>
        </p:nvSpPr>
        <p:spPr/>
        <p:txBody>
          <a:bodyPr/>
          <a:lstStyle/>
          <a:p>
            <a:fld id="{FC63ECC8-719A-498E-B101-491B6A35558E}" type="slidenum">
              <a:rPr lang="en-US" smtClean="0"/>
              <a:t>1</a:t>
            </a:fld>
            <a:endParaRPr lang="en-US"/>
          </a:p>
        </p:txBody>
      </p:sp>
      <p:sp>
        <p:nvSpPr>
          <p:cNvPr id="5" name="TextBox 4">
            <a:extLst>
              <a:ext uri="{FF2B5EF4-FFF2-40B4-BE49-F238E27FC236}">
                <a16:creationId xmlns:a16="http://schemas.microsoft.com/office/drawing/2014/main" id="{0D2418B1-5490-41CF-8C12-5B16BCF075D2}"/>
              </a:ext>
            </a:extLst>
          </p:cNvPr>
          <p:cNvSpPr txBox="1"/>
          <p:nvPr/>
        </p:nvSpPr>
        <p:spPr>
          <a:xfrm>
            <a:off x="3819525" y="6202461"/>
            <a:ext cx="4953000" cy="307777"/>
          </a:xfrm>
          <a:prstGeom prst="rect">
            <a:avLst/>
          </a:prstGeom>
          <a:noFill/>
        </p:spPr>
        <p:txBody>
          <a:bodyPr wrap="square" rtlCol="0">
            <a:spAutoFit/>
          </a:bodyPr>
          <a:lstStyle/>
          <a:p>
            <a:pPr algn="ctr"/>
            <a:r>
              <a:rPr lang="en-US" sz="1400" dirty="0"/>
              <a:t>Cleared For Public Release. Public-use Data.</a:t>
            </a:r>
          </a:p>
        </p:txBody>
      </p:sp>
    </p:spTree>
    <p:extLst>
      <p:ext uri="{BB962C8B-B14F-4D97-AF65-F5344CB8AC3E}">
        <p14:creationId xmlns:p14="http://schemas.microsoft.com/office/powerpoint/2010/main" val="130812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2371-747F-4D77-AC49-A0DE52D9F43F}"/>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Data</a:t>
            </a:r>
          </a:p>
        </p:txBody>
      </p:sp>
      <p:sp>
        <p:nvSpPr>
          <p:cNvPr id="3" name="Content Placeholder 2">
            <a:extLst>
              <a:ext uri="{FF2B5EF4-FFF2-40B4-BE49-F238E27FC236}">
                <a16:creationId xmlns:a16="http://schemas.microsoft.com/office/drawing/2014/main" id="{E92A948F-37B9-4B5F-9D13-27D0B803C555}"/>
              </a:ext>
            </a:extLst>
          </p:cNvPr>
          <p:cNvSpPr>
            <a:spLocks noGrp="1"/>
          </p:cNvSpPr>
          <p:nvPr>
            <p:ph idx="1"/>
          </p:nvPr>
        </p:nvSpPr>
        <p:spPr>
          <a:xfrm>
            <a:off x="0" y="1343818"/>
            <a:ext cx="12192000" cy="4650582"/>
          </a:xfrm>
        </p:spPr>
        <p:txBody>
          <a:bodyPr/>
          <a:lstStyle/>
          <a:p>
            <a:r>
              <a:rPr lang="en-US" dirty="0"/>
              <a:t>Public-use Survey of Income and Program Participation (SIPP) 2018 Panel (reference year 2017) </a:t>
            </a:r>
          </a:p>
          <a:p>
            <a:r>
              <a:rPr lang="en-US" dirty="0"/>
              <a:t>Employment status in reference year collected at the person level </a:t>
            </a:r>
          </a:p>
          <a:p>
            <a:r>
              <a:rPr lang="en-US" dirty="0"/>
              <a:t>Restrict sample to </a:t>
            </a:r>
            <a:r>
              <a:rPr lang="en-US" i="1" dirty="0"/>
              <a:t>age </a:t>
            </a:r>
            <a:r>
              <a:rPr lang="en-US" dirty="0"/>
              <a:t>≥ 15 in the reference period (i.e., universe for employment status questions in SIPP) </a:t>
            </a:r>
          </a:p>
          <a:p>
            <a:r>
              <a:rPr lang="en-US" dirty="0"/>
              <a:t>Variables that precede employment status are potential stratifiers</a:t>
            </a:r>
          </a:p>
          <a:p>
            <a:pPr marL="0" indent="0">
              <a:buNone/>
            </a:pPr>
            <a:endParaRPr lang="en-US" dirty="0"/>
          </a:p>
        </p:txBody>
      </p:sp>
      <p:sp>
        <p:nvSpPr>
          <p:cNvPr id="4" name="Slide Number Placeholder 3">
            <a:extLst>
              <a:ext uri="{FF2B5EF4-FFF2-40B4-BE49-F238E27FC236}">
                <a16:creationId xmlns:a16="http://schemas.microsoft.com/office/drawing/2014/main" id="{A366F22E-EADB-466B-9956-8E8644D6C22B}"/>
              </a:ext>
            </a:extLst>
          </p:cNvPr>
          <p:cNvSpPr>
            <a:spLocks noGrp="1"/>
          </p:cNvSpPr>
          <p:nvPr>
            <p:ph type="sldNum" sz="quarter" idx="12"/>
          </p:nvPr>
        </p:nvSpPr>
        <p:spPr/>
        <p:txBody>
          <a:bodyPr/>
          <a:lstStyle/>
          <a:p>
            <a:fld id="{FC63ECC8-719A-498E-B101-491B6A35558E}" type="slidenum">
              <a:rPr lang="en-US" smtClean="0"/>
              <a:t>10</a:t>
            </a:fld>
            <a:endParaRPr lang="en-US"/>
          </a:p>
        </p:txBody>
      </p:sp>
    </p:spTree>
    <p:extLst>
      <p:ext uri="{BB962C8B-B14F-4D97-AF65-F5344CB8AC3E}">
        <p14:creationId xmlns:p14="http://schemas.microsoft.com/office/powerpoint/2010/main" val="304136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513E-161D-4625-B55C-C101B38B9078}"/>
              </a:ext>
            </a:extLst>
          </p:cNvPr>
          <p:cNvSpPr>
            <a:spLocks noGrp="1"/>
          </p:cNvSpPr>
          <p:nvPr>
            <p:ph type="title"/>
          </p:nvPr>
        </p:nvSpPr>
        <p:spPr>
          <a:xfrm>
            <a:off x="0" y="21431"/>
            <a:ext cx="12192000" cy="1325563"/>
          </a:xfrm>
          <a:solidFill>
            <a:srgbClr val="1F4E79"/>
          </a:solidFill>
        </p:spPr>
        <p:txBody>
          <a:bodyPr/>
          <a:lstStyle/>
          <a:p>
            <a:r>
              <a:rPr lang="en-US" dirty="0">
                <a:solidFill>
                  <a:srgbClr val="FFFFFF"/>
                </a:solidFill>
              </a:rPr>
              <a:t>Data (Continued)</a:t>
            </a:r>
          </a:p>
        </p:txBody>
      </p:sp>
      <p:sp>
        <p:nvSpPr>
          <p:cNvPr id="3" name="Content Placeholder 2">
            <a:extLst>
              <a:ext uri="{FF2B5EF4-FFF2-40B4-BE49-F238E27FC236}">
                <a16:creationId xmlns:a16="http://schemas.microsoft.com/office/drawing/2014/main" id="{B9FAA235-019C-4DF9-B2D0-374C2050FD94}"/>
              </a:ext>
            </a:extLst>
          </p:cNvPr>
          <p:cNvSpPr>
            <a:spLocks noGrp="1"/>
          </p:cNvSpPr>
          <p:nvPr>
            <p:ph idx="1"/>
          </p:nvPr>
        </p:nvSpPr>
        <p:spPr>
          <a:xfrm>
            <a:off x="0" y="1346994"/>
            <a:ext cx="12192000" cy="4616926"/>
          </a:xfrm>
        </p:spPr>
        <p:txBody>
          <a:bodyPr>
            <a:normAutofit/>
          </a:bodyPr>
          <a:lstStyle/>
          <a:p>
            <a:r>
              <a:rPr lang="en-US" b="1" dirty="0"/>
              <a:t>Target variable: </a:t>
            </a:r>
          </a:p>
          <a:p>
            <a:endParaRPr lang="en-US" b="1" dirty="0"/>
          </a:p>
          <a:p>
            <a:pPr marL="0" indent="0">
              <a:buNone/>
            </a:pPr>
            <a:endParaRPr lang="en-US" b="1" dirty="0"/>
          </a:p>
          <a:p>
            <a:r>
              <a:rPr lang="en-US" b="1" dirty="0"/>
              <a:t>Missing job status indicator: </a:t>
            </a:r>
          </a:p>
          <a:p>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5C7A65F3-E307-4429-B5C6-C863F03CA1E4}"/>
              </a:ext>
            </a:extLst>
          </p:cNvPr>
          <p:cNvSpPr>
            <a:spLocks noGrp="1"/>
          </p:cNvSpPr>
          <p:nvPr>
            <p:ph type="sldNum" sz="quarter" idx="12"/>
          </p:nvPr>
        </p:nvSpPr>
        <p:spPr/>
        <p:txBody>
          <a:bodyPr/>
          <a:lstStyle/>
          <a:p>
            <a:fld id="{FC63ECC8-719A-498E-B101-491B6A35558E}" type="slidenum">
              <a:rPr lang="en-US" smtClean="0"/>
              <a:t>11</a:t>
            </a:fld>
            <a:endParaRPr lang="en-US"/>
          </a:p>
        </p:txBody>
      </p:sp>
      <p:pic>
        <p:nvPicPr>
          <p:cNvPr id="6" name="Picture 5">
            <a:extLst>
              <a:ext uri="{FF2B5EF4-FFF2-40B4-BE49-F238E27FC236}">
                <a16:creationId xmlns:a16="http://schemas.microsoft.com/office/drawing/2014/main" id="{11770113-23A9-49F4-9553-1AA9507F8582}"/>
              </a:ext>
            </a:extLst>
          </p:cNvPr>
          <p:cNvPicPr>
            <a:picLocks noChangeAspect="1"/>
          </p:cNvPicPr>
          <p:nvPr/>
        </p:nvPicPr>
        <p:blipFill>
          <a:blip r:embed="rId2"/>
          <a:stretch>
            <a:fillRect/>
          </a:stretch>
        </p:blipFill>
        <p:spPr>
          <a:xfrm>
            <a:off x="2375372" y="1676904"/>
            <a:ext cx="5876818" cy="1046390"/>
          </a:xfrm>
          <a:prstGeom prst="rect">
            <a:avLst/>
          </a:prstGeom>
        </p:spPr>
      </p:pic>
      <p:pic>
        <p:nvPicPr>
          <p:cNvPr id="8" name="Picture 7">
            <a:extLst>
              <a:ext uri="{FF2B5EF4-FFF2-40B4-BE49-F238E27FC236}">
                <a16:creationId xmlns:a16="http://schemas.microsoft.com/office/drawing/2014/main" id="{3BDC3169-0E87-40B0-BB45-D66CFCA29372}"/>
              </a:ext>
            </a:extLst>
          </p:cNvPr>
          <p:cNvPicPr>
            <a:picLocks noChangeAspect="1"/>
          </p:cNvPicPr>
          <p:nvPr/>
        </p:nvPicPr>
        <p:blipFill>
          <a:blip r:embed="rId3"/>
          <a:stretch>
            <a:fillRect/>
          </a:stretch>
        </p:blipFill>
        <p:spPr>
          <a:xfrm>
            <a:off x="2375372" y="3319973"/>
            <a:ext cx="7441256" cy="943769"/>
          </a:xfrm>
          <a:prstGeom prst="rect">
            <a:avLst/>
          </a:prstGeom>
        </p:spPr>
      </p:pic>
    </p:spTree>
    <p:extLst>
      <p:ext uri="{BB962C8B-B14F-4D97-AF65-F5344CB8AC3E}">
        <p14:creationId xmlns:p14="http://schemas.microsoft.com/office/powerpoint/2010/main" val="282395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72DC-A846-4FFB-A42B-4F91B4E6A28D}"/>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Summary Statistics</a:t>
            </a:r>
          </a:p>
        </p:txBody>
      </p:sp>
      <p:sp>
        <p:nvSpPr>
          <p:cNvPr id="4" name="Slide Number Placeholder 3">
            <a:extLst>
              <a:ext uri="{FF2B5EF4-FFF2-40B4-BE49-F238E27FC236}">
                <a16:creationId xmlns:a16="http://schemas.microsoft.com/office/drawing/2014/main" id="{4B88BF01-C8E0-4E11-92F0-77158179DB17}"/>
              </a:ext>
            </a:extLst>
          </p:cNvPr>
          <p:cNvSpPr>
            <a:spLocks noGrp="1"/>
          </p:cNvSpPr>
          <p:nvPr>
            <p:ph type="sldNum" sz="quarter" idx="12"/>
          </p:nvPr>
        </p:nvSpPr>
        <p:spPr/>
        <p:txBody>
          <a:bodyPr/>
          <a:lstStyle/>
          <a:p>
            <a:fld id="{FC63ECC8-719A-498E-B101-491B6A35558E}" type="slidenum">
              <a:rPr lang="en-US" smtClean="0"/>
              <a:t>12</a:t>
            </a:fld>
            <a:endParaRPr lang="en-US"/>
          </a:p>
        </p:txBody>
      </p:sp>
      <p:pic>
        <p:nvPicPr>
          <p:cNvPr id="12" name="Content Placeholder 11">
            <a:extLst>
              <a:ext uri="{FF2B5EF4-FFF2-40B4-BE49-F238E27FC236}">
                <a16:creationId xmlns:a16="http://schemas.microsoft.com/office/drawing/2014/main" id="{270E7BCE-30DA-4076-8FCD-6FFED717BE8F}"/>
              </a:ext>
            </a:extLst>
          </p:cNvPr>
          <p:cNvPicPr>
            <a:picLocks noGrp="1" noChangeAspect="1"/>
          </p:cNvPicPr>
          <p:nvPr>
            <p:ph idx="1"/>
          </p:nvPr>
        </p:nvPicPr>
        <p:blipFill>
          <a:blip r:embed="rId2"/>
          <a:stretch>
            <a:fillRect/>
          </a:stretch>
        </p:blipFill>
        <p:spPr>
          <a:xfrm>
            <a:off x="2538858" y="1343817"/>
            <a:ext cx="7198218" cy="5377657"/>
          </a:xfrm>
        </p:spPr>
      </p:pic>
      <p:sp>
        <p:nvSpPr>
          <p:cNvPr id="13" name="TextBox 12">
            <a:extLst>
              <a:ext uri="{FF2B5EF4-FFF2-40B4-BE49-F238E27FC236}">
                <a16:creationId xmlns:a16="http://schemas.microsoft.com/office/drawing/2014/main" id="{061545D6-A90D-4F16-B39A-D72BFE6011E1}"/>
              </a:ext>
            </a:extLst>
          </p:cNvPr>
          <p:cNvSpPr txBox="1"/>
          <p:nvPr/>
        </p:nvSpPr>
        <p:spPr>
          <a:xfrm>
            <a:off x="2448560" y="6356350"/>
            <a:ext cx="487680" cy="483395"/>
          </a:xfrm>
          <a:prstGeom prst="rect">
            <a:avLst/>
          </a:prstGeom>
          <a:solidFill>
            <a:srgbClr val="FFFFFF"/>
          </a:solidFill>
        </p:spPr>
        <p:txBody>
          <a:bodyPr wrap="square" rtlCol="0">
            <a:spAutoFit/>
          </a:bodyPr>
          <a:lstStyle/>
          <a:p>
            <a:endParaRPr lang="en-US" dirty="0"/>
          </a:p>
        </p:txBody>
      </p:sp>
    </p:spTree>
    <p:extLst>
      <p:ext uri="{BB962C8B-B14F-4D97-AF65-F5344CB8AC3E}">
        <p14:creationId xmlns:p14="http://schemas.microsoft.com/office/powerpoint/2010/main" val="49011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72DC-A846-4FFB-A42B-4F91B4E6A28D}"/>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Summary Statistics</a:t>
            </a:r>
          </a:p>
        </p:txBody>
      </p:sp>
      <p:sp>
        <p:nvSpPr>
          <p:cNvPr id="4" name="Slide Number Placeholder 3">
            <a:extLst>
              <a:ext uri="{FF2B5EF4-FFF2-40B4-BE49-F238E27FC236}">
                <a16:creationId xmlns:a16="http://schemas.microsoft.com/office/drawing/2014/main" id="{4B88BF01-C8E0-4E11-92F0-77158179DB17}"/>
              </a:ext>
            </a:extLst>
          </p:cNvPr>
          <p:cNvSpPr>
            <a:spLocks noGrp="1"/>
          </p:cNvSpPr>
          <p:nvPr>
            <p:ph type="sldNum" sz="quarter" idx="12"/>
          </p:nvPr>
        </p:nvSpPr>
        <p:spPr/>
        <p:txBody>
          <a:bodyPr/>
          <a:lstStyle/>
          <a:p>
            <a:fld id="{FC63ECC8-719A-498E-B101-491B6A35558E}" type="slidenum">
              <a:rPr lang="en-US" smtClean="0"/>
              <a:t>13</a:t>
            </a:fld>
            <a:endParaRPr lang="en-US"/>
          </a:p>
        </p:txBody>
      </p:sp>
      <p:pic>
        <p:nvPicPr>
          <p:cNvPr id="8" name="Content Placeholder 7">
            <a:extLst>
              <a:ext uri="{FF2B5EF4-FFF2-40B4-BE49-F238E27FC236}">
                <a16:creationId xmlns:a16="http://schemas.microsoft.com/office/drawing/2014/main" id="{A8A74862-4826-4EC9-A03F-65F0889B6109}"/>
              </a:ext>
            </a:extLst>
          </p:cNvPr>
          <p:cNvPicPr>
            <a:picLocks noGrp="1" noChangeAspect="1"/>
          </p:cNvPicPr>
          <p:nvPr>
            <p:ph idx="1"/>
          </p:nvPr>
        </p:nvPicPr>
        <p:blipFill>
          <a:blip r:embed="rId2"/>
          <a:stretch>
            <a:fillRect/>
          </a:stretch>
        </p:blipFill>
        <p:spPr>
          <a:xfrm>
            <a:off x="3595687" y="1602379"/>
            <a:ext cx="4486275" cy="5261177"/>
          </a:xfrm>
        </p:spPr>
      </p:pic>
      <p:pic>
        <p:nvPicPr>
          <p:cNvPr id="10" name="Picture 9">
            <a:extLst>
              <a:ext uri="{FF2B5EF4-FFF2-40B4-BE49-F238E27FC236}">
                <a16:creationId xmlns:a16="http://schemas.microsoft.com/office/drawing/2014/main" id="{7BA0ED9A-578B-48BA-AF59-85009B087FCA}"/>
              </a:ext>
            </a:extLst>
          </p:cNvPr>
          <p:cNvPicPr>
            <a:picLocks noChangeAspect="1"/>
          </p:cNvPicPr>
          <p:nvPr/>
        </p:nvPicPr>
        <p:blipFill>
          <a:blip r:embed="rId3"/>
          <a:stretch>
            <a:fillRect/>
          </a:stretch>
        </p:blipFill>
        <p:spPr>
          <a:xfrm>
            <a:off x="3162300" y="1379537"/>
            <a:ext cx="5353050" cy="247650"/>
          </a:xfrm>
          <a:prstGeom prst="rect">
            <a:avLst/>
          </a:prstGeom>
        </p:spPr>
      </p:pic>
    </p:spTree>
    <p:extLst>
      <p:ext uri="{BB962C8B-B14F-4D97-AF65-F5344CB8AC3E}">
        <p14:creationId xmlns:p14="http://schemas.microsoft.com/office/powerpoint/2010/main" val="74429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DCC2-2C36-4EFF-A6F4-440C5B9A4949}"/>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Recursive Feature Elimination (RFE)</a:t>
            </a:r>
          </a:p>
        </p:txBody>
      </p:sp>
      <p:sp>
        <p:nvSpPr>
          <p:cNvPr id="3" name="Content Placeholder 2">
            <a:extLst>
              <a:ext uri="{FF2B5EF4-FFF2-40B4-BE49-F238E27FC236}">
                <a16:creationId xmlns:a16="http://schemas.microsoft.com/office/drawing/2014/main" id="{133ECA95-B63C-458F-A00F-71A985C73372}"/>
              </a:ext>
            </a:extLst>
          </p:cNvPr>
          <p:cNvSpPr>
            <a:spLocks noGrp="1"/>
          </p:cNvSpPr>
          <p:nvPr>
            <p:ph idx="1"/>
          </p:nvPr>
        </p:nvSpPr>
        <p:spPr>
          <a:xfrm>
            <a:off x="0" y="1325562"/>
            <a:ext cx="12192000" cy="4618037"/>
          </a:xfrm>
        </p:spPr>
        <p:txBody>
          <a:bodyPr/>
          <a:lstStyle/>
          <a:p>
            <a:r>
              <a:rPr lang="en-US" dirty="0"/>
              <a:t>Select the most predictive features for a target variable by recursively dropping the least predictive variables until a desired number of features is obtained </a:t>
            </a:r>
          </a:p>
          <a:p>
            <a:r>
              <a:rPr lang="en-US" dirty="0"/>
              <a:t>Specify a grid search that fits different models at different parameters</a:t>
            </a:r>
          </a:p>
          <a:p>
            <a:pPr lvl="1"/>
            <a:r>
              <a:rPr lang="en-US" dirty="0"/>
              <a:t>Choice: number of features out of 35</a:t>
            </a:r>
          </a:p>
          <a:p>
            <a:pPr lvl="1"/>
            <a:r>
              <a:rPr lang="en-US" i="1" dirty="0"/>
              <a:t>n_features_to_select</a:t>
            </a:r>
            <a:r>
              <a:rPr lang="en-US" dirty="0"/>
              <a:t>: [3, 5, 8, 10, 12, 15, 20, 25, 30]</a:t>
            </a:r>
          </a:p>
          <a:p>
            <a:pPr lvl="1"/>
            <a:r>
              <a:rPr lang="en-US" dirty="0"/>
              <a:t>Split sample into training and test samples (70-30)</a:t>
            </a:r>
          </a:p>
          <a:p>
            <a:pPr lvl="1"/>
            <a:r>
              <a:rPr lang="en-US" i="1" dirty="0"/>
              <a:t>k</a:t>
            </a:r>
            <a:r>
              <a:rPr lang="en-US" dirty="0"/>
              <a:t>-Fold cross validation for each (</a:t>
            </a:r>
            <a:r>
              <a:rPr lang="en-US" i="1" dirty="0"/>
              <a:t>k = 5</a:t>
            </a:r>
            <a:r>
              <a:rPr lang="en-US" dirty="0"/>
              <a:t>) </a:t>
            </a:r>
          </a:p>
          <a:p>
            <a:pPr lvl="1"/>
            <a:r>
              <a:rPr lang="en-US" dirty="0"/>
              <a:t>Decision Tree, Logistic Regression, Naive Bayes Bernoulli, Random Forest (default settings)</a:t>
            </a:r>
          </a:p>
        </p:txBody>
      </p:sp>
      <p:sp>
        <p:nvSpPr>
          <p:cNvPr id="4" name="Slide Number Placeholder 3">
            <a:extLst>
              <a:ext uri="{FF2B5EF4-FFF2-40B4-BE49-F238E27FC236}">
                <a16:creationId xmlns:a16="http://schemas.microsoft.com/office/drawing/2014/main" id="{F7933210-E05E-41FC-A1F9-A1A9D0947C65}"/>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221587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DA68-1606-4D5B-8FD6-64887AEE8562}"/>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RFE (Continued)</a:t>
            </a:r>
          </a:p>
        </p:txBody>
      </p:sp>
      <p:sp>
        <p:nvSpPr>
          <p:cNvPr id="3" name="Content Placeholder 2">
            <a:extLst>
              <a:ext uri="{FF2B5EF4-FFF2-40B4-BE49-F238E27FC236}">
                <a16:creationId xmlns:a16="http://schemas.microsoft.com/office/drawing/2014/main" id="{99A47B4F-05B7-4743-B479-4B9525FBF740}"/>
              </a:ext>
            </a:extLst>
          </p:cNvPr>
          <p:cNvSpPr>
            <a:spLocks noGrp="1"/>
          </p:cNvSpPr>
          <p:nvPr>
            <p:ph idx="1"/>
          </p:nvPr>
        </p:nvSpPr>
        <p:spPr>
          <a:xfrm>
            <a:off x="0" y="1343818"/>
            <a:ext cx="12192000" cy="4630262"/>
          </a:xfrm>
        </p:spPr>
        <p:txBody>
          <a:bodyPr/>
          <a:lstStyle/>
          <a:p>
            <a:r>
              <a:rPr lang="en-US" dirty="0"/>
              <a:t>Choose the model with highest </a:t>
            </a:r>
            <a:r>
              <a:rPr lang="en-US" i="1" dirty="0"/>
              <a:t>precision score </a:t>
            </a:r>
          </a:p>
          <a:p>
            <a:pPr lvl="1"/>
            <a:r>
              <a:rPr lang="en-US" dirty="0"/>
              <a:t>Precision = TP / (TP+FP) </a:t>
            </a:r>
          </a:p>
          <a:p>
            <a:pPr lvl="1"/>
            <a:r>
              <a:rPr lang="en-US" dirty="0"/>
              <a:t>Assumes that the cost of false positives is high (if predicted to be employed, we want them to be employed!!) </a:t>
            </a:r>
          </a:p>
          <a:p>
            <a:pPr lvl="1"/>
            <a:r>
              <a:rPr lang="en-US" dirty="0"/>
              <a:t>Employment status affects downstream questions (e.g., poverty, program participation) </a:t>
            </a:r>
          </a:p>
          <a:p>
            <a:r>
              <a:rPr lang="en-US" dirty="0"/>
              <a:t>Train model on the set of records with non-missing employment status</a:t>
            </a:r>
          </a:p>
          <a:p>
            <a:r>
              <a:rPr lang="en-US" dirty="0"/>
              <a:t>Choose preferred model based on precision from test sample</a:t>
            </a:r>
          </a:p>
        </p:txBody>
      </p:sp>
      <p:sp>
        <p:nvSpPr>
          <p:cNvPr id="4" name="Slide Number Placeholder 3">
            <a:extLst>
              <a:ext uri="{FF2B5EF4-FFF2-40B4-BE49-F238E27FC236}">
                <a16:creationId xmlns:a16="http://schemas.microsoft.com/office/drawing/2014/main" id="{BD150295-28FA-41AA-9E16-4CA005FE0015}"/>
              </a:ext>
            </a:extLst>
          </p:cNvPr>
          <p:cNvSpPr>
            <a:spLocks noGrp="1"/>
          </p:cNvSpPr>
          <p:nvPr>
            <p:ph type="sldNum" sz="quarter" idx="12"/>
          </p:nvPr>
        </p:nvSpPr>
        <p:spPr/>
        <p:txBody>
          <a:bodyPr/>
          <a:lstStyle/>
          <a:p>
            <a:fld id="{FC63ECC8-719A-498E-B101-491B6A35558E}" type="slidenum">
              <a:rPr lang="en-US" smtClean="0"/>
              <a:t>15</a:t>
            </a:fld>
            <a:endParaRPr lang="en-US"/>
          </a:p>
        </p:txBody>
      </p:sp>
    </p:spTree>
    <p:extLst>
      <p:ext uri="{BB962C8B-B14F-4D97-AF65-F5344CB8AC3E}">
        <p14:creationId xmlns:p14="http://schemas.microsoft.com/office/powerpoint/2010/main" val="5776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EA8C-9CCA-4C28-B72B-F2394C087DF6}"/>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RFE: Sample Python Code</a:t>
            </a:r>
          </a:p>
        </p:txBody>
      </p:sp>
      <p:pic>
        <p:nvPicPr>
          <p:cNvPr id="6" name="Content Placeholder 5" descr="ription automatically generated">
            <a:extLst>
              <a:ext uri="{FF2B5EF4-FFF2-40B4-BE49-F238E27FC236}">
                <a16:creationId xmlns:a16="http://schemas.microsoft.com/office/drawing/2014/main" id="{6CF1B24F-C444-4B70-BE02-39C7D92C6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4089" y="1325563"/>
            <a:ext cx="7723822" cy="5143404"/>
          </a:xfrm>
        </p:spPr>
      </p:pic>
      <p:sp>
        <p:nvSpPr>
          <p:cNvPr id="4" name="Slide Number Placeholder 3">
            <a:extLst>
              <a:ext uri="{FF2B5EF4-FFF2-40B4-BE49-F238E27FC236}">
                <a16:creationId xmlns:a16="http://schemas.microsoft.com/office/drawing/2014/main" id="{E8DDF505-3FCC-425C-A20F-1C24F6A2A659}"/>
              </a:ext>
            </a:extLst>
          </p:cNvPr>
          <p:cNvSpPr>
            <a:spLocks noGrp="1"/>
          </p:cNvSpPr>
          <p:nvPr>
            <p:ph type="sldNum" sz="quarter" idx="12"/>
          </p:nvPr>
        </p:nvSpPr>
        <p:spPr/>
        <p:txBody>
          <a:bodyPr/>
          <a:lstStyle/>
          <a:p>
            <a:fld id="{FC63ECC8-719A-498E-B101-491B6A35558E}" type="slidenum">
              <a:rPr lang="en-US" smtClean="0"/>
              <a:t>16</a:t>
            </a:fld>
            <a:endParaRPr lang="en-US"/>
          </a:p>
        </p:txBody>
      </p:sp>
    </p:spTree>
    <p:extLst>
      <p:ext uri="{BB962C8B-B14F-4D97-AF65-F5344CB8AC3E}">
        <p14:creationId xmlns:p14="http://schemas.microsoft.com/office/powerpoint/2010/main" val="6138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EA8C-9CCA-4C28-B72B-F2394C087DF6}"/>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RFE: Sample Python Code</a:t>
            </a:r>
          </a:p>
        </p:txBody>
      </p:sp>
      <p:sp>
        <p:nvSpPr>
          <p:cNvPr id="4" name="Slide Number Placeholder 3">
            <a:extLst>
              <a:ext uri="{FF2B5EF4-FFF2-40B4-BE49-F238E27FC236}">
                <a16:creationId xmlns:a16="http://schemas.microsoft.com/office/drawing/2014/main" id="{E8DDF505-3FCC-425C-A20F-1C24F6A2A659}"/>
              </a:ext>
            </a:extLst>
          </p:cNvPr>
          <p:cNvSpPr>
            <a:spLocks noGrp="1"/>
          </p:cNvSpPr>
          <p:nvPr>
            <p:ph type="sldNum" sz="quarter" idx="12"/>
          </p:nvPr>
        </p:nvSpPr>
        <p:spPr/>
        <p:txBody>
          <a:bodyPr/>
          <a:lstStyle/>
          <a:p>
            <a:fld id="{FC63ECC8-719A-498E-B101-491B6A35558E}" type="slidenum">
              <a:rPr lang="en-US" smtClean="0"/>
              <a:t>17</a:t>
            </a:fld>
            <a:endParaRPr lang="en-US"/>
          </a:p>
        </p:txBody>
      </p:sp>
      <p:pic>
        <p:nvPicPr>
          <p:cNvPr id="8" name="Content Placeholder 7">
            <a:extLst>
              <a:ext uri="{FF2B5EF4-FFF2-40B4-BE49-F238E27FC236}">
                <a16:creationId xmlns:a16="http://schemas.microsoft.com/office/drawing/2014/main" id="{AF422211-1330-42C6-85B8-AD4402A1AF05}"/>
              </a:ext>
            </a:extLst>
          </p:cNvPr>
          <p:cNvPicPr>
            <a:picLocks noGrp="1" noChangeAspect="1"/>
          </p:cNvPicPr>
          <p:nvPr>
            <p:ph idx="1"/>
          </p:nvPr>
        </p:nvPicPr>
        <p:blipFill>
          <a:blip r:embed="rId2"/>
          <a:stretch>
            <a:fillRect/>
          </a:stretch>
        </p:blipFill>
        <p:spPr>
          <a:xfrm>
            <a:off x="1772181" y="1325563"/>
            <a:ext cx="9693379" cy="4851400"/>
          </a:xfrm>
        </p:spPr>
      </p:pic>
    </p:spTree>
    <p:extLst>
      <p:ext uri="{BB962C8B-B14F-4D97-AF65-F5344CB8AC3E}">
        <p14:creationId xmlns:p14="http://schemas.microsoft.com/office/powerpoint/2010/main" val="103548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F7C-5540-405C-99D9-5E90475AF6F3}"/>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RFE: Results</a:t>
            </a:r>
          </a:p>
        </p:txBody>
      </p:sp>
      <p:pic>
        <p:nvPicPr>
          <p:cNvPr id="6" name="Content Placeholder 5">
            <a:extLst>
              <a:ext uri="{FF2B5EF4-FFF2-40B4-BE49-F238E27FC236}">
                <a16:creationId xmlns:a16="http://schemas.microsoft.com/office/drawing/2014/main" id="{2752EEA2-3E72-443A-953B-3C5C22395257}"/>
              </a:ext>
            </a:extLst>
          </p:cNvPr>
          <p:cNvPicPr>
            <a:picLocks noGrp="1" noChangeAspect="1"/>
          </p:cNvPicPr>
          <p:nvPr>
            <p:ph idx="1"/>
          </p:nvPr>
        </p:nvPicPr>
        <p:blipFill>
          <a:blip r:embed="rId2"/>
          <a:stretch>
            <a:fillRect/>
          </a:stretch>
        </p:blipFill>
        <p:spPr>
          <a:xfrm>
            <a:off x="1892333" y="1325563"/>
            <a:ext cx="8407333" cy="4716008"/>
          </a:xfrm>
        </p:spPr>
      </p:pic>
      <p:sp>
        <p:nvSpPr>
          <p:cNvPr id="4" name="Slide Number Placeholder 3">
            <a:extLst>
              <a:ext uri="{FF2B5EF4-FFF2-40B4-BE49-F238E27FC236}">
                <a16:creationId xmlns:a16="http://schemas.microsoft.com/office/drawing/2014/main" id="{BB39A0F9-688B-4627-AA04-D1DC4707C4F3}"/>
              </a:ext>
            </a:extLst>
          </p:cNvPr>
          <p:cNvSpPr>
            <a:spLocks noGrp="1"/>
          </p:cNvSpPr>
          <p:nvPr>
            <p:ph type="sldNum" sz="quarter" idx="12"/>
          </p:nvPr>
        </p:nvSpPr>
        <p:spPr/>
        <p:txBody>
          <a:bodyPr/>
          <a:lstStyle/>
          <a:p>
            <a:fld id="{FC63ECC8-719A-498E-B101-491B6A35558E}" type="slidenum">
              <a:rPr lang="en-US" smtClean="0"/>
              <a:t>18</a:t>
            </a:fld>
            <a:endParaRPr lang="en-US"/>
          </a:p>
        </p:txBody>
      </p:sp>
      <p:sp>
        <p:nvSpPr>
          <p:cNvPr id="3" name="TextBox 2">
            <a:extLst>
              <a:ext uri="{FF2B5EF4-FFF2-40B4-BE49-F238E27FC236}">
                <a16:creationId xmlns:a16="http://schemas.microsoft.com/office/drawing/2014/main" id="{AEB15AA1-64AA-4502-9326-68A881399825}"/>
              </a:ext>
            </a:extLst>
          </p:cNvPr>
          <p:cNvSpPr txBox="1"/>
          <p:nvPr/>
        </p:nvSpPr>
        <p:spPr>
          <a:xfrm>
            <a:off x="10029825" y="5924550"/>
            <a:ext cx="409575" cy="369332"/>
          </a:xfrm>
          <a:prstGeom prst="rect">
            <a:avLst/>
          </a:prstGeom>
          <a:solidFill>
            <a:srgbClr val="FFFFFF"/>
          </a:solidFill>
        </p:spPr>
        <p:txBody>
          <a:bodyPr wrap="square" rtlCol="0">
            <a:spAutoFit/>
          </a:bodyPr>
          <a:lstStyle/>
          <a:p>
            <a:endParaRPr lang="en-US" dirty="0"/>
          </a:p>
        </p:txBody>
      </p:sp>
    </p:spTree>
    <p:extLst>
      <p:ext uri="{BB962C8B-B14F-4D97-AF65-F5344CB8AC3E}">
        <p14:creationId xmlns:p14="http://schemas.microsoft.com/office/powerpoint/2010/main" val="265109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203A-FF29-4DE3-B669-C4373C2D4DA7}"/>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Initialize Hot Deck with Modal Target as “Cold” Values</a:t>
            </a:r>
          </a:p>
        </p:txBody>
      </p:sp>
      <p:sp>
        <p:nvSpPr>
          <p:cNvPr id="3" name="Content Placeholder 2">
            <a:extLst>
              <a:ext uri="{FF2B5EF4-FFF2-40B4-BE49-F238E27FC236}">
                <a16:creationId xmlns:a16="http://schemas.microsoft.com/office/drawing/2014/main" id="{51145A3D-784A-4D80-926B-A99B04F34B20}"/>
              </a:ext>
            </a:extLst>
          </p:cNvPr>
          <p:cNvSpPr>
            <a:spLocks noGrp="1"/>
          </p:cNvSpPr>
          <p:nvPr>
            <p:ph idx="1"/>
          </p:nvPr>
        </p:nvSpPr>
        <p:spPr>
          <a:xfrm>
            <a:off x="0" y="1343818"/>
            <a:ext cx="12192000" cy="4599782"/>
          </a:xfrm>
        </p:spPr>
        <p:txBody>
          <a:bodyPr/>
          <a:lstStyle/>
          <a:p>
            <a:r>
              <a:rPr lang="en-US" dirty="0"/>
              <a:t>RFE produced </a:t>
            </a:r>
            <a:r>
              <a:rPr lang="en-US" i="1" dirty="0"/>
              <a:t>k</a:t>
            </a:r>
            <a:r>
              <a:rPr lang="en-US" dirty="0"/>
              <a:t> stratifiers </a:t>
            </a:r>
          </a:p>
          <a:p>
            <a:r>
              <a:rPr lang="en-US" dirty="0"/>
              <a:t>We need to initialize each cell with a plausible value of the target </a:t>
            </a:r>
          </a:p>
          <a:p>
            <a:pPr lvl="1"/>
            <a:r>
              <a:rPr lang="en-US" dirty="0"/>
              <a:t>No donor yet (e.g., the first record needs imputing) </a:t>
            </a:r>
          </a:p>
          <a:p>
            <a:pPr lvl="1"/>
            <a:r>
              <a:rPr lang="en-US" dirty="0"/>
              <a:t>No donor at all </a:t>
            </a:r>
          </a:p>
          <a:p>
            <a:r>
              <a:rPr lang="en-US" dirty="0"/>
              <a:t>We use the modal value of the target from the sample of non-missing records </a:t>
            </a:r>
          </a:p>
          <a:p>
            <a:r>
              <a:rPr lang="en-US" dirty="0"/>
              <a:t>What if there is no mode?</a:t>
            </a:r>
          </a:p>
        </p:txBody>
      </p:sp>
      <p:sp>
        <p:nvSpPr>
          <p:cNvPr id="4" name="Slide Number Placeholder 3">
            <a:extLst>
              <a:ext uri="{FF2B5EF4-FFF2-40B4-BE49-F238E27FC236}">
                <a16:creationId xmlns:a16="http://schemas.microsoft.com/office/drawing/2014/main" id="{B3DC493F-8788-4A81-B61D-AEF4EC0D78BB}"/>
              </a:ext>
            </a:extLst>
          </p:cNvPr>
          <p:cNvSpPr>
            <a:spLocks noGrp="1"/>
          </p:cNvSpPr>
          <p:nvPr>
            <p:ph type="sldNum" sz="quarter" idx="12"/>
          </p:nvPr>
        </p:nvSpPr>
        <p:spPr/>
        <p:txBody>
          <a:bodyPr/>
          <a:lstStyle/>
          <a:p>
            <a:fld id="{FC63ECC8-719A-498E-B101-491B6A35558E}" type="slidenum">
              <a:rPr lang="en-US" smtClean="0"/>
              <a:t>19</a:t>
            </a:fld>
            <a:endParaRPr lang="en-US"/>
          </a:p>
        </p:txBody>
      </p:sp>
    </p:spTree>
    <p:extLst>
      <p:ext uri="{BB962C8B-B14F-4D97-AF65-F5344CB8AC3E}">
        <p14:creationId xmlns:p14="http://schemas.microsoft.com/office/powerpoint/2010/main" val="332793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CC3F-5345-4E42-9E52-A865BCA12AA9}"/>
              </a:ext>
            </a:extLst>
          </p:cNvPr>
          <p:cNvSpPr>
            <a:spLocks noGrp="1"/>
          </p:cNvSpPr>
          <p:nvPr>
            <p:ph type="title"/>
          </p:nvPr>
        </p:nvSpPr>
        <p:spPr/>
        <p:txBody>
          <a:bodyPr vert="horz" lIns="91440" tIns="45720" rIns="91440" bIns="45720" rtlCol="0" anchor="ctr">
            <a:normAutofit/>
          </a:bodyPr>
          <a:lstStyle/>
          <a:p>
            <a:r>
              <a:rPr lang="en-US" sz="3600" dirty="0">
                <a:solidFill>
                  <a:schemeClr val="bg1"/>
                </a:solidFill>
              </a:rPr>
              <a:t>Disclaimer</a:t>
            </a:r>
          </a:p>
        </p:txBody>
      </p:sp>
      <p:sp>
        <p:nvSpPr>
          <p:cNvPr id="4" name="Slide Number Placeholder 3">
            <a:extLst>
              <a:ext uri="{FF2B5EF4-FFF2-40B4-BE49-F238E27FC236}">
                <a16:creationId xmlns:a16="http://schemas.microsoft.com/office/drawing/2014/main" id="{7B3B2E65-1F79-403D-B730-B04F09C87D10}"/>
              </a:ext>
            </a:extLst>
          </p:cNvPr>
          <p:cNvSpPr>
            <a:spLocks noGrp="1"/>
          </p:cNvSpPr>
          <p:nvPr>
            <p:ph type="sldNum" sz="quarter" idx="12"/>
          </p:nvPr>
        </p:nvSpPr>
        <p:spPr/>
        <p:txBody>
          <a:bodyPr/>
          <a:lstStyle/>
          <a:p>
            <a:fld id="{FC63ECC8-719A-498E-B101-491B6A35558E}" type="slidenum">
              <a:rPr lang="en-US" smtClean="0"/>
              <a:t>2</a:t>
            </a:fld>
            <a:endParaRPr lang="en-US"/>
          </a:p>
        </p:txBody>
      </p:sp>
      <p:sp>
        <p:nvSpPr>
          <p:cNvPr id="8" name="Content Placeholder 7">
            <a:extLst>
              <a:ext uri="{FF2B5EF4-FFF2-40B4-BE49-F238E27FC236}">
                <a16:creationId xmlns:a16="http://schemas.microsoft.com/office/drawing/2014/main" id="{A562B7F4-FA17-49E8-9D09-4D64757999B6}"/>
              </a:ext>
            </a:extLst>
          </p:cNvPr>
          <p:cNvSpPr>
            <a:spLocks noGrp="1"/>
          </p:cNvSpPr>
          <p:nvPr>
            <p:ph idx="1"/>
          </p:nvPr>
        </p:nvSpPr>
        <p:spPr>
          <a:xfrm>
            <a:off x="0" y="1368422"/>
            <a:ext cx="12192000" cy="4641057"/>
          </a:xfrm>
        </p:spPr>
        <p:txBody>
          <a:bodyPr>
            <a:normAutofit/>
          </a:bodyPr>
          <a:lstStyle/>
          <a:p>
            <a:pPr marL="0" indent="0">
              <a:buNone/>
            </a:pPr>
            <a:r>
              <a:rPr lang="en-US" dirty="0"/>
              <a:t>These slides are released to inform interested parties of ongoing research and to encourage discussion of work in progress. The views expressed here are those of the authors and are not necessarily the U.S. Census Bureau’s. Any errors are solely those of the authors. </a:t>
            </a:r>
          </a:p>
          <a:p>
            <a:pPr marL="0" indent="0">
              <a:buNone/>
            </a:pPr>
            <a:endParaRPr lang="en-US" dirty="0"/>
          </a:p>
        </p:txBody>
      </p:sp>
      <p:sp>
        <p:nvSpPr>
          <p:cNvPr id="6" name="Title 5">
            <a:extLst>
              <a:ext uri="{FF2B5EF4-FFF2-40B4-BE49-F238E27FC236}">
                <a16:creationId xmlns:a16="http://schemas.microsoft.com/office/drawing/2014/main" id="{F6DEA22E-F4F7-445A-BD41-1FF5834C3E58}"/>
              </a:ext>
            </a:extLst>
          </p:cNvPr>
          <p:cNvSpPr txBox="1">
            <a:spLocks/>
          </p:cNvSpPr>
          <p:nvPr/>
        </p:nvSpPr>
        <p:spPr>
          <a:xfrm>
            <a:off x="0" y="18255"/>
            <a:ext cx="12192000" cy="1325563"/>
          </a:xfrm>
          <a:prstGeom prst="rect">
            <a:avLst/>
          </a:prstGeom>
          <a:solidFill>
            <a:srgbClr val="1F4E7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Disclaimer</a:t>
            </a:r>
          </a:p>
        </p:txBody>
      </p:sp>
    </p:spTree>
    <p:extLst>
      <p:ext uri="{BB962C8B-B14F-4D97-AF65-F5344CB8AC3E}">
        <p14:creationId xmlns:p14="http://schemas.microsoft.com/office/powerpoint/2010/main" val="124614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F25B-A892-46CC-B497-45788D244552}"/>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“Mode of Modes” for Uninitialized Cells</a:t>
            </a:r>
          </a:p>
        </p:txBody>
      </p:sp>
      <p:sp>
        <p:nvSpPr>
          <p:cNvPr id="3" name="Content Placeholder 2">
            <a:extLst>
              <a:ext uri="{FF2B5EF4-FFF2-40B4-BE49-F238E27FC236}">
                <a16:creationId xmlns:a16="http://schemas.microsoft.com/office/drawing/2014/main" id="{97158540-59D9-42BE-90E1-219F5BFB77A4}"/>
              </a:ext>
            </a:extLst>
          </p:cNvPr>
          <p:cNvSpPr>
            <a:spLocks noGrp="1"/>
          </p:cNvSpPr>
          <p:nvPr>
            <p:ph idx="1"/>
          </p:nvPr>
        </p:nvSpPr>
        <p:spPr>
          <a:xfrm>
            <a:off x="0" y="1325562"/>
            <a:ext cx="12192000" cy="4618037"/>
          </a:xfrm>
        </p:spPr>
        <p:txBody>
          <a:bodyPr>
            <a:normAutofit/>
          </a:bodyPr>
          <a:lstStyle/>
          <a:p>
            <a:r>
              <a:rPr lang="en-US" dirty="0"/>
              <a:t>Recall: RFE produced </a:t>
            </a:r>
            <a:r>
              <a:rPr lang="en-US" i="1" dirty="0"/>
              <a:t>k</a:t>
            </a:r>
            <a:r>
              <a:rPr lang="en-US" dirty="0"/>
              <a:t> stratifiers </a:t>
            </a:r>
          </a:p>
          <a:p>
            <a:r>
              <a:rPr lang="en-US" dirty="0"/>
              <a:t>Sequentially restrict the set of stratifiers to </a:t>
            </a:r>
            <a:r>
              <a:rPr lang="en-US" i="1" dirty="0"/>
              <a:t>k–m</a:t>
            </a:r>
            <a:r>
              <a:rPr lang="en-US" dirty="0"/>
              <a:t>, where </a:t>
            </a:r>
            <a:r>
              <a:rPr lang="en-US" i="1" dirty="0"/>
              <a:t>m = </a:t>
            </a:r>
            <a:r>
              <a:rPr lang="en-US" dirty="0"/>
              <a:t>1, 2, . . . , </a:t>
            </a:r>
            <a:r>
              <a:rPr lang="en-US" i="1" dirty="0"/>
              <a:t>k</a:t>
            </a:r>
            <a:r>
              <a:rPr lang="en-US" dirty="0"/>
              <a:t>–1 </a:t>
            </a:r>
          </a:p>
          <a:p>
            <a:r>
              <a:rPr lang="en-US" dirty="0"/>
              <a:t>Instead of choosing one to drop, we look at all combinations of </a:t>
            </a:r>
            <a:r>
              <a:rPr lang="en-US" i="1" dirty="0"/>
              <a:t>(k–m) </a:t>
            </a:r>
            <a:r>
              <a:rPr lang="en-US" dirty="0"/>
              <a:t>stratifiers and get the mode for each </a:t>
            </a:r>
          </a:p>
          <a:p>
            <a:pPr lvl="1"/>
            <a:r>
              <a:rPr lang="en-US" i="1" dirty="0"/>
              <a:t>C(k, r) = k! /(r!(k−r )!) </a:t>
            </a:r>
            <a:r>
              <a:rPr lang="en-US" dirty="0"/>
              <a:t>, where</a:t>
            </a:r>
          </a:p>
          <a:p>
            <a:pPr lvl="1"/>
            <a:r>
              <a:rPr lang="en-US" i="1" dirty="0"/>
              <a:t>k</a:t>
            </a:r>
            <a:r>
              <a:rPr lang="en-US" dirty="0"/>
              <a:t> is the number of hot deck stratifiers and </a:t>
            </a:r>
          </a:p>
          <a:p>
            <a:pPr lvl="1"/>
            <a:r>
              <a:rPr lang="en-US" i="1" dirty="0"/>
              <a:t>r = k − m </a:t>
            </a:r>
          </a:p>
          <a:p>
            <a:r>
              <a:rPr lang="en-US" dirty="0"/>
              <a:t>Take mode of </a:t>
            </a:r>
            <a:r>
              <a:rPr lang="en-US" i="1" dirty="0"/>
              <a:t>hasjob</a:t>
            </a:r>
            <a:r>
              <a:rPr lang="en-US" dirty="0"/>
              <a:t> evaluated at each combination of stratifiers </a:t>
            </a:r>
          </a:p>
          <a:p>
            <a:r>
              <a:rPr lang="en-US" dirty="0"/>
              <a:t>Repeat this until a mode is achieved (ideally </a:t>
            </a:r>
            <a:r>
              <a:rPr lang="en-US" i="1" dirty="0"/>
              <a:t>m</a:t>
            </a:r>
            <a:r>
              <a:rPr lang="en-US" dirty="0"/>
              <a:t> is as small as possible)</a:t>
            </a:r>
          </a:p>
        </p:txBody>
      </p:sp>
      <p:sp>
        <p:nvSpPr>
          <p:cNvPr id="4" name="Slide Number Placeholder 3">
            <a:extLst>
              <a:ext uri="{FF2B5EF4-FFF2-40B4-BE49-F238E27FC236}">
                <a16:creationId xmlns:a16="http://schemas.microsoft.com/office/drawing/2014/main" id="{9CC82FA3-FCC2-4B96-AAC9-905E38AF1FEF}"/>
              </a:ext>
            </a:extLst>
          </p:cNvPr>
          <p:cNvSpPr>
            <a:spLocks noGrp="1"/>
          </p:cNvSpPr>
          <p:nvPr>
            <p:ph type="sldNum" sz="quarter" idx="12"/>
          </p:nvPr>
        </p:nvSpPr>
        <p:spPr/>
        <p:txBody>
          <a:bodyPr/>
          <a:lstStyle/>
          <a:p>
            <a:fld id="{FC63ECC8-719A-498E-B101-491B6A35558E}" type="slidenum">
              <a:rPr lang="en-US" smtClean="0"/>
              <a:t>20</a:t>
            </a:fld>
            <a:endParaRPr lang="en-US"/>
          </a:p>
        </p:txBody>
      </p:sp>
    </p:spTree>
    <p:extLst>
      <p:ext uri="{BB962C8B-B14F-4D97-AF65-F5344CB8AC3E}">
        <p14:creationId xmlns:p14="http://schemas.microsoft.com/office/powerpoint/2010/main" val="31842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43D0-2FF3-42A4-A2F3-6704A50E4ED7}"/>
              </a:ext>
            </a:extLst>
          </p:cNvPr>
          <p:cNvSpPr>
            <a:spLocks noGrp="1"/>
          </p:cNvSpPr>
          <p:nvPr>
            <p:ph type="title"/>
          </p:nvPr>
        </p:nvSpPr>
        <p:spPr>
          <a:xfrm>
            <a:off x="0" y="8730"/>
            <a:ext cx="12192000" cy="1325563"/>
          </a:xfrm>
          <a:solidFill>
            <a:srgbClr val="1F4E79"/>
          </a:solidFill>
        </p:spPr>
        <p:txBody>
          <a:bodyPr/>
          <a:lstStyle/>
          <a:p>
            <a:r>
              <a:rPr lang="en-US" dirty="0">
                <a:solidFill>
                  <a:srgbClr val="FFFFFF"/>
                </a:solidFill>
              </a:rPr>
              <a:t>“Mode of Modes” Example</a:t>
            </a:r>
          </a:p>
        </p:txBody>
      </p:sp>
      <p:sp>
        <p:nvSpPr>
          <p:cNvPr id="3" name="Content Placeholder 2">
            <a:extLst>
              <a:ext uri="{FF2B5EF4-FFF2-40B4-BE49-F238E27FC236}">
                <a16:creationId xmlns:a16="http://schemas.microsoft.com/office/drawing/2014/main" id="{40C36FC8-669A-4481-A296-08EFA2A989F3}"/>
              </a:ext>
            </a:extLst>
          </p:cNvPr>
          <p:cNvSpPr>
            <a:spLocks noGrp="1"/>
          </p:cNvSpPr>
          <p:nvPr>
            <p:ph idx="1"/>
          </p:nvPr>
        </p:nvSpPr>
        <p:spPr>
          <a:xfrm>
            <a:off x="0" y="1343818"/>
            <a:ext cx="12192000" cy="4640422"/>
          </a:xfrm>
        </p:spPr>
        <p:txBody>
          <a:bodyPr/>
          <a:lstStyle/>
          <a:p>
            <a:r>
              <a:rPr lang="fr-FR" dirty="0"/>
              <a:t>Let </a:t>
            </a:r>
            <a:r>
              <a:rPr lang="fr-FR" i="1" dirty="0"/>
              <a:t>k </a:t>
            </a:r>
            <a:r>
              <a:rPr lang="fr-FR" dirty="0"/>
              <a:t>= 5: stratifiers = [</a:t>
            </a:r>
            <a:r>
              <a:rPr lang="fr-FR" i="1" dirty="0"/>
              <a:t>x</a:t>
            </a:r>
            <a:r>
              <a:rPr lang="fr-FR" baseline="-25000" dirty="0"/>
              <a:t>1</a:t>
            </a:r>
            <a:r>
              <a:rPr lang="fr-FR" dirty="0"/>
              <a:t>, </a:t>
            </a:r>
            <a:r>
              <a:rPr lang="fr-FR" i="1" dirty="0"/>
              <a:t>x</a:t>
            </a:r>
            <a:r>
              <a:rPr lang="fr-FR" baseline="-25000" dirty="0"/>
              <a:t>2</a:t>
            </a:r>
            <a:r>
              <a:rPr lang="fr-FR" dirty="0"/>
              <a:t>, </a:t>
            </a:r>
            <a:r>
              <a:rPr lang="fr-FR" i="1" dirty="0"/>
              <a:t>x</a:t>
            </a:r>
            <a:r>
              <a:rPr lang="fr-FR" baseline="-25000" dirty="0"/>
              <a:t>3</a:t>
            </a:r>
            <a:r>
              <a:rPr lang="fr-FR" dirty="0"/>
              <a:t>, </a:t>
            </a:r>
            <a:r>
              <a:rPr lang="fr-FR" i="1" dirty="0"/>
              <a:t>x</a:t>
            </a:r>
            <a:r>
              <a:rPr lang="fr-FR" baseline="-25000" dirty="0"/>
              <a:t>4</a:t>
            </a:r>
            <a:r>
              <a:rPr lang="fr-FR" dirty="0"/>
              <a:t>, </a:t>
            </a:r>
            <a:r>
              <a:rPr lang="fr-FR" i="1" dirty="0"/>
              <a:t>x</a:t>
            </a:r>
            <a:r>
              <a:rPr lang="fr-FR" baseline="-25000" dirty="0"/>
              <a:t>5</a:t>
            </a:r>
            <a:r>
              <a:rPr lang="fr-FR" dirty="0"/>
              <a:t>]</a:t>
            </a:r>
          </a:p>
          <a:p>
            <a:r>
              <a:rPr lang="en-US" dirty="0"/>
              <a:t>For each cell </a:t>
            </a:r>
            <a:r>
              <a:rPr lang="en-US" i="1" dirty="0"/>
              <a:t>c</a:t>
            </a:r>
            <a:r>
              <a:rPr lang="en-US" dirty="0"/>
              <a:t>, set </a:t>
            </a:r>
            <a:r>
              <a:rPr lang="en-US" i="1" dirty="0"/>
              <a:t>m</a:t>
            </a:r>
            <a:r>
              <a:rPr lang="en-US" dirty="0"/>
              <a:t> = 1 and get mode evaluated at all combinations of </a:t>
            </a:r>
            <a:r>
              <a:rPr lang="en-US" i="1" dirty="0"/>
              <a:t>k − m </a:t>
            </a:r>
            <a:r>
              <a:rPr lang="en-US" dirty="0"/>
              <a:t>stratifiers: </a:t>
            </a:r>
            <a:endParaRPr lang="fr-FR" dirty="0"/>
          </a:p>
          <a:p>
            <a:pPr marL="0" indent="0">
              <a:buNone/>
            </a:pPr>
            <a:endParaRPr lang="fr-FR" dirty="0"/>
          </a:p>
          <a:p>
            <a:endParaRPr lang="fr-FR" dirty="0"/>
          </a:p>
          <a:p>
            <a:endParaRPr lang="fr-FR" dirty="0"/>
          </a:p>
          <a:p>
            <a:r>
              <a:rPr lang="fr-FR" i="1" dirty="0"/>
              <a:t>ModeOfModes</a:t>
            </a:r>
            <a:r>
              <a:rPr lang="fr-FR" dirty="0"/>
              <a:t> = mode(</a:t>
            </a:r>
            <a:r>
              <a:rPr lang="fr-FR" i="1" dirty="0"/>
              <a:t>m</a:t>
            </a:r>
            <a:r>
              <a:rPr lang="fr-FR" baseline="-25000" dirty="0"/>
              <a:t>1</a:t>
            </a:r>
            <a:r>
              <a:rPr lang="fr-FR" dirty="0"/>
              <a:t>, </a:t>
            </a:r>
            <a:r>
              <a:rPr lang="fr-FR" i="1" dirty="0"/>
              <a:t>m</a:t>
            </a:r>
            <a:r>
              <a:rPr lang="fr-FR" baseline="-25000" dirty="0"/>
              <a:t>2</a:t>
            </a:r>
            <a:r>
              <a:rPr lang="fr-FR" dirty="0"/>
              <a:t>, . . . , </a:t>
            </a:r>
            <a:r>
              <a:rPr lang="fr-FR" i="1" dirty="0"/>
              <a:t>m</a:t>
            </a:r>
            <a:r>
              <a:rPr lang="fr-FR" baseline="-25000" dirty="0"/>
              <a:t>5</a:t>
            </a:r>
            <a:r>
              <a:rPr lang="fr-FR" dirty="0"/>
              <a:t>) </a:t>
            </a:r>
          </a:p>
          <a:p>
            <a:r>
              <a:rPr lang="en-US" dirty="0"/>
              <a:t>If </a:t>
            </a:r>
            <a:r>
              <a:rPr lang="en-US" i="1" dirty="0"/>
              <a:t>ModeOfModes</a:t>
            </a:r>
            <a:r>
              <a:rPr lang="en-US" dirty="0"/>
              <a:t> exists, initialize cell </a:t>
            </a:r>
            <a:r>
              <a:rPr lang="en-US" i="1" dirty="0"/>
              <a:t>c</a:t>
            </a:r>
            <a:r>
              <a:rPr lang="en-US" dirty="0"/>
              <a:t> = </a:t>
            </a:r>
            <a:r>
              <a:rPr lang="en-US" i="1" dirty="0"/>
              <a:t>ModeOfModes</a:t>
            </a:r>
          </a:p>
          <a:p>
            <a:r>
              <a:rPr lang="en-US" dirty="0"/>
              <a:t>Otherwise, set </a:t>
            </a:r>
            <a:r>
              <a:rPr lang="en-US" i="1" dirty="0"/>
              <a:t>m</a:t>
            </a:r>
            <a:r>
              <a:rPr lang="en-US" dirty="0"/>
              <a:t> = 2 and continue until it does (</a:t>
            </a:r>
            <a:r>
              <a:rPr lang="en-US" i="1" dirty="0"/>
              <a:t>k − m </a:t>
            </a:r>
            <a:r>
              <a:rPr lang="en-US" dirty="0"/>
              <a:t>= 1) </a:t>
            </a:r>
            <a:endParaRPr lang="fr-FR" i="1" dirty="0"/>
          </a:p>
          <a:p>
            <a:endParaRPr lang="en-US" dirty="0"/>
          </a:p>
        </p:txBody>
      </p:sp>
      <p:sp>
        <p:nvSpPr>
          <p:cNvPr id="4" name="Slide Number Placeholder 3">
            <a:extLst>
              <a:ext uri="{FF2B5EF4-FFF2-40B4-BE49-F238E27FC236}">
                <a16:creationId xmlns:a16="http://schemas.microsoft.com/office/drawing/2014/main" id="{511D112F-2522-4B4B-BB72-A7305820CA32}"/>
              </a:ext>
            </a:extLst>
          </p:cNvPr>
          <p:cNvSpPr>
            <a:spLocks noGrp="1"/>
          </p:cNvSpPr>
          <p:nvPr>
            <p:ph type="sldNum" sz="quarter" idx="12"/>
          </p:nvPr>
        </p:nvSpPr>
        <p:spPr/>
        <p:txBody>
          <a:bodyPr/>
          <a:lstStyle/>
          <a:p>
            <a:fld id="{FC63ECC8-719A-498E-B101-491B6A35558E}" type="slidenum">
              <a:rPr lang="en-US" smtClean="0"/>
              <a:t>21</a:t>
            </a:fld>
            <a:endParaRPr lang="en-US"/>
          </a:p>
        </p:txBody>
      </p:sp>
      <p:pic>
        <p:nvPicPr>
          <p:cNvPr id="7" name="Picture 6">
            <a:extLst>
              <a:ext uri="{FF2B5EF4-FFF2-40B4-BE49-F238E27FC236}">
                <a16:creationId xmlns:a16="http://schemas.microsoft.com/office/drawing/2014/main" id="{C8CD6D3E-8B9E-4596-B82A-3B99200530D3}"/>
              </a:ext>
            </a:extLst>
          </p:cNvPr>
          <p:cNvPicPr>
            <a:picLocks noChangeAspect="1"/>
          </p:cNvPicPr>
          <p:nvPr/>
        </p:nvPicPr>
        <p:blipFill>
          <a:blip r:embed="rId2"/>
          <a:stretch>
            <a:fillRect/>
          </a:stretch>
        </p:blipFill>
        <p:spPr>
          <a:xfrm>
            <a:off x="1903664" y="2521625"/>
            <a:ext cx="4606673" cy="1814750"/>
          </a:xfrm>
          <a:prstGeom prst="rect">
            <a:avLst/>
          </a:prstGeom>
        </p:spPr>
      </p:pic>
    </p:spTree>
    <p:extLst>
      <p:ext uri="{BB962C8B-B14F-4D97-AF65-F5344CB8AC3E}">
        <p14:creationId xmlns:p14="http://schemas.microsoft.com/office/powerpoint/2010/main" val="1449451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43D0-2FF3-42A4-A2F3-6704A50E4ED7}"/>
              </a:ext>
            </a:extLst>
          </p:cNvPr>
          <p:cNvSpPr>
            <a:spLocks noGrp="1"/>
          </p:cNvSpPr>
          <p:nvPr>
            <p:ph type="title"/>
          </p:nvPr>
        </p:nvSpPr>
        <p:spPr>
          <a:xfrm>
            <a:off x="0" y="-795"/>
            <a:ext cx="12192000" cy="1325563"/>
          </a:xfrm>
          <a:solidFill>
            <a:srgbClr val="1F4E79"/>
          </a:solidFill>
        </p:spPr>
        <p:txBody>
          <a:bodyPr/>
          <a:lstStyle/>
          <a:p>
            <a:r>
              <a:rPr lang="en-US" dirty="0">
                <a:solidFill>
                  <a:srgbClr val="FFFFFF"/>
                </a:solidFill>
              </a:rPr>
              <a:t>Random Forest Hot Deck</a:t>
            </a:r>
          </a:p>
        </p:txBody>
      </p:sp>
      <p:sp>
        <p:nvSpPr>
          <p:cNvPr id="4" name="Slide Number Placeholder 3">
            <a:extLst>
              <a:ext uri="{FF2B5EF4-FFF2-40B4-BE49-F238E27FC236}">
                <a16:creationId xmlns:a16="http://schemas.microsoft.com/office/drawing/2014/main" id="{511D112F-2522-4B4B-BB72-A7305820CA32}"/>
              </a:ext>
            </a:extLst>
          </p:cNvPr>
          <p:cNvSpPr>
            <a:spLocks noGrp="1"/>
          </p:cNvSpPr>
          <p:nvPr>
            <p:ph type="sldNum" sz="quarter" idx="12"/>
          </p:nvPr>
        </p:nvSpPr>
        <p:spPr/>
        <p:txBody>
          <a:bodyPr/>
          <a:lstStyle/>
          <a:p>
            <a:fld id="{FC63ECC8-719A-498E-B101-491B6A35558E}" type="slidenum">
              <a:rPr lang="en-US" smtClean="0"/>
              <a:t>22</a:t>
            </a:fld>
            <a:endParaRPr lang="en-US"/>
          </a:p>
        </p:txBody>
      </p:sp>
      <p:graphicFrame>
        <p:nvGraphicFramePr>
          <p:cNvPr id="8" name="Table 7">
            <a:extLst>
              <a:ext uri="{FF2B5EF4-FFF2-40B4-BE49-F238E27FC236}">
                <a16:creationId xmlns:a16="http://schemas.microsoft.com/office/drawing/2014/main" id="{99B7A977-3A14-40BC-A507-41730D94D01D}"/>
              </a:ext>
            </a:extLst>
          </p:cNvPr>
          <p:cNvGraphicFramePr>
            <a:graphicFrameLocks noGrp="1"/>
          </p:cNvGraphicFramePr>
          <p:nvPr>
            <p:extLst>
              <p:ext uri="{D42A27DB-BD31-4B8C-83A1-F6EECF244321}">
                <p14:modId xmlns:p14="http://schemas.microsoft.com/office/powerpoint/2010/main" val="3139699926"/>
              </p:ext>
            </p:extLst>
          </p:nvPr>
        </p:nvGraphicFramePr>
        <p:xfrm>
          <a:off x="1340486" y="1546661"/>
          <a:ext cx="2781300" cy="1657350"/>
        </p:xfrm>
        <a:graphic>
          <a:graphicData uri="http://schemas.openxmlformats.org/drawingml/2006/table">
            <a:tbl>
              <a:tblPr/>
              <a:tblGrid>
                <a:gridCol w="787400">
                  <a:extLst>
                    <a:ext uri="{9D8B030D-6E8A-4147-A177-3AD203B41FA5}">
                      <a16:colId xmlns:a16="http://schemas.microsoft.com/office/drawing/2014/main" val="3812832355"/>
                    </a:ext>
                  </a:extLst>
                </a:gridCol>
                <a:gridCol w="774700">
                  <a:extLst>
                    <a:ext uri="{9D8B030D-6E8A-4147-A177-3AD203B41FA5}">
                      <a16:colId xmlns:a16="http://schemas.microsoft.com/office/drawing/2014/main" val="1495767826"/>
                    </a:ext>
                  </a:extLst>
                </a:gridCol>
                <a:gridCol w="609600">
                  <a:extLst>
                    <a:ext uri="{9D8B030D-6E8A-4147-A177-3AD203B41FA5}">
                      <a16:colId xmlns:a16="http://schemas.microsoft.com/office/drawing/2014/main" val="2396774517"/>
                    </a:ext>
                  </a:extLst>
                </a:gridCol>
                <a:gridCol w="609600">
                  <a:extLst>
                    <a:ext uri="{9D8B030D-6E8A-4147-A177-3AD203B41FA5}">
                      <a16:colId xmlns:a16="http://schemas.microsoft.com/office/drawing/2014/main" val="3111638057"/>
                    </a:ext>
                  </a:extLst>
                </a:gridCol>
              </a:tblGrid>
              <a:tr h="184150">
                <a:tc>
                  <a:txBody>
                    <a:bodyPr/>
                    <a:lstStyle/>
                    <a:p>
                      <a:pPr algn="ctr" fontAlgn="ctr"/>
                      <a:r>
                        <a:rPr lang="en-US" sz="1100" b="1" i="0" u="none" strike="noStrike">
                          <a:solidFill>
                            <a:srgbClr val="000000"/>
                          </a:solidFill>
                          <a:effectLst/>
                          <a:latin typeface="Calibri" panose="020F0502020204030204" pitchFamily="34" charset="0"/>
                        </a:rPr>
                        <a:t>Less than HS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25 –  50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hasjob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321033"/>
                  </a:ext>
                </a:extLst>
              </a:tr>
              <a:tr h="184150">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6403538"/>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24240"/>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32546029"/>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050458"/>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30617282"/>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586027"/>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550899764"/>
                  </a:ext>
                </a:extLst>
              </a:tr>
              <a:tr h="184150">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08828"/>
                  </a:ext>
                </a:extLst>
              </a:tr>
            </a:tbl>
          </a:graphicData>
        </a:graphic>
      </p:graphicFrame>
      <p:graphicFrame>
        <p:nvGraphicFramePr>
          <p:cNvPr id="9" name="Table 8">
            <a:extLst>
              <a:ext uri="{FF2B5EF4-FFF2-40B4-BE49-F238E27FC236}">
                <a16:creationId xmlns:a16="http://schemas.microsoft.com/office/drawing/2014/main" id="{A017A248-CD86-4832-B799-0E41492DD4D9}"/>
              </a:ext>
            </a:extLst>
          </p:cNvPr>
          <p:cNvGraphicFramePr>
            <a:graphicFrameLocks noGrp="1"/>
          </p:cNvGraphicFramePr>
          <p:nvPr>
            <p:extLst>
              <p:ext uri="{D42A27DB-BD31-4B8C-83A1-F6EECF244321}">
                <p14:modId xmlns:p14="http://schemas.microsoft.com/office/powerpoint/2010/main" val="800407208"/>
              </p:ext>
            </p:extLst>
          </p:nvPr>
        </p:nvGraphicFramePr>
        <p:xfrm>
          <a:off x="4705350" y="3975736"/>
          <a:ext cx="2781300" cy="1657350"/>
        </p:xfrm>
        <a:graphic>
          <a:graphicData uri="http://schemas.openxmlformats.org/drawingml/2006/table">
            <a:tbl>
              <a:tblPr/>
              <a:tblGrid>
                <a:gridCol w="787400">
                  <a:extLst>
                    <a:ext uri="{9D8B030D-6E8A-4147-A177-3AD203B41FA5}">
                      <a16:colId xmlns:a16="http://schemas.microsoft.com/office/drawing/2014/main" val="3812832355"/>
                    </a:ext>
                  </a:extLst>
                </a:gridCol>
                <a:gridCol w="774700">
                  <a:extLst>
                    <a:ext uri="{9D8B030D-6E8A-4147-A177-3AD203B41FA5}">
                      <a16:colId xmlns:a16="http://schemas.microsoft.com/office/drawing/2014/main" val="1495767826"/>
                    </a:ext>
                  </a:extLst>
                </a:gridCol>
                <a:gridCol w="609600">
                  <a:extLst>
                    <a:ext uri="{9D8B030D-6E8A-4147-A177-3AD203B41FA5}">
                      <a16:colId xmlns:a16="http://schemas.microsoft.com/office/drawing/2014/main" val="2396774517"/>
                    </a:ext>
                  </a:extLst>
                </a:gridCol>
                <a:gridCol w="609600">
                  <a:extLst>
                    <a:ext uri="{9D8B030D-6E8A-4147-A177-3AD203B41FA5}">
                      <a16:colId xmlns:a16="http://schemas.microsoft.com/office/drawing/2014/main" val="3111638057"/>
                    </a:ext>
                  </a:extLst>
                </a:gridCol>
              </a:tblGrid>
              <a:tr h="184150">
                <a:tc>
                  <a:txBody>
                    <a:bodyPr/>
                    <a:lstStyle/>
                    <a:p>
                      <a:pPr algn="ctr" fontAlgn="ctr"/>
                      <a:r>
                        <a:rPr lang="en-US" sz="1100" b="1" i="0" u="none" strike="noStrike">
                          <a:solidFill>
                            <a:srgbClr val="000000"/>
                          </a:solidFill>
                          <a:effectLst/>
                          <a:latin typeface="Calibri" panose="020F0502020204030204" pitchFamily="34" charset="0"/>
                        </a:rPr>
                        <a:t>Less than HS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25 –  50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hasjob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321033"/>
                  </a:ext>
                </a:extLst>
              </a:tr>
              <a:tr h="184150">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6403538"/>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24240"/>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32546029"/>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050458"/>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30617282"/>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586027"/>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550899764"/>
                  </a:ext>
                </a:extLst>
              </a:tr>
              <a:tr h="184150">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08828"/>
                  </a:ext>
                </a:extLst>
              </a:tr>
            </a:tbl>
          </a:graphicData>
        </a:graphic>
      </p:graphicFrame>
      <p:graphicFrame>
        <p:nvGraphicFramePr>
          <p:cNvPr id="10" name="Table 9">
            <a:extLst>
              <a:ext uri="{FF2B5EF4-FFF2-40B4-BE49-F238E27FC236}">
                <a16:creationId xmlns:a16="http://schemas.microsoft.com/office/drawing/2014/main" id="{CE3DF489-FC95-4FD7-BC99-F1C5C55C60EE}"/>
              </a:ext>
            </a:extLst>
          </p:cNvPr>
          <p:cNvGraphicFramePr>
            <a:graphicFrameLocks noGrp="1"/>
          </p:cNvGraphicFramePr>
          <p:nvPr>
            <p:extLst>
              <p:ext uri="{D42A27DB-BD31-4B8C-83A1-F6EECF244321}">
                <p14:modId xmlns:p14="http://schemas.microsoft.com/office/powerpoint/2010/main" val="2501272253"/>
              </p:ext>
            </p:extLst>
          </p:nvPr>
        </p:nvGraphicFramePr>
        <p:xfrm>
          <a:off x="8070215" y="1546861"/>
          <a:ext cx="2781300" cy="1657350"/>
        </p:xfrm>
        <a:graphic>
          <a:graphicData uri="http://schemas.openxmlformats.org/drawingml/2006/table">
            <a:tbl>
              <a:tblPr/>
              <a:tblGrid>
                <a:gridCol w="787400">
                  <a:extLst>
                    <a:ext uri="{9D8B030D-6E8A-4147-A177-3AD203B41FA5}">
                      <a16:colId xmlns:a16="http://schemas.microsoft.com/office/drawing/2014/main" val="3812832355"/>
                    </a:ext>
                  </a:extLst>
                </a:gridCol>
                <a:gridCol w="774700">
                  <a:extLst>
                    <a:ext uri="{9D8B030D-6E8A-4147-A177-3AD203B41FA5}">
                      <a16:colId xmlns:a16="http://schemas.microsoft.com/office/drawing/2014/main" val="1495767826"/>
                    </a:ext>
                  </a:extLst>
                </a:gridCol>
                <a:gridCol w="609600">
                  <a:extLst>
                    <a:ext uri="{9D8B030D-6E8A-4147-A177-3AD203B41FA5}">
                      <a16:colId xmlns:a16="http://schemas.microsoft.com/office/drawing/2014/main" val="2396774517"/>
                    </a:ext>
                  </a:extLst>
                </a:gridCol>
                <a:gridCol w="609600">
                  <a:extLst>
                    <a:ext uri="{9D8B030D-6E8A-4147-A177-3AD203B41FA5}">
                      <a16:colId xmlns:a16="http://schemas.microsoft.com/office/drawing/2014/main" val="3111638057"/>
                    </a:ext>
                  </a:extLst>
                </a:gridCol>
              </a:tblGrid>
              <a:tr h="184150">
                <a:tc>
                  <a:txBody>
                    <a:bodyPr/>
                    <a:lstStyle/>
                    <a:p>
                      <a:pPr algn="ctr" fontAlgn="ctr"/>
                      <a:r>
                        <a:rPr lang="en-US" sz="1100" b="1" i="0" u="none" strike="noStrike">
                          <a:solidFill>
                            <a:srgbClr val="000000"/>
                          </a:solidFill>
                          <a:effectLst/>
                          <a:latin typeface="Calibri" panose="020F0502020204030204" pitchFamily="34" charset="0"/>
                        </a:rPr>
                        <a:t>Less than HS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25 –  50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age 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hasjob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321033"/>
                  </a:ext>
                </a:extLst>
              </a:tr>
              <a:tr h="184150">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6403538"/>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24240"/>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32546029"/>
                  </a:ext>
                </a:extLst>
              </a:tr>
              <a:tr h="184150">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050458"/>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30617282"/>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586027"/>
                  </a:ext>
                </a:extLst>
              </a:tr>
              <a:tr h="184150">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550899764"/>
                  </a:ext>
                </a:extLst>
              </a:tr>
              <a:tr h="184150">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08828"/>
                  </a:ext>
                </a:extLst>
              </a:tr>
            </a:tbl>
          </a:graphicData>
        </a:graphic>
      </p:graphicFrame>
      <p:sp>
        <p:nvSpPr>
          <p:cNvPr id="11" name="TextBox 10">
            <a:extLst>
              <a:ext uri="{FF2B5EF4-FFF2-40B4-BE49-F238E27FC236}">
                <a16:creationId xmlns:a16="http://schemas.microsoft.com/office/drawing/2014/main" id="{C15221B6-5638-422F-B9E3-739D8CAA95A7}"/>
              </a:ext>
            </a:extLst>
          </p:cNvPr>
          <p:cNvSpPr txBox="1"/>
          <p:nvPr/>
        </p:nvSpPr>
        <p:spPr>
          <a:xfrm>
            <a:off x="1615441" y="3406854"/>
            <a:ext cx="2231389" cy="369332"/>
          </a:xfrm>
          <a:prstGeom prst="rect">
            <a:avLst/>
          </a:prstGeom>
          <a:noFill/>
        </p:spPr>
        <p:txBody>
          <a:bodyPr wrap="square" rtlCol="0">
            <a:spAutoFit/>
          </a:bodyPr>
          <a:lstStyle/>
          <a:p>
            <a:r>
              <a:rPr lang="en-US" dirty="0"/>
              <a:t>Hot Deck Structure</a:t>
            </a:r>
          </a:p>
        </p:txBody>
      </p:sp>
      <p:sp>
        <p:nvSpPr>
          <p:cNvPr id="12" name="TextBox 11">
            <a:extLst>
              <a:ext uri="{FF2B5EF4-FFF2-40B4-BE49-F238E27FC236}">
                <a16:creationId xmlns:a16="http://schemas.microsoft.com/office/drawing/2014/main" id="{A8850A2A-33C6-42A3-BDB2-4D5093CAD88E}"/>
              </a:ext>
            </a:extLst>
          </p:cNvPr>
          <p:cNvSpPr txBox="1"/>
          <p:nvPr/>
        </p:nvSpPr>
        <p:spPr>
          <a:xfrm>
            <a:off x="5064761" y="5745718"/>
            <a:ext cx="2231389" cy="369332"/>
          </a:xfrm>
          <a:prstGeom prst="rect">
            <a:avLst/>
          </a:prstGeom>
          <a:noFill/>
        </p:spPr>
        <p:txBody>
          <a:bodyPr wrap="square" rtlCol="0">
            <a:spAutoFit/>
          </a:bodyPr>
          <a:lstStyle/>
          <a:p>
            <a:r>
              <a:rPr lang="en-US" dirty="0"/>
              <a:t>Hot Deck with Modes</a:t>
            </a:r>
          </a:p>
        </p:txBody>
      </p:sp>
      <p:sp>
        <p:nvSpPr>
          <p:cNvPr id="13" name="TextBox 12">
            <a:extLst>
              <a:ext uri="{FF2B5EF4-FFF2-40B4-BE49-F238E27FC236}">
                <a16:creationId xmlns:a16="http://schemas.microsoft.com/office/drawing/2014/main" id="{2AE04D44-4D8A-408C-899D-D24DAEF5CCA3}"/>
              </a:ext>
            </a:extLst>
          </p:cNvPr>
          <p:cNvSpPr txBox="1"/>
          <p:nvPr/>
        </p:nvSpPr>
        <p:spPr>
          <a:xfrm>
            <a:off x="7885747" y="3284458"/>
            <a:ext cx="3150235" cy="369332"/>
          </a:xfrm>
          <a:prstGeom prst="rect">
            <a:avLst/>
          </a:prstGeom>
          <a:noFill/>
        </p:spPr>
        <p:txBody>
          <a:bodyPr wrap="square" rtlCol="0">
            <a:spAutoFit/>
          </a:bodyPr>
          <a:lstStyle/>
          <a:p>
            <a:r>
              <a:rPr lang="en-US" dirty="0"/>
              <a:t>Hot Deck with Mode of Modes</a:t>
            </a:r>
          </a:p>
        </p:txBody>
      </p:sp>
      <p:sp>
        <p:nvSpPr>
          <p:cNvPr id="15" name="Arrow: Bent-Up 14">
            <a:extLst>
              <a:ext uri="{FF2B5EF4-FFF2-40B4-BE49-F238E27FC236}">
                <a16:creationId xmlns:a16="http://schemas.microsoft.com/office/drawing/2014/main" id="{44057FEA-FA0F-43EE-A615-1EFAE13099F4}"/>
              </a:ext>
            </a:extLst>
          </p:cNvPr>
          <p:cNvSpPr/>
          <p:nvPr/>
        </p:nvSpPr>
        <p:spPr>
          <a:xfrm rot="5400000">
            <a:off x="2438400" y="3975736"/>
            <a:ext cx="1408430" cy="16573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id="{E0DE612E-332D-4B46-913D-3B91CF0723B4}"/>
              </a:ext>
            </a:extLst>
          </p:cNvPr>
          <p:cNvSpPr/>
          <p:nvPr/>
        </p:nvSpPr>
        <p:spPr>
          <a:xfrm>
            <a:off x="8610600" y="3706019"/>
            <a:ext cx="1408430" cy="16573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31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B0D3-6ADF-4395-9B02-F2119F4B39CE}"/>
              </a:ext>
            </a:extLst>
          </p:cNvPr>
          <p:cNvSpPr>
            <a:spLocks noGrp="1"/>
          </p:cNvSpPr>
          <p:nvPr>
            <p:ph type="title"/>
          </p:nvPr>
        </p:nvSpPr>
        <p:spPr>
          <a:xfrm>
            <a:off x="0" y="4365"/>
            <a:ext cx="12192000" cy="1325563"/>
          </a:xfrm>
          <a:solidFill>
            <a:srgbClr val="1F4E79"/>
          </a:solidFill>
        </p:spPr>
        <p:txBody>
          <a:bodyPr/>
          <a:lstStyle/>
          <a:p>
            <a:r>
              <a:rPr lang="en-US" dirty="0">
                <a:solidFill>
                  <a:srgbClr val="FFFFFF"/>
                </a:solidFill>
              </a:rPr>
              <a:t>Hot Deck Imputation</a:t>
            </a:r>
          </a:p>
        </p:txBody>
      </p:sp>
      <p:pic>
        <p:nvPicPr>
          <p:cNvPr id="6" name="Content Placeholder 5">
            <a:extLst>
              <a:ext uri="{FF2B5EF4-FFF2-40B4-BE49-F238E27FC236}">
                <a16:creationId xmlns:a16="http://schemas.microsoft.com/office/drawing/2014/main" id="{09B1CE4C-D562-4B15-9E2E-BD1611EFCF09}"/>
              </a:ext>
            </a:extLst>
          </p:cNvPr>
          <p:cNvPicPr>
            <a:picLocks noGrp="1" noChangeAspect="1"/>
          </p:cNvPicPr>
          <p:nvPr>
            <p:ph idx="1"/>
          </p:nvPr>
        </p:nvPicPr>
        <p:blipFill>
          <a:blip r:embed="rId2"/>
          <a:stretch>
            <a:fillRect/>
          </a:stretch>
        </p:blipFill>
        <p:spPr>
          <a:xfrm>
            <a:off x="1598951" y="1329928"/>
            <a:ext cx="8962950" cy="4613672"/>
          </a:xfrm>
        </p:spPr>
      </p:pic>
      <p:sp>
        <p:nvSpPr>
          <p:cNvPr id="4" name="Slide Number Placeholder 3">
            <a:extLst>
              <a:ext uri="{FF2B5EF4-FFF2-40B4-BE49-F238E27FC236}">
                <a16:creationId xmlns:a16="http://schemas.microsoft.com/office/drawing/2014/main" id="{5866725E-8654-4F2A-A218-611963797910}"/>
              </a:ext>
            </a:extLst>
          </p:cNvPr>
          <p:cNvSpPr>
            <a:spLocks noGrp="1"/>
          </p:cNvSpPr>
          <p:nvPr>
            <p:ph type="sldNum" sz="quarter" idx="12"/>
          </p:nvPr>
        </p:nvSpPr>
        <p:spPr/>
        <p:txBody>
          <a:bodyPr/>
          <a:lstStyle/>
          <a:p>
            <a:fld id="{FC63ECC8-719A-498E-B101-491B6A35558E}" type="slidenum">
              <a:rPr lang="en-US" smtClean="0"/>
              <a:t>23</a:t>
            </a:fld>
            <a:endParaRPr lang="en-US"/>
          </a:p>
        </p:txBody>
      </p:sp>
    </p:spTree>
    <p:extLst>
      <p:ext uri="{BB962C8B-B14F-4D97-AF65-F5344CB8AC3E}">
        <p14:creationId xmlns:p14="http://schemas.microsoft.com/office/powerpoint/2010/main" val="422082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64CD-53C9-4082-88FB-17EE6502F947}"/>
              </a:ext>
            </a:extLst>
          </p:cNvPr>
          <p:cNvSpPr>
            <a:spLocks noGrp="1"/>
          </p:cNvSpPr>
          <p:nvPr>
            <p:ph type="title"/>
          </p:nvPr>
        </p:nvSpPr>
        <p:spPr>
          <a:xfrm>
            <a:off x="0" y="-2382"/>
            <a:ext cx="12192000" cy="1325563"/>
          </a:xfrm>
          <a:solidFill>
            <a:srgbClr val="1F4E79"/>
          </a:solidFill>
        </p:spPr>
        <p:txBody>
          <a:bodyPr/>
          <a:lstStyle/>
          <a:p>
            <a:r>
              <a:rPr lang="en-US" dirty="0">
                <a:solidFill>
                  <a:srgbClr val="FFFFFF"/>
                </a:solidFill>
              </a:rPr>
              <a:t>Imputation Performance</a:t>
            </a:r>
          </a:p>
        </p:txBody>
      </p:sp>
      <p:pic>
        <p:nvPicPr>
          <p:cNvPr id="6" name="Content Placeholder 5">
            <a:extLst>
              <a:ext uri="{FF2B5EF4-FFF2-40B4-BE49-F238E27FC236}">
                <a16:creationId xmlns:a16="http://schemas.microsoft.com/office/drawing/2014/main" id="{C29601E3-E8D5-4412-A7D5-4DA988A7DCF1}"/>
              </a:ext>
            </a:extLst>
          </p:cNvPr>
          <p:cNvPicPr>
            <a:picLocks noGrp="1" noChangeAspect="1"/>
          </p:cNvPicPr>
          <p:nvPr>
            <p:ph idx="1"/>
          </p:nvPr>
        </p:nvPicPr>
        <p:blipFill>
          <a:blip r:embed="rId2"/>
          <a:stretch>
            <a:fillRect/>
          </a:stretch>
        </p:blipFill>
        <p:spPr>
          <a:xfrm>
            <a:off x="1225905" y="1323181"/>
            <a:ext cx="9500747" cy="4518819"/>
          </a:xfrm>
        </p:spPr>
      </p:pic>
      <p:sp>
        <p:nvSpPr>
          <p:cNvPr id="4" name="Slide Number Placeholder 3">
            <a:extLst>
              <a:ext uri="{FF2B5EF4-FFF2-40B4-BE49-F238E27FC236}">
                <a16:creationId xmlns:a16="http://schemas.microsoft.com/office/drawing/2014/main" id="{7C5C2816-BFBF-4DEC-A2DA-6606A907ED67}"/>
              </a:ext>
            </a:extLst>
          </p:cNvPr>
          <p:cNvSpPr>
            <a:spLocks noGrp="1"/>
          </p:cNvSpPr>
          <p:nvPr>
            <p:ph type="sldNum" sz="quarter" idx="12"/>
          </p:nvPr>
        </p:nvSpPr>
        <p:spPr/>
        <p:txBody>
          <a:bodyPr/>
          <a:lstStyle/>
          <a:p>
            <a:fld id="{FC63ECC8-719A-498E-B101-491B6A35558E}" type="slidenum">
              <a:rPr lang="en-US" smtClean="0"/>
              <a:t>24</a:t>
            </a:fld>
            <a:endParaRPr lang="en-US"/>
          </a:p>
        </p:txBody>
      </p:sp>
    </p:spTree>
    <p:extLst>
      <p:ext uri="{BB962C8B-B14F-4D97-AF65-F5344CB8AC3E}">
        <p14:creationId xmlns:p14="http://schemas.microsoft.com/office/powerpoint/2010/main" val="401691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DFBA-10AA-4C20-BE07-9653FF76164F}"/>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Conclusions</a:t>
            </a:r>
          </a:p>
        </p:txBody>
      </p:sp>
      <p:sp>
        <p:nvSpPr>
          <p:cNvPr id="3" name="Content Placeholder 2">
            <a:extLst>
              <a:ext uri="{FF2B5EF4-FFF2-40B4-BE49-F238E27FC236}">
                <a16:creationId xmlns:a16="http://schemas.microsoft.com/office/drawing/2014/main" id="{D9EBA282-FA74-46EE-88DA-3907CD2BD989}"/>
              </a:ext>
            </a:extLst>
          </p:cNvPr>
          <p:cNvSpPr>
            <a:spLocks noGrp="1"/>
          </p:cNvSpPr>
          <p:nvPr>
            <p:ph idx="1"/>
          </p:nvPr>
        </p:nvSpPr>
        <p:spPr>
          <a:xfrm>
            <a:off x="0" y="1343818"/>
            <a:ext cx="12192000" cy="4620102"/>
          </a:xfrm>
        </p:spPr>
        <p:txBody>
          <a:bodyPr/>
          <a:lstStyle/>
          <a:p>
            <a:r>
              <a:rPr lang="en-US" dirty="0"/>
              <a:t>Random Forest Classifier with 3 features was the best estimator based on precision score (precision = 0.8)</a:t>
            </a:r>
          </a:p>
          <a:p>
            <a:r>
              <a:rPr lang="en-US" dirty="0"/>
              <a:t>Found no statistical difference in </a:t>
            </a:r>
            <a:r>
              <a:rPr lang="en-US" i="1" dirty="0"/>
              <a:t>hasjob</a:t>
            </a:r>
            <a:r>
              <a:rPr lang="en-US" dirty="0"/>
              <a:t> distribution between production SRMI and hot deck imputation based on 3 different classification models (mean and variance)</a:t>
            </a:r>
          </a:p>
          <a:p>
            <a:r>
              <a:rPr lang="en-US" dirty="0"/>
              <a:t>Employment status non-response may be associated with having a job</a:t>
            </a:r>
          </a:p>
          <a:p>
            <a:endParaRPr lang="en-US" dirty="0"/>
          </a:p>
        </p:txBody>
      </p:sp>
      <p:sp>
        <p:nvSpPr>
          <p:cNvPr id="4" name="Slide Number Placeholder 3">
            <a:extLst>
              <a:ext uri="{FF2B5EF4-FFF2-40B4-BE49-F238E27FC236}">
                <a16:creationId xmlns:a16="http://schemas.microsoft.com/office/drawing/2014/main" id="{16567BF4-C8A4-4487-80FC-BA88FCB8DCF7}"/>
              </a:ext>
            </a:extLst>
          </p:cNvPr>
          <p:cNvSpPr>
            <a:spLocks noGrp="1"/>
          </p:cNvSpPr>
          <p:nvPr>
            <p:ph type="sldNum" sz="quarter" idx="12"/>
          </p:nvPr>
        </p:nvSpPr>
        <p:spPr/>
        <p:txBody>
          <a:bodyPr/>
          <a:lstStyle/>
          <a:p>
            <a:fld id="{FC63ECC8-719A-498E-B101-491B6A35558E}" type="slidenum">
              <a:rPr lang="en-US" smtClean="0"/>
              <a:t>25</a:t>
            </a:fld>
            <a:endParaRPr lang="en-US"/>
          </a:p>
        </p:txBody>
      </p:sp>
    </p:spTree>
    <p:extLst>
      <p:ext uri="{BB962C8B-B14F-4D97-AF65-F5344CB8AC3E}">
        <p14:creationId xmlns:p14="http://schemas.microsoft.com/office/powerpoint/2010/main" val="156407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DFBA-10AA-4C20-BE07-9653FF76164F}"/>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Summary</a:t>
            </a:r>
          </a:p>
        </p:txBody>
      </p:sp>
      <p:sp>
        <p:nvSpPr>
          <p:cNvPr id="3" name="Content Placeholder 2">
            <a:extLst>
              <a:ext uri="{FF2B5EF4-FFF2-40B4-BE49-F238E27FC236}">
                <a16:creationId xmlns:a16="http://schemas.microsoft.com/office/drawing/2014/main" id="{D9EBA282-FA74-46EE-88DA-3907CD2BD989}"/>
              </a:ext>
            </a:extLst>
          </p:cNvPr>
          <p:cNvSpPr>
            <a:spLocks noGrp="1"/>
          </p:cNvSpPr>
          <p:nvPr>
            <p:ph idx="1"/>
          </p:nvPr>
        </p:nvSpPr>
        <p:spPr>
          <a:xfrm>
            <a:off x="0" y="1343818"/>
            <a:ext cx="12192000" cy="4620102"/>
          </a:xfrm>
        </p:spPr>
        <p:txBody>
          <a:bodyPr/>
          <a:lstStyle/>
          <a:p>
            <a:r>
              <a:rPr lang="en-US" dirty="0"/>
              <a:t>Developed a pipeline to (hot deck) impute for missing job status in the SIPP</a:t>
            </a:r>
          </a:p>
          <a:p>
            <a:r>
              <a:rPr lang="en-US" dirty="0"/>
              <a:t>Recursive Feature Elimination to choose the optimal number of features for a given a binary classifier </a:t>
            </a:r>
          </a:p>
          <a:p>
            <a:pPr lvl="1"/>
            <a:r>
              <a:rPr lang="en-US" dirty="0"/>
              <a:t>Train-test-split method (70-30) </a:t>
            </a:r>
          </a:p>
          <a:p>
            <a:pPr lvl="1"/>
            <a:r>
              <a:rPr lang="en-US" dirty="0"/>
              <a:t>Grid search (5-fold CV) across different feature counts (between 3 and 30) for each classifier</a:t>
            </a:r>
          </a:p>
          <a:p>
            <a:pPr lvl="1"/>
            <a:r>
              <a:rPr lang="en-US" dirty="0"/>
              <a:t>Construct hot deck using features from the model with the highest precision score</a:t>
            </a:r>
          </a:p>
          <a:p>
            <a:r>
              <a:rPr lang="en-US" dirty="0"/>
              <a:t>Developed “mode of modes” method for initializing hot deck </a:t>
            </a:r>
          </a:p>
          <a:p>
            <a:r>
              <a:rPr lang="en-US" dirty="0"/>
              <a:t>Compared imputed job status distribution to SIPP production</a:t>
            </a:r>
          </a:p>
        </p:txBody>
      </p:sp>
      <p:sp>
        <p:nvSpPr>
          <p:cNvPr id="4" name="Slide Number Placeholder 3">
            <a:extLst>
              <a:ext uri="{FF2B5EF4-FFF2-40B4-BE49-F238E27FC236}">
                <a16:creationId xmlns:a16="http://schemas.microsoft.com/office/drawing/2014/main" id="{16567BF4-C8A4-4487-80FC-BA88FCB8DCF7}"/>
              </a:ext>
            </a:extLst>
          </p:cNvPr>
          <p:cNvSpPr>
            <a:spLocks noGrp="1"/>
          </p:cNvSpPr>
          <p:nvPr>
            <p:ph type="sldNum" sz="quarter" idx="12"/>
          </p:nvPr>
        </p:nvSpPr>
        <p:spPr/>
        <p:txBody>
          <a:bodyPr/>
          <a:lstStyle/>
          <a:p>
            <a:fld id="{FC63ECC8-719A-498E-B101-491B6A35558E}" type="slidenum">
              <a:rPr lang="en-US" smtClean="0"/>
              <a:t>26</a:t>
            </a:fld>
            <a:endParaRPr lang="en-US"/>
          </a:p>
        </p:txBody>
      </p:sp>
    </p:spTree>
    <p:extLst>
      <p:ext uri="{BB962C8B-B14F-4D97-AF65-F5344CB8AC3E}">
        <p14:creationId xmlns:p14="http://schemas.microsoft.com/office/powerpoint/2010/main" val="57518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DFBA-10AA-4C20-BE07-9653FF76164F}"/>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Discussion</a:t>
            </a:r>
          </a:p>
        </p:txBody>
      </p:sp>
      <p:sp>
        <p:nvSpPr>
          <p:cNvPr id="3" name="Content Placeholder 2">
            <a:extLst>
              <a:ext uri="{FF2B5EF4-FFF2-40B4-BE49-F238E27FC236}">
                <a16:creationId xmlns:a16="http://schemas.microsoft.com/office/drawing/2014/main" id="{D9EBA282-FA74-46EE-88DA-3907CD2BD989}"/>
              </a:ext>
            </a:extLst>
          </p:cNvPr>
          <p:cNvSpPr>
            <a:spLocks noGrp="1"/>
          </p:cNvSpPr>
          <p:nvPr>
            <p:ph idx="1"/>
          </p:nvPr>
        </p:nvSpPr>
        <p:spPr>
          <a:xfrm>
            <a:off x="0" y="1343818"/>
            <a:ext cx="12192000" cy="4620102"/>
          </a:xfrm>
        </p:spPr>
        <p:txBody>
          <a:bodyPr/>
          <a:lstStyle/>
          <a:p>
            <a:r>
              <a:rPr lang="en-US" dirty="0"/>
              <a:t>Our fully saturated models result in logically inconsistent variable combinations (e.g., age 25–50, age 50+)</a:t>
            </a:r>
          </a:p>
          <a:p>
            <a:r>
              <a:rPr lang="en-US" dirty="0"/>
              <a:t>Is precision score the right performance metric?</a:t>
            </a:r>
          </a:p>
          <a:p>
            <a:r>
              <a:rPr lang="en-US" dirty="0"/>
              <a:t>Public-use data has limited features:</a:t>
            </a:r>
          </a:p>
          <a:p>
            <a:pPr lvl="1"/>
            <a:r>
              <a:rPr lang="en-US" dirty="0"/>
              <a:t>Best Logistic Regression for internal had 12 features</a:t>
            </a:r>
          </a:p>
          <a:p>
            <a:pPr lvl="1"/>
            <a:r>
              <a:rPr lang="en-US" dirty="0"/>
              <a:t>Best Logistic Regression for public has 5 features</a:t>
            </a:r>
          </a:p>
          <a:p>
            <a:r>
              <a:rPr lang="en-US" dirty="0"/>
              <a:t>Alternative measures of similarity (e.g., propensity scores) for matching donors </a:t>
            </a:r>
            <a:r>
              <a:rPr lang="en-US"/>
              <a:t>to recipients?</a:t>
            </a:r>
            <a:endParaRPr lang="en-US" dirty="0"/>
          </a:p>
          <a:p>
            <a:pPr lvl="1"/>
            <a:endParaRPr lang="en-US" dirty="0"/>
          </a:p>
        </p:txBody>
      </p:sp>
      <p:sp>
        <p:nvSpPr>
          <p:cNvPr id="4" name="Slide Number Placeholder 3">
            <a:extLst>
              <a:ext uri="{FF2B5EF4-FFF2-40B4-BE49-F238E27FC236}">
                <a16:creationId xmlns:a16="http://schemas.microsoft.com/office/drawing/2014/main" id="{16567BF4-C8A4-4487-80FC-BA88FCB8DCF7}"/>
              </a:ext>
            </a:extLst>
          </p:cNvPr>
          <p:cNvSpPr>
            <a:spLocks noGrp="1"/>
          </p:cNvSpPr>
          <p:nvPr>
            <p:ph type="sldNum" sz="quarter" idx="12"/>
          </p:nvPr>
        </p:nvSpPr>
        <p:spPr/>
        <p:txBody>
          <a:bodyPr/>
          <a:lstStyle/>
          <a:p>
            <a:fld id="{FC63ECC8-719A-498E-B101-491B6A35558E}" type="slidenum">
              <a:rPr lang="en-US" smtClean="0"/>
              <a:t>27</a:t>
            </a:fld>
            <a:endParaRPr lang="en-US"/>
          </a:p>
        </p:txBody>
      </p:sp>
    </p:spTree>
    <p:extLst>
      <p:ext uri="{BB962C8B-B14F-4D97-AF65-F5344CB8AC3E}">
        <p14:creationId xmlns:p14="http://schemas.microsoft.com/office/powerpoint/2010/main" val="398313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8D20-2AF5-42FB-B3BA-27CD9FCE0996}"/>
              </a:ext>
            </a:extLst>
          </p:cNvPr>
          <p:cNvSpPr>
            <a:spLocks noGrp="1"/>
          </p:cNvSpPr>
          <p:nvPr>
            <p:ph type="title"/>
          </p:nvPr>
        </p:nvSpPr>
        <p:spPr>
          <a:xfrm>
            <a:off x="0" y="18256"/>
            <a:ext cx="12192000" cy="1325563"/>
          </a:xfrm>
          <a:solidFill>
            <a:srgbClr val="1F4E79"/>
          </a:solidFill>
        </p:spPr>
        <p:txBody>
          <a:bodyPr/>
          <a:lstStyle/>
          <a:p>
            <a:r>
              <a:rPr lang="en-US" dirty="0">
                <a:solidFill>
                  <a:srgbClr val="FFFFFF"/>
                </a:solidFill>
              </a:rPr>
              <a:t>Thank You!</a:t>
            </a:r>
          </a:p>
        </p:txBody>
      </p:sp>
      <p:sp>
        <p:nvSpPr>
          <p:cNvPr id="3" name="Content Placeholder 2">
            <a:extLst>
              <a:ext uri="{FF2B5EF4-FFF2-40B4-BE49-F238E27FC236}">
                <a16:creationId xmlns:a16="http://schemas.microsoft.com/office/drawing/2014/main" id="{50242694-E031-40F3-BE42-D80EBC4893E3}"/>
              </a:ext>
            </a:extLst>
          </p:cNvPr>
          <p:cNvSpPr>
            <a:spLocks noGrp="1"/>
          </p:cNvSpPr>
          <p:nvPr>
            <p:ph idx="1"/>
          </p:nvPr>
        </p:nvSpPr>
        <p:spPr>
          <a:xfrm>
            <a:off x="0" y="1867039"/>
            <a:ext cx="12192000" cy="4107041"/>
          </a:xfrm>
        </p:spPr>
        <p:txBody>
          <a:bodyPr numCol="2">
            <a:normAutofit/>
          </a:bodyPr>
          <a:lstStyle/>
          <a:p>
            <a:pPr marL="0" indent="0">
              <a:buNone/>
            </a:pPr>
            <a:r>
              <a:rPr lang="en-US" dirty="0"/>
              <a:t>Shalise S. Ayromloo </a:t>
            </a:r>
          </a:p>
          <a:p>
            <a:pPr marL="0" indent="0">
              <a:buNone/>
            </a:pPr>
            <a:r>
              <a:rPr lang="en-US" dirty="0"/>
              <a:t>Labor Force Statistics Branch </a:t>
            </a:r>
          </a:p>
          <a:p>
            <a:pPr marL="0" indent="0">
              <a:buNone/>
            </a:pPr>
            <a:r>
              <a:rPr lang="en-US" dirty="0"/>
              <a:t>U.S. Census Bureau</a:t>
            </a:r>
          </a:p>
          <a:p>
            <a:pPr marL="0" indent="0">
              <a:buNone/>
            </a:pPr>
            <a:r>
              <a:rPr lang="en-US" dirty="0">
                <a:hlinkClick r:id="rId2"/>
              </a:rPr>
              <a:t>shalise.ayromloo@census.gov</a:t>
            </a: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Kelly R. Wilkin </a:t>
            </a:r>
          </a:p>
          <a:p>
            <a:pPr marL="0" indent="0">
              <a:buNone/>
            </a:pPr>
            <a:r>
              <a:rPr lang="en-US" dirty="0"/>
              <a:t>Center for Genomic Medicine</a:t>
            </a:r>
          </a:p>
          <a:p>
            <a:pPr marL="0" indent="0">
              <a:buNone/>
            </a:pPr>
            <a:r>
              <a:rPr lang="en-US" dirty="0"/>
              <a:t>Desert Research Institute</a:t>
            </a:r>
          </a:p>
          <a:p>
            <a:pPr marL="0" indent="0">
              <a:buNone/>
            </a:pPr>
            <a:r>
              <a:rPr lang="en-US" dirty="0">
                <a:hlinkClick r:id="rId3"/>
              </a:rPr>
              <a:t>kelly.wilkin@dri.edu</a:t>
            </a: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8AB71DEB-8ACB-44FB-9B01-1AA682F2DEE1}"/>
              </a:ext>
            </a:extLst>
          </p:cNvPr>
          <p:cNvSpPr>
            <a:spLocks noGrp="1"/>
          </p:cNvSpPr>
          <p:nvPr>
            <p:ph type="sldNum" sz="quarter" idx="12"/>
          </p:nvPr>
        </p:nvSpPr>
        <p:spPr/>
        <p:txBody>
          <a:bodyPr/>
          <a:lstStyle/>
          <a:p>
            <a:fld id="{FC63ECC8-719A-498E-B101-491B6A35558E}" type="slidenum">
              <a:rPr lang="en-US" smtClean="0"/>
              <a:t>28</a:t>
            </a:fld>
            <a:endParaRPr lang="en-US"/>
          </a:p>
        </p:txBody>
      </p:sp>
      <p:sp>
        <p:nvSpPr>
          <p:cNvPr id="5" name="TextBox 4">
            <a:extLst>
              <a:ext uri="{FF2B5EF4-FFF2-40B4-BE49-F238E27FC236}">
                <a16:creationId xmlns:a16="http://schemas.microsoft.com/office/drawing/2014/main" id="{CE6707C9-C3B7-426A-8804-BA2E05DDE8D7}"/>
              </a:ext>
            </a:extLst>
          </p:cNvPr>
          <p:cNvSpPr txBox="1"/>
          <p:nvPr/>
        </p:nvSpPr>
        <p:spPr>
          <a:xfrm>
            <a:off x="0" y="1343819"/>
            <a:ext cx="12192000" cy="523220"/>
          </a:xfrm>
          <a:prstGeom prst="rect">
            <a:avLst/>
          </a:prstGeom>
          <a:noFill/>
        </p:spPr>
        <p:txBody>
          <a:bodyPr wrap="square" rtlCol="0">
            <a:spAutoFit/>
          </a:bodyPr>
          <a:lstStyle/>
          <a:p>
            <a:r>
              <a:rPr lang="en-US" sz="2800" dirty="0"/>
              <a:t>Please direct all questions and comments to:</a:t>
            </a:r>
          </a:p>
        </p:txBody>
      </p:sp>
    </p:spTree>
    <p:extLst>
      <p:ext uri="{BB962C8B-B14F-4D97-AF65-F5344CB8AC3E}">
        <p14:creationId xmlns:p14="http://schemas.microsoft.com/office/powerpoint/2010/main" val="368778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3EBAF-AB27-46C5-85C6-F4CD0362D6B4}"/>
              </a:ext>
            </a:extLst>
          </p:cNvPr>
          <p:cNvSpPr>
            <a:spLocks noGrp="1"/>
          </p:cNvSpPr>
          <p:nvPr>
            <p:ph idx="1"/>
          </p:nvPr>
        </p:nvSpPr>
        <p:spPr>
          <a:xfrm>
            <a:off x="0" y="1343817"/>
            <a:ext cx="12192000" cy="4659417"/>
          </a:xfrm>
        </p:spPr>
        <p:txBody>
          <a:bodyPr/>
          <a:lstStyle/>
          <a:p>
            <a:r>
              <a:rPr lang="en-US" dirty="0"/>
              <a:t>Missing data is a problem for household surveys </a:t>
            </a:r>
          </a:p>
          <a:p>
            <a:r>
              <a:rPr lang="en-US" dirty="0"/>
              <a:t>Collect many items (variables), e.g.: </a:t>
            </a:r>
          </a:p>
          <a:p>
            <a:pPr lvl="1"/>
            <a:r>
              <a:rPr lang="en-US" dirty="0"/>
              <a:t>SIPP 2018 public-use file has over 4,000 questions</a:t>
            </a:r>
          </a:p>
          <a:p>
            <a:pPr lvl="1"/>
            <a:r>
              <a:rPr lang="en-US" dirty="0"/>
              <a:t> CPS basic monthly has about 400 questions </a:t>
            </a:r>
          </a:p>
          <a:p>
            <a:r>
              <a:rPr lang="en-US" dirty="0"/>
              <a:t>Goal is to make available a complete file </a:t>
            </a:r>
          </a:p>
          <a:p>
            <a:pPr lvl="1"/>
            <a:r>
              <a:rPr lang="en-US" dirty="0"/>
              <a:t>Correct for selection into item non-response</a:t>
            </a:r>
          </a:p>
          <a:p>
            <a:pPr lvl="1"/>
            <a:r>
              <a:rPr lang="en-US" dirty="0"/>
              <a:t>Avoid list-wise deletion of records</a:t>
            </a:r>
          </a:p>
          <a:p>
            <a:r>
              <a:rPr lang="en-US" dirty="0"/>
              <a:t>Missing items are imputed </a:t>
            </a:r>
          </a:p>
          <a:p>
            <a:r>
              <a:rPr lang="en-US" dirty="0"/>
              <a:t>Imputation may cause match bias </a:t>
            </a:r>
          </a:p>
        </p:txBody>
      </p:sp>
      <p:sp>
        <p:nvSpPr>
          <p:cNvPr id="4" name="Slide Number Placeholder 3">
            <a:extLst>
              <a:ext uri="{FF2B5EF4-FFF2-40B4-BE49-F238E27FC236}">
                <a16:creationId xmlns:a16="http://schemas.microsoft.com/office/drawing/2014/main" id="{EDDFBA81-2C60-4C1A-AAF2-189A759731D4}"/>
              </a:ext>
            </a:extLst>
          </p:cNvPr>
          <p:cNvSpPr>
            <a:spLocks noGrp="1"/>
          </p:cNvSpPr>
          <p:nvPr>
            <p:ph type="sldNum" sz="quarter" idx="12"/>
          </p:nvPr>
        </p:nvSpPr>
        <p:spPr/>
        <p:txBody>
          <a:bodyPr/>
          <a:lstStyle/>
          <a:p>
            <a:fld id="{FC63ECC8-719A-498E-B101-491B6A35558E}" type="slidenum">
              <a:rPr lang="en-US" smtClean="0"/>
              <a:t>3</a:t>
            </a:fld>
            <a:endParaRPr lang="en-US"/>
          </a:p>
        </p:txBody>
      </p:sp>
      <p:sp>
        <p:nvSpPr>
          <p:cNvPr id="6" name="Title 5">
            <a:extLst>
              <a:ext uri="{FF2B5EF4-FFF2-40B4-BE49-F238E27FC236}">
                <a16:creationId xmlns:a16="http://schemas.microsoft.com/office/drawing/2014/main" id="{E535CF61-337E-4F71-890E-45D11BBBAC26}"/>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Background</a:t>
            </a:r>
          </a:p>
        </p:txBody>
      </p:sp>
    </p:spTree>
    <p:extLst>
      <p:ext uri="{BB962C8B-B14F-4D97-AF65-F5344CB8AC3E}">
        <p14:creationId xmlns:p14="http://schemas.microsoft.com/office/powerpoint/2010/main" val="187527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6729-105F-4CCC-BAEB-6157E7B98C85}"/>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Hot Deck Imputation (HDI)</a:t>
            </a:r>
          </a:p>
        </p:txBody>
      </p:sp>
      <p:sp>
        <p:nvSpPr>
          <p:cNvPr id="3" name="Content Placeholder 2">
            <a:extLst>
              <a:ext uri="{FF2B5EF4-FFF2-40B4-BE49-F238E27FC236}">
                <a16:creationId xmlns:a16="http://schemas.microsoft.com/office/drawing/2014/main" id="{DAAE8949-912D-48FE-8CF4-9C89F86DEE47}"/>
              </a:ext>
            </a:extLst>
          </p:cNvPr>
          <p:cNvSpPr>
            <a:spLocks noGrp="1"/>
          </p:cNvSpPr>
          <p:nvPr>
            <p:ph idx="1"/>
          </p:nvPr>
        </p:nvSpPr>
        <p:spPr>
          <a:xfrm>
            <a:off x="0" y="1343817"/>
            <a:ext cx="12192000" cy="4659417"/>
          </a:xfrm>
        </p:spPr>
        <p:txBody>
          <a:bodyPr>
            <a:normAutofit/>
          </a:bodyPr>
          <a:lstStyle/>
          <a:p>
            <a:r>
              <a:rPr lang="en-US" dirty="0"/>
              <a:t>Most common method of imputation used by Census is </a:t>
            </a:r>
            <a:r>
              <a:rPr lang="en-US" i="1" dirty="0"/>
              <a:t>the cell hot deck </a:t>
            </a:r>
          </a:p>
          <a:p>
            <a:pPr lvl="1"/>
            <a:r>
              <a:rPr lang="en-US" dirty="0"/>
              <a:t>Replaces missing values for a given target variable using the value reported by another survey participant with similar observational characteristics </a:t>
            </a:r>
          </a:p>
          <a:p>
            <a:pPr lvl="1"/>
            <a:r>
              <a:rPr lang="en-US" i="1" dirty="0"/>
              <a:t>Donor</a:t>
            </a:r>
            <a:r>
              <a:rPr lang="en-US" dirty="0"/>
              <a:t> provides a value of the target variable to the </a:t>
            </a:r>
            <a:r>
              <a:rPr lang="en-US" i="1" dirty="0"/>
              <a:t>recipient</a:t>
            </a:r>
          </a:p>
          <a:p>
            <a:r>
              <a:rPr lang="en-US" dirty="0"/>
              <a:t>Utility of HDI </a:t>
            </a:r>
          </a:p>
          <a:p>
            <a:pPr lvl="1"/>
            <a:r>
              <a:rPr lang="en-US" dirty="0"/>
              <a:t>Ensures only valid values are used for imputation </a:t>
            </a:r>
          </a:p>
          <a:p>
            <a:pPr lvl="1"/>
            <a:r>
              <a:rPr lang="en-US" dirty="0"/>
              <a:t>Can maintain logical relationships (e.g., men should not be imputed to be mothers) </a:t>
            </a:r>
          </a:p>
          <a:p>
            <a:pPr lvl="1"/>
            <a:r>
              <a:rPr lang="en-US" dirty="0"/>
              <a:t>Less complicated than model-based prediction methods (e.g., SRMI)</a:t>
            </a:r>
          </a:p>
          <a:p>
            <a:pPr lvl="2"/>
            <a:r>
              <a:rPr lang="en-US" dirty="0"/>
              <a:t>Not sensitive to model mis-specification</a:t>
            </a:r>
          </a:p>
          <a:p>
            <a:pPr lvl="2"/>
            <a:r>
              <a:rPr lang="en-US" dirty="0"/>
              <a:t>Less computationally expensive</a:t>
            </a:r>
          </a:p>
        </p:txBody>
      </p:sp>
      <p:sp>
        <p:nvSpPr>
          <p:cNvPr id="4" name="Slide Number Placeholder 3">
            <a:extLst>
              <a:ext uri="{FF2B5EF4-FFF2-40B4-BE49-F238E27FC236}">
                <a16:creationId xmlns:a16="http://schemas.microsoft.com/office/drawing/2014/main" id="{9A1A7F7F-E0FD-4ABE-AE42-6567F73520C5}"/>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304416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D0FB-0C52-4345-BDE8-FD4FCD1555A1}"/>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HDI Considerations</a:t>
            </a:r>
          </a:p>
        </p:txBody>
      </p:sp>
      <p:sp>
        <p:nvSpPr>
          <p:cNvPr id="3" name="Content Placeholder 2">
            <a:extLst>
              <a:ext uri="{FF2B5EF4-FFF2-40B4-BE49-F238E27FC236}">
                <a16:creationId xmlns:a16="http://schemas.microsoft.com/office/drawing/2014/main" id="{A28BFEE6-8AF2-453E-9DD1-B18DA880EF9F}"/>
              </a:ext>
            </a:extLst>
          </p:cNvPr>
          <p:cNvSpPr>
            <a:spLocks noGrp="1"/>
          </p:cNvSpPr>
          <p:nvPr>
            <p:ph idx="1"/>
          </p:nvPr>
        </p:nvSpPr>
        <p:spPr>
          <a:xfrm>
            <a:off x="0" y="1343819"/>
            <a:ext cx="12192000" cy="4660742"/>
          </a:xfrm>
        </p:spPr>
        <p:txBody>
          <a:bodyPr/>
          <a:lstStyle/>
          <a:p>
            <a:r>
              <a:rPr lang="en-US" dirty="0"/>
              <a:t>Define the donor pool: </a:t>
            </a:r>
          </a:p>
          <a:p>
            <a:pPr marL="914400" lvl="1" indent="-457200">
              <a:buAutoNum type="arabicPeriod"/>
            </a:pPr>
            <a:r>
              <a:rPr lang="en-US" dirty="0"/>
              <a:t>Which characteristics (stratifying variables) are used to match donors and recipients </a:t>
            </a:r>
          </a:p>
          <a:p>
            <a:pPr marL="914400" lvl="1" indent="-457200">
              <a:buFont typeface="Arial" panose="020B0604020202020204" pitchFamily="34" charset="0"/>
              <a:buAutoNum type="arabicPeriod"/>
            </a:pPr>
            <a:r>
              <a:rPr lang="en-US" dirty="0"/>
              <a:t>Determining their relative “proximity” (e.g., exact matching, nearest neighbor) </a:t>
            </a:r>
          </a:p>
          <a:p>
            <a:r>
              <a:rPr lang="en-US" dirty="0"/>
              <a:t>If no donor is available, what value to use? (“cold” values) </a:t>
            </a:r>
          </a:p>
          <a:p>
            <a:r>
              <a:rPr lang="en-US" dirty="0"/>
              <a:t>Use of sampling weights</a:t>
            </a:r>
          </a:p>
          <a:p>
            <a:pPr lvl="1"/>
            <a:r>
              <a:rPr lang="en-US" dirty="0"/>
              <a:t>If a donor is used multiple times</a:t>
            </a:r>
          </a:p>
          <a:p>
            <a:pPr lvl="1"/>
            <a:r>
              <a:rPr lang="en-US" dirty="0"/>
              <a:t>If the target variable is correlated with weights</a:t>
            </a:r>
          </a:p>
        </p:txBody>
      </p:sp>
      <p:sp>
        <p:nvSpPr>
          <p:cNvPr id="4" name="Slide Number Placeholder 3">
            <a:extLst>
              <a:ext uri="{FF2B5EF4-FFF2-40B4-BE49-F238E27FC236}">
                <a16:creationId xmlns:a16="http://schemas.microsoft.com/office/drawing/2014/main" id="{1EB3BE2B-540F-4F3B-9575-FFFF63031FC9}"/>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256727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81D-E4C6-49DC-92AF-51975EC20F7F}"/>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HDI at Census (e.g., SIPP)</a:t>
            </a:r>
          </a:p>
        </p:txBody>
      </p:sp>
      <p:sp>
        <p:nvSpPr>
          <p:cNvPr id="3" name="Content Placeholder 2">
            <a:extLst>
              <a:ext uri="{FF2B5EF4-FFF2-40B4-BE49-F238E27FC236}">
                <a16:creationId xmlns:a16="http://schemas.microsoft.com/office/drawing/2014/main" id="{9FA1C2AA-595D-481A-880B-1149599C1357}"/>
              </a:ext>
            </a:extLst>
          </p:cNvPr>
          <p:cNvSpPr>
            <a:spLocks noGrp="1"/>
          </p:cNvSpPr>
          <p:nvPr>
            <p:ph idx="1"/>
          </p:nvPr>
        </p:nvSpPr>
        <p:spPr>
          <a:xfrm>
            <a:off x="0" y="1343818"/>
            <a:ext cx="12192000" cy="4650582"/>
          </a:xfrm>
        </p:spPr>
        <p:txBody>
          <a:bodyPr/>
          <a:lstStyle/>
          <a:p>
            <a:r>
              <a:rPr lang="en-US" dirty="0"/>
              <a:t>Exact matching on a set of pre-defined stratifiers </a:t>
            </a:r>
          </a:p>
          <a:p>
            <a:r>
              <a:rPr lang="en-US" dirty="0"/>
              <a:t>Data editing processes variables row-wise (record by record) </a:t>
            </a:r>
          </a:p>
          <a:p>
            <a:r>
              <a:rPr lang="en-US" dirty="0"/>
              <a:t>If a record matches the set of stratifiers in the hot deck and the target is not missing, the hot deck cell associated with those characteristics is updated with that value. Repeats continuously as the file is processed</a:t>
            </a:r>
          </a:p>
          <a:p>
            <a:r>
              <a:rPr lang="en-US" dirty="0"/>
              <a:t>If a record has a missing target variable value, it is imputed from the value in the hot deck associated with the same characteristics (will show an example in just a moment) </a:t>
            </a:r>
          </a:p>
        </p:txBody>
      </p:sp>
      <p:sp>
        <p:nvSpPr>
          <p:cNvPr id="4" name="Slide Number Placeholder 3">
            <a:extLst>
              <a:ext uri="{FF2B5EF4-FFF2-40B4-BE49-F238E27FC236}">
                <a16:creationId xmlns:a16="http://schemas.microsoft.com/office/drawing/2014/main" id="{29E469A7-4520-4E20-8444-ECE41673C9A7}"/>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271942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2642-9D0B-45AC-BBE6-4B20657B568E}"/>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HDI at Census (Continued)</a:t>
            </a:r>
          </a:p>
        </p:txBody>
      </p:sp>
      <p:sp>
        <p:nvSpPr>
          <p:cNvPr id="3" name="Content Placeholder 2">
            <a:extLst>
              <a:ext uri="{FF2B5EF4-FFF2-40B4-BE49-F238E27FC236}">
                <a16:creationId xmlns:a16="http://schemas.microsoft.com/office/drawing/2014/main" id="{3F76A5F5-5105-4BA0-A3A5-1EE1B08ECAF1}"/>
              </a:ext>
            </a:extLst>
          </p:cNvPr>
          <p:cNvSpPr>
            <a:spLocks noGrp="1"/>
          </p:cNvSpPr>
          <p:nvPr>
            <p:ph idx="1"/>
          </p:nvPr>
        </p:nvSpPr>
        <p:spPr>
          <a:xfrm>
            <a:off x="0" y="1343818"/>
            <a:ext cx="12192000" cy="4620102"/>
          </a:xfrm>
        </p:spPr>
        <p:txBody>
          <a:bodyPr>
            <a:normAutofit/>
          </a:bodyPr>
          <a:lstStyle/>
          <a:p>
            <a:r>
              <a:rPr lang="en-US" dirty="0"/>
              <a:t>If a record has a missing value and is imputed: </a:t>
            </a:r>
          </a:p>
          <a:p>
            <a:pPr lvl="1"/>
            <a:r>
              <a:rPr lang="en-US" dirty="0"/>
              <a:t>Donor is the most recent record with the same characteristics as the recipient to have non-missing target variable</a:t>
            </a:r>
          </a:p>
          <a:p>
            <a:pPr lvl="2"/>
            <a:r>
              <a:rPr lang="en-US" dirty="0"/>
              <a:t>The file is sorted by location (PSU) prior to editing. This means the donor and recipient will be from a “close” geographic area </a:t>
            </a:r>
          </a:p>
          <a:p>
            <a:pPr lvl="1"/>
            <a:r>
              <a:rPr lang="en-US" dirty="0"/>
              <a:t>If no donor is found, a default (“cold”) value is used </a:t>
            </a:r>
          </a:p>
          <a:p>
            <a:pPr lvl="2"/>
            <a:r>
              <a:rPr lang="en-US" dirty="0"/>
              <a:t>For example, if the first record in the file has a missing target variable value, there are no donors for it. Only option is a cold value </a:t>
            </a:r>
          </a:p>
          <a:p>
            <a:r>
              <a:rPr lang="en-US" dirty="0"/>
              <a:t>Emphasis is on choosing a hot deck where donors are likely. There is a </a:t>
            </a:r>
            <a:r>
              <a:rPr lang="en-US" b="1" dirty="0"/>
              <a:t>tradeoff</a:t>
            </a:r>
            <a:r>
              <a:rPr lang="en-US" dirty="0"/>
              <a:t> between predictiveness of target (i.e., adding more stratifiers) and ensuring few (to preferably no) cold values used</a:t>
            </a:r>
          </a:p>
        </p:txBody>
      </p:sp>
      <p:sp>
        <p:nvSpPr>
          <p:cNvPr id="4" name="Slide Number Placeholder 3">
            <a:extLst>
              <a:ext uri="{FF2B5EF4-FFF2-40B4-BE49-F238E27FC236}">
                <a16:creationId xmlns:a16="http://schemas.microsoft.com/office/drawing/2014/main" id="{F6DD6540-2623-4672-A418-FEA00425827F}"/>
              </a:ext>
            </a:extLst>
          </p:cNvPr>
          <p:cNvSpPr>
            <a:spLocks noGrp="1"/>
          </p:cNvSpPr>
          <p:nvPr>
            <p:ph type="sldNum" sz="quarter" idx="12"/>
          </p:nvPr>
        </p:nvSpPr>
        <p:spPr/>
        <p:txBody>
          <a:bodyPr/>
          <a:lstStyle/>
          <a:p>
            <a:fld id="{FC63ECC8-719A-498E-B101-491B6A35558E}" type="slidenum">
              <a:rPr lang="en-US" smtClean="0"/>
              <a:t>7</a:t>
            </a:fld>
            <a:endParaRPr lang="en-US"/>
          </a:p>
        </p:txBody>
      </p:sp>
    </p:spTree>
    <p:extLst>
      <p:ext uri="{BB962C8B-B14F-4D97-AF65-F5344CB8AC3E}">
        <p14:creationId xmlns:p14="http://schemas.microsoft.com/office/powerpoint/2010/main" val="183843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1702-1B21-4329-9DBB-A4940D965D2C}"/>
              </a:ext>
            </a:extLst>
          </p:cNvPr>
          <p:cNvSpPr>
            <a:spLocks noGrp="1"/>
          </p:cNvSpPr>
          <p:nvPr>
            <p:ph type="title"/>
          </p:nvPr>
        </p:nvSpPr>
        <p:spPr>
          <a:xfrm>
            <a:off x="0" y="18255"/>
            <a:ext cx="12192000" cy="1325563"/>
          </a:xfrm>
          <a:solidFill>
            <a:srgbClr val="1F4E79"/>
          </a:solidFill>
        </p:spPr>
        <p:txBody>
          <a:bodyPr/>
          <a:lstStyle/>
          <a:p>
            <a:r>
              <a:rPr lang="en-US" dirty="0">
                <a:solidFill>
                  <a:srgbClr val="FFFFFF"/>
                </a:solidFill>
              </a:rPr>
              <a:t>Example of Basic Hot Deck Initialized with Cold Values</a:t>
            </a:r>
          </a:p>
        </p:txBody>
      </p:sp>
      <p:pic>
        <p:nvPicPr>
          <p:cNvPr id="5" name="full_animation_slides">
            <a:hlinkClick r:id="" action="ppaction://media"/>
            <a:extLst>
              <a:ext uri="{FF2B5EF4-FFF2-40B4-BE49-F238E27FC236}">
                <a16:creationId xmlns:a16="http://schemas.microsoft.com/office/drawing/2014/main" id="{0AA0D76D-AC27-4F96-A749-8CF7D5F74B91}"/>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616612" y="1920636"/>
            <a:ext cx="8958775" cy="3858895"/>
          </a:xfrm>
        </p:spPr>
      </p:pic>
      <p:sp>
        <p:nvSpPr>
          <p:cNvPr id="4" name="Slide Number Placeholder 3">
            <a:extLst>
              <a:ext uri="{FF2B5EF4-FFF2-40B4-BE49-F238E27FC236}">
                <a16:creationId xmlns:a16="http://schemas.microsoft.com/office/drawing/2014/main" id="{47FB70C5-9A72-4293-B46B-85C330561250}"/>
              </a:ext>
            </a:extLst>
          </p:cNvPr>
          <p:cNvSpPr>
            <a:spLocks noGrp="1"/>
          </p:cNvSpPr>
          <p:nvPr>
            <p:ph type="sldNum" sz="quarter" idx="12"/>
          </p:nvPr>
        </p:nvSpPr>
        <p:spPr/>
        <p:txBody>
          <a:bodyPr/>
          <a:lstStyle/>
          <a:p>
            <a:fld id="{FC63ECC8-719A-498E-B101-491B6A35558E}" type="slidenum">
              <a:rPr lang="en-US" smtClean="0"/>
              <a:t>8</a:t>
            </a:fld>
            <a:endParaRPr lang="en-US"/>
          </a:p>
        </p:txBody>
      </p:sp>
    </p:spTree>
    <p:extLst>
      <p:ext uri="{BB962C8B-B14F-4D97-AF65-F5344CB8AC3E}">
        <p14:creationId xmlns:p14="http://schemas.microsoft.com/office/powerpoint/2010/main" val="192003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427"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DC7B-08EB-43C7-A2C1-51770C8F076A}"/>
              </a:ext>
            </a:extLst>
          </p:cNvPr>
          <p:cNvSpPr>
            <a:spLocks noGrp="1"/>
          </p:cNvSpPr>
          <p:nvPr>
            <p:ph type="title"/>
          </p:nvPr>
        </p:nvSpPr>
        <p:spPr>
          <a:xfrm>
            <a:off x="0" y="0"/>
            <a:ext cx="12192000" cy="1325563"/>
          </a:xfrm>
          <a:solidFill>
            <a:srgbClr val="1F4E79"/>
          </a:solidFill>
        </p:spPr>
        <p:txBody>
          <a:bodyPr/>
          <a:lstStyle/>
          <a:p>
            <a:r>
              <a:rPr lang="en-US" dirty="0">
                <a:solidFill>
                  <a:srgbClr val="FFFFFF"/>
                </a:solidFill>
              </a:rPr>
              <a:t>Research Questions</a:t>
            </a:r>
          </a:p>
        </p:txBody>
      </p:sp>
      <p:sp>
        <p:nvSpPr>
          <p:cNvPr id="3" name="Content Placeholder 2">
            <a:extLst>
              <a:ext uri="{FF2B5EF4-FFF2-40B4-BE49-F238E27FC236}">
                <a16:creationId xmlns:a16="http://schemas.microsoft.com/office/drawing/2014/main" id="{A2305DC4-4CBC-47B5-8703-89250EFD43FE}"/>
              </a:ext>
            </a:extLst>
          </p:cNvPr>
          <p:cNvSpPr>
            <a:spLocks noGrp="1"/>
          </p:cNvSpPr>
          <p:nvPr>
            <p:ph idx="1"/>
          </p:nvPr>
        </p:nvSpPr>
        <p:spPr>
          <a:xfrm>
            <a:off x="0" y="1325562"/>
            <a:ext cx="12192000" cy="4658677"/>
          </a:xfrm>
        </p:spPr>
        <p:txBody>
          <a:bodyPr/>
          <a:lstStyle/>
          <a:p>
            <a:pPr marL="514350" indent="-514350">
              <a:buFont typeface="+mj-lt"/>
              <a:buAutoNum type="arabicPeriod"/>
            </a:pPr>
            <a:r>
              <a:rPr lang="en-US" dirty="0"/>
              <a:t>Can we use machine learning (ML) to select features that comprise the hot deck?</a:t>
            </a:r>
          </a:p>
          <a:p>
            <a:pPr marL="457200" lvl="1" indent="0">
              <a:buNone/>
            </a:pPr>
            <a:r>
              <a:rPr lang="en-US" dirty="0">
                <a:solidFill>
                  <a:srgbClr val="FF0000"/>
                </a:solidFill>
              </a:rPr>
              <a:t>Yes and no</a:t>
            </a:r>
          </a:p>
          <a:p>
            <a:pPr marL="514350" indent="-514350">
              <a:buFont typeface="+mj-lt"/>
              <a:buAutoNum type="arabicPeriod"/>
            </a:pPr>
            <a:r>
              <a:rPr lang="en-US" dirty="0"/>
              <a:t>If the ML algorithm predicts a broad set of covariates (thus opening the possibility of few donors), how can we improve the quality of initial cold values? </a:t>
            </a:r>
          </a:p>
          <a:p>
            <a:pPr marL="457200" lvl="1" indent="0">
              <a:buNone/>
            </a:pPr>
            <a:r>
              <a:rPr lang="en-US" dirty="0">
                <a:solidFill>
                  <a:srgbClr val="FF0000"/>
                </a:solidFill>
              </a:rPr>
              <a:t>“mode of modes”?</a:t>
            </a:r>
          </a:p>
          <a:p>
            <a:pPr marL="514350" indent="-514350">
              <a:buFont typeface="+mj-lt"/>
              <a:buAutoNum type="arabicPeriod"/>
            </a:pPr>
            <a:r>
              <a:rPr lang="en-US" dirty="0"/>
              <a:t>Does HDI using the result of (1) and a method for (2) have better predictive performance than the status quo?</a:t>
            </a:r>
          </a:p>
          <a:p>
            <a:pPr marL="457200" lvl="1" indent="0">
              <a:buNone/>
            </a:pPr>
            <a:r>
              <a:rPr lang="en-US" dirty="0">
                <a:solidFill>
                  <a:srgbClr val="FF0000"/>
                </a:solidFill>
              </a:rPr>
              <a:t>No statistical difference in our simple hot deck and SRMI</a:t>
            </a:r>
          </a:p>
        </p:txBody>
      </p:sp>
      <p:sp>
        <p:nvSpPr>
          <p:cNvPr id="4" name="Slide Number Placeholder 3">
            <a:extLst>
              <a:ext uri="{FF2B5EF4-FFF2-40B4-BE49-F238E27FC236}">
                <a16:creationId xmlns:a16="http://schemas.microsoft.com/office/drawing/2014/main" id="{E8C46D39-074B-45DB-9F06-E985CCA4440C}"/>
              </a:ext>
            </a:extLst>
          </p:cNvPr>
          <p:cNvSpPr>
            <a:spLocks noGrp="1"/>
          </p:cNvSpPr>
          <p:nvPr>
            <p:ph type="sldNum" sz="quarter" idx="12"/>
          </p:nvPr>
        </p:nvSpPr>
        <p:spPr/>
        <p:txBody>
          <a:bodyPr/>
          <a:lstStyle/>
          <a:p>
            <a:fld id="{FC63ECC8-719A-498E-B101-491B6A35558E}" type="slidenum">
              <a:rPr lang="en-US" smtClean="0"/>
              <a:t>9</a:t>
            </a:fld>
            <a:endParaRPr lang="en-US"/>
          </a:p>
        </p:txBody>
      </p:sp>
    </p:spTree>
    <p:extLst>
      <p:ext uri="{BB962C8B-B14F-4D97-AF65-F5344CB8AC3E}">
        <p14:creationId xmlns:p14="http://schemas.microsoft.com/office/powerpoint/2010/main" val="283852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23354E-5BB8-4862-BEE7-BC3FEB8D11B1}" vid="{3298F120-FA11-4377-A61F-DEF45B0F9C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C316DE1604D74BBEEC6DCFD37AAD16" ma:contentTypeVersion="5" ma:contentTypeDescription="Create a new document." ma:contentTypeScope="" ma:versionID="48ad57f3edf4ab112b514b9cbd0800b9">
  <xsd:schema xmlns:xsd="http://www.w3.org/2001/XMLSchema" xmlns:xs="http://www.w3.org/2001/XMLSchema" xmlns:p="http://schemas.microsoft.com/office/2006/metadata/properties" xmlns:ns1="http://schemas.microsoft.com/sharepoint/v3" xmlns:ns2="b6330142-0c42-4f86-9235-3087764f206f" xmlns:ns3="5b5dc115-56f0-4f6d-b900-187dba22236c" targetNamespace="http://schemas.microsoft.com/office/2006/metadata/properties" ma:root="true" ma:fieldsID="2cd881644bc0ef7b0e80cced2635cf39" ns1:_="" ns2:_="" ns3:_="">
    <xsd:import namespace="http://schemas.microsoft.com/sharepoint/v3"/>
    <xsd:import namespace="b6330142-0c42-4f86-9235-3087764f206f"/>
    <xsd:import namespace="5b5dc115-56f0-4f6d-b900-187dba22236c"/>
    <xsd:element name="properties">
      <xsd:complexType>
        <xsd:sequence>
          <xsd:element name="documentManagement">
            <xsd:complexType>
              <xsd:all>
                <xsd:element ref="ns1:RoutingRuleDescription" minOccurs="0"/>
                <xsd:element ref="ns2:MediaServiceMetadata" minOccurs="0"/>
                <xsd:element ref="ns2:MediaServiceFastMetadata" minOccurs="0"/>
                <xsd:element ref="ns3:CIDBDocumentClassifi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8" nillable="true" ma:displayName="Description" ma:internalName="Description0"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330142-0c42-4f86-9235-3087764f206f"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dc115-56f0-4f6d-b900-187dba22236c" elementFormDefault="qualified">
    <xsd:import namespace="http://schemas.microsoft.com/office/2006/documentManagement/types"/>
    <xsd:import namespace="http://schemas.microsoft.com/office/infopath/2007/PartnerControls"/>
    <xsd:element name="CIDBDocumentClassification" ma:index="11" nillable="true" ma:displayName="CIDBDocumentClassification" ma:default="How To" ma:format="RadioButtons" ma:internalName="CIDBDocumentClassification">
      <xsd:simpleType>
        <xsd:restriction base="dms:Choice">
          <xsd:enumeration value="How To"/>
          <xsd:enumeration value="Template"/>
          <xsd:enumeration value="Instruc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outingRuleDescription xmlns="http://schemas.microsoft.com/sharepoint/v3">Current Approved Template</RoutingRuleDescription>
    <CIDBDocumentClassification xmlns="5b5dc115-56f0-4f6d-b900-187dba22236c">Template</CIDBDocumentClassification>
  </documentManagement>
</p:properties>
</file>

<file path=customXml/itemProps1.xml><?xml version="1.0" encoding="utf-8"?>
<ds:datastoreItem xmlns:ds="http://schemas.openxmlformats.org/officeDocument/2006/customXml" ds:itemID="{CB7FAFDD-3CCE-4B9C-8B38-7618B5D44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330142-0c42-4f86-9235-3087764f206f"/>
    <ds:schemaRef ds:uri="5b5dc115-56f0-4f6d-b900-187dba2223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C29D7FDE-784D-4DEC-B49C-6F84CF51374D}">
  <ds:schemaRefs>
    <ds:schemaRef ds:uri="http://www.w3.org/XML/1998/namespace"/>
    <ds:schemaRef ds:uri="http://schemas.microsoft.com/office/2006/documentManagement/types"/>
    <ds:schemaRef ds:uri="5b5dc115-56f0-4f6d-b900-187dba22236c"/>
    <ds:schemaRef ds:uri="http://schemas.microsoft.com/sharepoint/v3"/>
    <ds:schemaRef ds:uri="b6330142-0c42-4f86-9235-3087764f206f"/>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749</TotalTime>
  <Words>1692</Words>
  <Application>Microsoft Office PowerPoint</Application>
  <PresentationFormat>Widescreen</PresentationFormat>
  <Paragraphs>289</Paragraphs>
  <Slides>28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Hot Decks and Cold Values</vt:lpstr>
      <vt:lpstr>Disclaimer</vt:lpstr>
      <vt:lpstr>Background</vt:lpstr>
      <vt:lpstr>Hot Deck Imputation (HDI)</vt:lpstr>
      <vt:lpstr>HDI Considerations</vt:lpstr>
      <vt:lpstr>HDI at Census (e.g., SIPP)</vt:lpstr>
      <vt:lpstr>HDI at Census (Continued)</vt:lpstr>
      <vt:lpstr>Example of Basic Hot Deck Initialized with Cold Values</vt:lpstr>
      <vt:lpstr>Research Questions</vt:lpstr>
      <vt:lpstr>Data</vt:lpstr>
      <vt:lpstr>Data (Continued)</vt:lpstr>
      <vt:lpstr>Summary Statistics</vt:lpstr>
      <vt:lpstr>Summary Statistics</vt:lpstr>
      <vt:lpstr>Recursive Feature Elimination (RFE)</vt:lpstr>
      <vt:lpstr>RFE (Continued)</vt:lpstr>
      <vt:lpstr>RFE: Sample Python Code</vt:lpstr>
      <vt:lpstr>RFE: Sample Python Code</vt:lpstr>
      <vt:lpstr>RFE: Results</vt:lpstr>
      <vt:lpstr>Initialize Hot Deck with Modal Target as “Cold” Values</vt:lpstr>
      <vt:lpstr>“Mode of Modes” for Uninitialized Cells</vt:lpstr>
      <vt:lpstr>“Mode of Modes” Example</vt:lpstr>
      <vt:lpstr>Random Forest Hot Deck</vt:lpstr>
      <vt:lpstr>Hot Deck Imputation</vt:lpstr>
      <vt:lpstr>Imputation Performance</vt:lpstr>
      <vt:lpstr>Conclusions</vt:lpstr>
      <vt:lpstr>Summary</vt:lpstr>
      <vt:lpstr>Discussion</vt:lpstr>
      <vt:lpstr>Thank You!</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E Romero (CENSUS/CNMP FED)</dc:creator>
  <cp:lastModifiedBy>Shalise Ayromloo (CENSUS/SEHSD FED)</cp:lastModifiedBy>
  <cp:revision>45</cp:revision>
  <dcterms:created xsi:type="dcterms:W3CDTF">2021-02-25T17:22:02Z</dcterms:created>
  <dcterms:modified xsi:type="dcterms:W3CDTF">2022-04-04T04:55:41Z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0x01010031C316DE1604D74BBEEC6DCFD37AAD16</vt:lpwstr>
  </property>
</Properties>
</file>