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9" r:id="rId5"/>
    <p:sldId id="263" r:id="rId6"/>
    <p:sldId id="268" r:id="rId7"/>
    <p:sldId id="258" r:id="rId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>
      <p:cViewPr varScale="1">
        <p:scale>
          <a:sx n="54" d="100"/>
          <a:sy n="54" d="100"/>
        </p:scale>
        <p:origin x="67" y="3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6CE668-A83D-4F8D-B26C-60DAB97FBB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D8B71E-804C-4C67-9E3E-0C6BBCB27A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39C4F92-C876-416E-82F3-51C642D6A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346FD-6818-4C13-95C9-B3120D4F1F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607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A53CB8-C9CE-421A-B8B2-B07FD5C2C5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933D55-27E1-49F2-8546-1A7225026C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172588-945D-418E-B17B-EC52E22595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F9A49-DFFB-4E3C-B4EC-448A3646C0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917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C3C2E8-246B-4968-BD5B-0360899895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D6E682-539B-4136-AC35-E1ACAECE5D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DC8C855-DCF7-454B-B75F-C39F45B2A0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9A246-190B-4854-8EEF-BE2FA5367C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98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50CB81-8A0E-4D56-ACC0-7DA4F7D46C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483DB1-2022-4158-B06E-41FB40B16C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E3DF62-5D44-43D5-A55D-50292938CD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B4E56-37FE-4866-A8F8-6688FD66A7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56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ED88C1-5267-43A6-86EE-83E5A82202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2B78A0-E1BA-4AA8-9A7D-7283E8423D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F1566D-4813-4222-8684-B27D83B12E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E4742-12DE-47E6-B3E1-0A3AF7D437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739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6F2988-9138-4A62-9D11-A6812063F8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1B7B4-5591-470C-9D8A-56873545A0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A9F5B8-9A8C-4FA9-89FC-76724AAC2E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2D941-5633-45B6-86E0-6A65D24B63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57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289CD7B-2ABE-4E90-B87A-E7BF72F6F3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95CC8A9-2F51-4D01-B7A1-B45CC2618C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150D024-CD24-4044-9724-89FB0E9B5B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533ED-DCFC-443B-99FF-87DEC85E66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586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511A10C-4886-4228-94E1-D0E64D7480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285155-D428-4326-A628-0995CA3814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7C55294-2314-454B-9BDE-D844BB79B6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7F68-E06D-434F-87D9-A84BF47C66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0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5324657-00D1-41AE-B76C-404B691892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EEB4C88-3060-4AC8-9F7E-540AEB83E2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4543012-DC2D-4925-B9D6-7F80556B80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0497D-778F-458D-A55B-5A884522F4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279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2A13D-0D82-4204-A77D-0FA9B40209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87243-02C7-413C-BB8A-007D978C2B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283B95-B849-497B-9432-977C5268DA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C1631-D9EE-4198-9935-C4A3717A18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013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5A0A4E-AD79-498E-B8D4-910F8B88B3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2AE7F1-8B73-4575-B3FD-A038237CD6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594D61-0457-4860-B2E7-AC98C62D39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40013-2A1B-45BA-B3EC-3199BF7B3B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40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4DFCC89-44A0-446E-847E-C2E0C8C22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4776788-548C-48D1-94D8-1EAB3377A2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9E21CD3-0A71-4396-A661-DB3ACA6ABCE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F5A4275-DD43-41DF-9F79-0DD98EBD461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7865D0D-3987-4D6A-809E-BBABC9B5B01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3A63CFC8-0769-46DE-AC8B-92AAD45CAA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">
            <a:extLst>
              <a:ext uri="{FF2B5EF4-FFF2-40B4-BE49-F238E27FC236}">
                <a16:creationId xmlns:a16="http://schemas.microsoft.com/office/drawing/2014/main" id="{79459A43-38AF-4428-8F71-88B1579AEDB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88" cy="1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Freeform 1">
            <a:extLst>
              <a:ext uri="{FF2B5EF4-FFF2-40B4-BE49-F238E27FC236}">
                <a16:creationId xmlns:a16="http://schemas.microsoft.com/office/drawing/2014/main" id="{DADBACF3-2A60-4E6A-B2A0-223B8584C5DE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12192000" cy="6858000"/>
          </a:xfrm>
          <a:custGeom>
            <a:avLst/>
            <a:gdLst>
              <a:gd name="T0" fmla="*/ 0 w 7680"/>
              <a:gd name="T1" fmla="*/ 4304 h 4304"/>
              <a:gd name="T2" fmla="*/ 0 w 7680"/>
              <a:gd name="T3" fmla="*/ 0 h 4304"/>
              <a:gd name="T4" fmla="*/ 7680 w 7680"/>
              <a:gd name="T5" fmla="*/ 0 h 4304"/>
              <a:gd name="T6" fmla="*/ 7680 w 7680"/>
              <a:gd name="T7" fmla="*/ 4304 h 4304"/>
              <a:gd name="T8" fmla="*/ 0 w 7680"/>
              <a:gd name="T9" fmla="*/ 4304 h 4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0" h="4304">
                <a:moveTo>
                  <a:pt x="0" y="4304"/>
                </a:moveTo>
                <a:lnTo>
                  <a:pt x="0" y="0"/>
                </a:lnTo>
                <a:lnTo>
                  <a:pt x="7680" y="0"/>
                </a:lnTo>
                <a:lnTo>
                  <a:pt x="7680" y="4304"/>
                </a:lnTo>
                <a:lnTo>
                  <a:pt x="0" y="4304"/>
                </a:lnTo>
                <a:close/>
              </a:path>
            </a:pathLst>
          </a:custGeom>
          <a:solidFill>
            <a:schemeClr val="bg1">
              <a:lumMod val="85000"/>
              <a:alpha val="99998"/>
            </a:schemeClr>
          </a:solidFill>
          <a:ln w="0" cap="flat">
            <a:solidFill>
              <a:srgbClr val="F2F2F2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ko-KR" altLang="en-US"/>
          </a:p>
        </p:txBody>
      </p:sp>
      <p:sp>
        <p:nvSpPr>
          <p:cNvPr id="2051" name="Text Box 2">
            <a:extLst>
              <a:ext uri="{FF2B5EF4-FFF2-40B4-BE49-F238E27FC236}">
                <a16:creationId xmlns:a16="http://schemas.microsoft.com/office/drawing/2014/main" id="{2CB85651-36D9-4458-A895-8BCFA9DC0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575" y="989013"/>
            <a:ext cx="4984750" cy="4711700"/>
          </a:xfrm>
          <a:prstGeom prst="rect">
            <a:avLst/>
          </a:prstGeom>
          <a:noFill/>
          <a:ln w="304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287463" indent="-1031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ts val="4800"/>
              </a:lnSpc>
              <a:spcBef>
                <a:spcPts val="13438"/>
              </a:spcBef>
            </a:pPr>
            <a:r>
              <a:rPr lang="ko-KR" altLang="en-US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  <a:sym typeface="Arial" panose="020B0604020202020204" pitchFamily="34" charset="0"/>
              </a:rPr>
              <a:t>개인 및 전문 요리사 출장 중개 플랫폼 </a:t>
            </a:r>
            <a:r>
              <a:rPr lang="ko-KR" altLang="en-US" sz="32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" panose="020B0604020202020204" pitchFamily="34" charset="0"/>
                <a:sym typeface="Arial" panose="020B0604020202020204" pitchFamily="34" charset="0"/>
              </a:rPr>
              <a:t>눌러쿡</a:t>
            </a:r>
            <a:r>
              <a:rPr lang="ko-KR" altLang="en-US" sz="32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  <a:sym typeface="Arial" panose="020B0604020202020204" pitchFamily="34" charset="0"/>
              </a:rPr>
              <a:t>               발표 </a:t>
            </a:r>
            <a:endParaRPr lang="en-US" altLang="ko-KR" sz="32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r" eaLnBrk="1" hangingPunct="1">
              <a:lnSpc>
                <a:spcPts val="4800"/>
              </a:lnSpc>
              <a:spcBef>
                <a:spcPts val="13438"/>
              </a:spcBef>
            </a:pPr>
            <a:r>
              <a:rPr lang="ko-KR" altLang="en-US" sz="32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en-US" altLang="ko-KR" sz="32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52" name="Text Box 26">
            <a:extLst>
              <a:ext uri="{FF2B5EF4-FFF2-40B4-BE49-F238E27FC236}">
                <a16:creationId xmlns:a16="http://schemas.microsoft.com/office/drawing/2014/main" id="{FE1D7BCD-8D44-4BAF-8D89-E82A41A4E9F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1172825" y="787400"/>
            <a:ext cx="12827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  <a:sym typeface="Arial" panose="020B0604020202020204" pitchFamily="34" charset="0"/>
              </a:rPr>
              <a:t>Click Cook</a:t>
            </a:r>
          </a:p>
        </p:txBody>
      </p:sp>
      <p:sp>
        <p:nvSpPr>
          <p:cNvPr id="2053" name="Text Box 27">
            <a:extLst>
              <a:ext uri="{FF2B5EF4-FFF2-40B4-BE49-F238E27FC236}">
                <a16:creationId xmlns:a16="http://schemas.microsoft.com/office/drawing/2014/main" id="{BE2EFAD1-46E4-436F-86E8-45F67CA2C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4638" y="5138738"/>
            <a:ext cx="24765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ts val="1800"/>
              </a:lnSpc>
            </a:pPr>
            <a:r>
              <a:rPr lang="zh-CN" altLang="en-US" b="1">
                <a:solidFill>
                  <a:srgbClr val="000000"/>
                </a:solidFill>
                <a:latin typeface="휴먼둥근헤드라인" panose="02030504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발표자</a:t>
            </a:r>
          </a:p>
          <a:p>
            <a:pPr algn="r" eaLnBrk="1" hangingPunct="1">
              <a:lnSpc>
                <a:spcPts val="1800"/>
              </a:lnSpc>
              <a:spcBef>
                <a:spcPts val="363"/>
              </a:spcBef>
            </a:pPr>
            <a:r>
              <a:rPr lang="ko-KR" altLang="en-US" b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바탕" panose="02030600000101010101" pitchFamily="18" charset="-127"/>
              </a:rPr>
              <a:t>산업경영공학과 김윤성</a:t>
            </a:r>
            <a:endParaRPr lang="zh-CN" altLang="en-US" b="1">
              <a:solidFill>
                <a:srgbClr val="000000"/>
              </a:solidFill>
              <a:latin typeface="휴먼둥근헤드라인" panose="02030504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pic>
        <p:nvPicPr>
          <p:cNvPr id="3" name="그래픽 2" descr="요리사">
            <a:extLst>
              <a:ext uri="{FF2B5EF4-FFF2-40B4-BE49-F238E27FC236}">
                <a16:creationId xmlns:a16="http://schemas.microsoft.com/office/drawing/2014/main" id="{888C98E8-1838-4CE5-80A9-37E049168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2575" y="4786313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reeform 1">
            <a:extLst>
              <a:ext uri="{FF2B5EF4-FFF2-40B4-BE49-F238E27FC236}">
                <a16:creationId xmlns:a16="http://schemas.microsoft.com/office/drawing/2014/main" id="{58BA5ABD-1B8A-492A-9E67-D537D1CD19B5}"/>
              </a:ext>
            </a:extLst>
          </p:cNvPr>
          <p:cNvSpPr>
            <a:spLocks/>
          </p:cNvSpPr>
          <p:nvPr/>
        </p:nvSpPr>
        <p:spPr bwMode="auto">
          <a:xfrm>
            <a:off x="0" y="-719"/>
            <a:ext cx="12192000" cy="6832601"/>
          </a:xfrm>
          <a:custGeom>
            <a:avLst/>
            <a:gdLst>
              <a:gd name="T0" fmla="*/ 0 w 7680"/>
              <a:gd name="T1" fmla="*/ 6832600 h 4304"/>
              <a:gd name="T2" fmla="*/ 0 w 7680"/>
              <a:gd name="T3" fmla="*/ 0 h 4304"/>
              <a:gd name="T4" fmla="*/ 12192000 w 7680"/>
              <a:gd name="T5" fmla="*/ 0 h 4304"/>
              <a:gd name="T6" fmla="*/ 12192000 w 7680"/>
              <a:gd name="T7" fmla="*/ 6832600 h 4304"/>
              <a:gd name="T8" fmla="*/ 0 w 7680"/>
              <a:gd name="T9" fmla="*/ 6832600 h 4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80" h="4304">
                <a:moveTo>
                  <a:pt x="0" y="4304"/>
                </a:moveTo>
                <a:lnTo>
                  <a:pt x="0" y="0"/>
                </a:lnTo>
                <a:lnTo>
                  <a:pt x="7680" y="0"/>
                </a:lnTo>
                <a:lnTo>
                  <a:pt x="7680" y="4304"/>
                </a:lnTo>
                <a:lnTo>
                  <a:pt x="0" y="4304"/>
                </a:lnTo>
                <a:close/>
              </a:path>
            </a:pathLst>
          </a:custGeom>
          <a:solidFill>
            <a:srgbClr val="F2F2F2"/>
          </a:solidFill>
          <a:ln w="0" cap="flat">
            <a:solidFill>
              <a:srgbClr val="F2F2F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5123" name="Freeform 2">
            <a:extLst>
              <a:ext uri="{FF2B5EF4-FFF2-40B4-BE49-F238E27FC236}">
                <a16:creationId xmlns:a16="http://schemas.microsoft.com/office/drawing/2014/main" id="{CB8B0A43-B873-4A53-AF25-BCEB1356B1B6}"/>
              </a:ext>
            </a:extLst>
          </p:cNvPr>
          <p:cNvSpPr>
            <a:spLocks/>
          </p:cNvSpPr>
          <p:nvPr/>
        </p:nvSpPr>
        <p:spPr bwMode="auto">
          <a:xfrm>
            <a:off x="988044" y="1339168"/>
            <a:ext cx="1927225" cy="60325"/>
          </a:xfrm>
          <a:custGeom>
            <a:avLst/>
            <a:gdLst>
              <a:gd name="T0" fmla="*/ 30163 w 1214"/>
              <a:gd name="T1" fmla="*/ 30163 h 38"/>
              <a:gd name="T2" fmla="*/ 1897063 w 1214"/>
              <a:gd name="T3" fmla="*/ 30163 h 3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14" h="38">
                <a:moveTo>
                  <a:pt x="19" y="19"/>
                </a:moveTo>
                <a:lnTo>
                  <a:pt x="1195" y="19"/>
                </a:lnTo>
              </a:path>
            </a:pathLst>
          </a:custGeom>
          <a:solidFill>
            <a:srgbClr val="000000">
              <a:alpha val="0"/>
            </a:srgbClr>
          </a:solidFill>
          <a:ln w="30480" cap="flat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id="{C1E9ADA1-0BDC-4096-A979-A210E69F9DC9}"/>
              </a:ext>
            </a:extLst>
          </p:cNvPr>
          <p:cNvSpPr>
            <a:spLocks/>
          </p:cNvSpPr>
          <p:nvPr/>
        </p:nvSpPr>
        <p:spPr bwMode="auto">
          <a:xfrm>
            <a:off x="784225" y="727075"/>
            <a:ext cx="293688" cy="79375"/>
          </a:xfrm>
          <a:custGeom>
            <a:avLst/>
            <a:gdLst>
              <a:gd name="T0" fmla="*/ 39688 w 185"/>
              <a:gd name="T1" fmla="*/ 39688 h 50"/>
              <a:gd name="T2" fmla="*/ 252413 w 185"/>
              <a:gd name="T3" fmla="*/ 39688 h 5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85" h="50">
                <a:moveTo>
                  <a:pt x="25" y="25"/>
                </a:moveTo>
                <a:lnTo>
                  <a:pt x="159" y="25"/>
                </a:lnTo>
              </a:path>
            </a:pathLst>
          </a:custGeom>
          <a:solidFill>
            <a:srgbClr val="000000">
              <a:alpha val="0"/>
            </a:srgbClr>
          </a:solidFill>
          <a:ln w="39624" cap="rnd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5" name="Text Box 27">
            <a:extLst>
              <a:ext uri="{FF2B5EF4-FFF2-40B4-BE49-F238E27FC236}">
                <a16:creationId xmlns:a16="http://schemas.microsoft.com/office/drawing/2014/main" id="{E3786A85-C903-4B36-A0D9-1E87B2A9A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503238"/>
            <a:ext cx="150495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13"/>
              </a:lnSpc>
            </a:pPr>
            <a:r>
              <a:rPr lang="en-US" altLang="zh-CN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01 02 03</a:t>
            </a:r>
          </a:p>
        </p:txBody>
      </p:sp>
      <p:sp>
        <p:nvSpPr>
          <p:cNvPr id="5126" name="Text Box 28">
            <a:extLst>
              <a:ext uri="{FF2B5EF4-FFF2-40B4-BE49-F238E27FC236}">
                <a16:creationId xmlns:a16="http://schemas.microsoft.com/office/drawing/2014/main" id="{CBE96493-8794-41C1-930B-AC3E88A79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237" y="942293"/>
            <a:ext cx="1922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65113" indent="-2651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088"/>
              </a:lnSpc>
            </a:pPr>
            <a:r>
              <a:rPr lang="ko-KR" altLang="en-US" sz="2800" b="1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눌러쿡이란</a:t>
            </a:r>
            <a:r>
              <a:rPr lang="en-US" altLang="ko-KR" sz="28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?</a:t>
            </a:r>
            <a:endParaRPr lang="zh-CN" altLang="en-US" sz="28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5127" name="Text Box 29">
            <a:extLst>
              <a:ext uri="{FF2B5EF4-FFF2-40B4-BE49-F238E27FC236}">
                <a16:creationId xmlns:a16="http://schemas.microsoft.com/office/drawing/2014/main" id="{57062822-BBFF-465E-94E1-488D181F3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4013" y="392113"/>
            <a:ext cx="12827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5128" name="Text Box 30">
            <a:extLst>
              <a:ext uri="{FF2B5EF4-FFF2-40B4-BE49-F238E27FC236}">
                <a16:creationId xmlns:a16="http://schemas.microsoft.com/office/drawing/2014/main" id="{6FCEC6A5-1BBA-4A31-A383-D362FA340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2" y="1773033"/>
            <a:ext cx="1804987" cy="2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988"/>
              </a:lnSpc>
            </a:pPr>
            <a:r>
              <a:rPr lang="ko-KR" altLang="en-US" sz="2000" b="1" dirty="0">
                <a:solidFill>
                  <a:srgbClr val="70AD47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매칭 시스템</a:t>
            </a:r>
            <a:endParaRPr lang="zh-CN" altLang="en-US" sz="2000" b="1" dirty="0">
              <a:solidFill>
                <a:srgbClr val="70AD47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5135" name="Text Box 26">
            <a:extLst>
              <a:ext uri="{FF2B5EF4-FFF2-40B4-BE49-F238E27FC236}">
                <a16:creationId xmlns:a16="http://schemas.microsoft.com/office/drawing/2014/main" id="{433EBF9E-A171-4DD7-BAF3-09FC5321500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1172825" y="787400"/>
            <a:ext cx="12827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b="1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  <a:sym typeface="Arial" panose="020B0604020202020204" pitchFamily="34" charset="0"/>
              </a:rPr>
              <a:t>Click Cook</a:t>
            </a:r>
          </a:p>
        </p:txBody>
      </p:sp>
      <p:pic>
        <p:nvPicPr>
          <p:cNvPr id="4" name="그래픽 3" descr="요리사">
            <a:extLst>
              <a:ext uri="{FF2B5EF4-FFF2-40B4-BE49-F238E27FC236}">
                <a16:creationId xmlns:a16="http://schemas.microsoft.com/office/drawing/2014/main" id="{D870DD5E-F7B5-46EF-93B7-0DEDAC486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2593" y="1717503"/>
            <a:ext cx="1074181" cy="1074181"/>
          </a:xfrm>
          <a:prstGeom prst="rect">
            <a:avLst/>
          </a:prstGeom>
        </p:spPr>
      </p:pic>
      <p:pic>
        <p:nvPicPr>
          <p:cNvPr id="6" name="그래픽 5" descr="먹고 있는 사람">
            <a:extLst>
              <a:ext uri="{FF2B5EF4-FFF2-40B4-BE49-F238E27FC236}">
                <a16:creationId xmlns:a16="http://schemas.microsoft.com/office/drawing/2014/main" id="{D3A32F3B-E08E-445C-B1AE-D438A5366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0513" y="1717503"/>
            <a:ext cx="914400" cy="914400"/>
          </a:xfrm>
          <a:prstGeom prst="rect">
            <a:avLst/>
          </a:prstGeom>
        </p:spPr>
      </p:pic>
      <p:pic>
        <p:nvPicPr>
          <p:cNvPr id="8" name="그래픽 7" descr="과일 그릇">
            <a:extLst>
              <a:ext uri="{FF2B5EF4-FFF2-40B4-BE49-F238E27FC236}">
                <a16:creationId xmlns:a16="http://schemas.microsoft.com/office/drawing/2014/main" id="{201E9451-36E1-4D3F-92D2-E2A8A143FE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70102" y="5013176"/>
            <a:ext cx="957946" cy="957946"/>
          </a:xfrm>
          <a:prstGeom prst="rect">
            <a:avLst/>
          </a:prstGeom>
        </p:spPr>
      </p:pic>
      <p:pic>
        <p:nvPicPr>
          <p:cNvPr id="18" name="그래픽 17" descr="연결">
            <a:extLst>
              <a:ext uri="{FF2B5EF4-FFF2-40B4-BE49-F238E27FC236}">
                <a16:creationId xmlns:a16="http://schemas.microsoft.com/office/drawing/2014/main" id="{35DBD5B5-48CC-404F-808F-E18A44E72E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04321" y="2558655"/>
            <a:ext cx="1838295" cy="1838295"/>
          </a:xfrm>
          <a:prstGeom prst="rect">
            <a:avLst/>
          </a:prstGeom>
        </p:spPr>
      </p:pic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6C1E667-5C40-4977-A331-BFB04EFF9774}"/>
              </a:ext>
            </a:extLst>
          </p:cNvPr>
          <p:cNvCxnSpPr/>
          <p:nvPr/>
        </p:nvCxnSpPr>
        <p:spPr bwMode="auto">
          <a:xfrm>
            <a:off x="6029813" y="4306277"/>
            <a:ext cx="0" cy="8209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8FC3E99-28D9-4262-9280-DE15ADBCFE1A}"/>
              </a:ext>
            </a:extLst>
          </p:cNvPr>
          <p:cNvCxnSpPr/>
          <p:nvPr/>
        </p:nvCxnSpPr>
        <p:spPr bwMode="auto">
          <a:xfrm>
            <a:off x="4223792" y="2428929"/>
            <a:ext cx="976527" cy="6332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B102812-AFB6-4E93-A6CC-1635C13E722E}"/>
              </a:ext>
            </a:extLst>
          </p:cNvPr>
          <p:cNvCxnSpPr/>
          <p:nvPr/>
        </p:nvCxnSpPr>
        <p:spPr bwMode="auto">
          <a:xfrm flipH="1" flipV="1">
            <a:off x="4100537" y="2602971"/>
            <a:ext cx="915343" cy="6045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5FF7CD7-B9B4-4A12-9A2A-5B0029364120}"/>
              </a:ext>
            </a:extLst>
          </p:cNvPr>
          <p:cNvCxnSpPr/>
          <p:nvPr/>
        </p:nvCxnSpPr>
        <p:spPr bwMode="auto">
          <a:xfrm flipV="1">
            <a:off x="6811416" y="2420888"/>
            <a:ext cx="882160" cy="5410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059A2C84-76C6-4CBC-A9DF-19EEC2499416}"/>
              </a:ext>
            </a:extLst>
          </p:cNvPr>
          <p:cNvCxnSpPr/>
          <p:nvPr/>
        </p:nvCxnSpPr>
        <p:spPr bwMode="auto">
          <a:xfrm rot="10800000" flipV="1">
            <a:off x="6861264" y="2566879"/>
            <a:ext cx="882160" cy="5410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DDAF9B9A-1E98-481B-9BC6-8A9BFB5C3EA2}"/>
              </a:ext>
            </a:extLst>
          </p:cNvPr>
          <p:cNvCxnSpPr/>
          <p:nvPr/>
        </p:nvCxnSpPr>
        <p:spPr bwMode="auto">
          <a:xfrm flipH="1">
            <a:off x="4638930" y="2166842"/>
            <a:ext cx="24141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18109CB-43A6-469E-848A-19245B9D5001}"/>
              </a:ext>
            </a:extLst>
          </p:cNvPr>
          <p:cNvCxnSpPr/>
          <p:nvPr/>
        </p:nvCxnSpPr>
        <p:spPr bwMode="auto">
          <a:xfrm>
            <a:off x="4638930" y="1982627"/>
            <a:ext cx="24141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EA25DBF-6C3D-458B-8E8C-7C30326BFB55}"/>
              </a:ext>
            </a:extLst>
          </p:cNvPr>
          <p:cNvCxnSpPr/>
          <p:nvPr/>
        </p:nvCxnSpPr>
        <p:spPr bwMode="auto">
          <a:xfrm>
            <a:off x="4007768" y="3038556"/>
            <a:ext cx="1547351" cy="16984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24A2889E-6240-46B7-9921-99739E30AB8A}"/>
              </a:ext>
            </a:extLst>
          </p:cNvPr>
          <p:cNvCxnSpPr/>
          <p:nvPr/>
        </p:nvCxnSpPr>
        <p:spPr bwMode="auto">
          <a:xfrm flipH="1" flipV="1">
            <a:off x="3816854" y="3155072"/>
            <a:ext cx="1563431" cy="17272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920FC82-1FD3-46FA-8520-01D89BBC4A2A}"/>
              </a:ext>
            </a:extLst>
          </p:cNvPr>
          <p:cNvSpPr txBox="1"/>
          <p:nvPr/>
        </p:nvSpPr>
        <p:spPr>
          <a:xfrm>
            <a:off x="5519936" y="5949280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소매업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BAFBC88-525C-4805-999A-BFFF647A92FF}"/>
              </a:ext>
            </a:extLst>
          </p:cNvPr>
          <p:cNvSpPr txBox="1"/>
          <p:nvPr/>
        </p:nvSpPr>
        <p:spPr>
          <a:xfrm>
            <a:off x="5519412" y="4044105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플랫폼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20AFB46-F3EF-4209-87A7-DC5E4E873788}"/>
              </a:ext>
            </a:extLst>
          </p:cNvPr>
          <p:cNvSpPr txBox="1"/>
          <p:nvPr/>
        </p:nvSpPr>
        <p:spPr>
          <a:xfrm>
            <a:off x="7703657" y="2591326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소비자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090250B-5E15-44F3-BF2C-E3611175D6C3}"/>
              </a:ext>
            </a:extLst>
          </p:cNvPr>
          <p:cNvSpPr txBox="1"/>
          <p:nvPr/>
        </p:nvSpPr>
        <p:spPr>
          <a:xfrm>
            <a:off x="3035488" y="2718688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요리사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2C2F119-4041-4966-A9FC-B977C041B623}"/>
              </a:ext>
            </a:extLst>
          </p:cNvPr>
          <p:cNvSpPr txBox="1"/>
          <p:nvPr/>
        </p:nvSpPr>
        <p:spPr>
          <a:xfrm rot="16200000">
            <a:off x="5413566" y="4464660"/>
            <a:ext cx="85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홍보 및</a:t>
            </a:r>
            <a:endParaRPr lang="en-US" altLang="ko-KR" sz="9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9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고정수입원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40EF943-3B66-4EB0-AD61-78B3F97D8F69}"/>
              </a:ext>
            </a:extLst>
          </p:cNvPr>
          <p:cNvSpPr txBox="1"/>
          <p:nvPr/>
        </p:nvSpPr>
        <p:spPr>
          <a:xfrm rot="2900172">
            <a:off x="3643538" y="3973991"/>
            <a:ext cx="1732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/>
              <a:t>ㄱ</a:t>
            </a:r>
            <a:r>
              <a:rPr lang="ko-KR" altLang="en-US" sz="1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싸고</a:t>
            </a:r>
            <a:r>
              <a:rPr lang="ko-KR" altLang="en-US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신선한 식재료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CB5B322-C6F9-434A-A8E0-E9E0906FED1A}"/>
              </a:ext>
            </a:extLst>
          </p:cNvPr>
          <p:cNvSpPr txBox="1"/>
          <p:nvPr/>
        </p:nvSpPr>
        <p:spPr>
          <a:xfrm rot="2877920">
            <a:off x="4423030" y="3712024"/>
            <a:ext cx="8789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재료값</a:t>
            </a:r>
            <a:r>
              <a:rPr lang="ko-KR" altLang="en-US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지불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5C5D2E6-960B-46D2-A5E5-E81B98A0F62E}"/>
              </a:ext>
            </a:extLst>
          </p:cNvPr>
          <p:cNvSpPr txBox="1"/>
          <p:nvPr/>
        </p:nvSpPr>
        <p:spPr>
          <a:xfrm rot="1919546">
            <a:off x="4078254" y="2877039"/>
            <a:ext cx="8789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소비자 매칭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0CC8617-09DE-4CF6-8294-CC5B30E6B099}"/>
              </a:ext>
            </a:extLst>
          </p:cNvPr>
          <p:cNvSpPr txBox="1"/>
          <p:nvPr/>
        </p:nvSpPr>
        <p:spPr>
          <a:xfrm rot="1919546">
            <a:off x="4282486" y="2543418"/>
            <a:ext cx="8789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수수료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D6A9A5E-CC56-4435-AF45-BBA681FA54A0}"/>
              </a:ext>
            </a:extLst>
          </p:cNvPr>
          <p:cNvSpPr txBox="1"/>
          <p:nvPr/>
        </p:nvSpPr>
        <p:spPr>
          <a:xfrm>
            <a:off x="5066510" y="1772816"/>
            <a:ext cx="1467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요리 및 서비스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2B546DB-E8DE-4423-B3D1-D658B933C37E}"/>
              </a:ext>
            </a:extLst>
          </p:cNvPr>
          <p:cNvSpPr txBox="1"/>
          <p:nvPr/>
        </p:nvSpPr>
        <p:spPr>
          <a:xfrm>
            <a:off x="5159896" y="2132856"/>
            <a:ext cx="1467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음식값 지급 및 평가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53F9A68-8118-48F6-AEFE-496420E507D4}"/>
              </a:ext>
            </a:extLst>
          </p:cNvPr>
          <p:cNvSpPr txBox="1"/>
          <p:nvPr/>
        </p:nvSpPr>
        <p:spPr>
          <a:xfrm rot="19563957">
            <a:off x="6870369" y="2848407"/>
            <a:ext cx="1015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매칭 수수료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87693D6-8DD4-4475-80D7-B39513D88921}"/>
              </a:ext>
            </a:extLst>
          </p:cNvPr>
          <p:cNvSpPr txBox="1"/>
          <p:nvPr/>
        </p:nvSpPr>
        <p:spPr>
          <a:xfrm rot="19724821">
            <a:off x="6656901" y="2476724"/>
            <a:ext cx="1015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요리사 매칭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20" grpId="0"/>
      <p:bldP spid="123" grpId="0"/>
      <p:bldP spid="124" grpId="0"/>
      <p:bldP spid="125" grpId="0"/>
      <p:bldP spid="126" grpId="0"/>
      <p:bldP spid="127" grpId="0"/>
      <p:bldP spid="128" grpId="0"/>
      <p:bldP spid="1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1">
            <a:extLst>
              <a:ext uri="{FF2B5EF4-FFF2-40B4-BE49-F238E27FC236}">
                <a16:creationId xmlns:a16="http://schemas.microsoft.com/office/drawing/2014/main" id="{BBF7CA52-DE56-45CB-80E1-EB589AE963BB}"/>
              </a:ext>
            </a:extLst>
          </p:cNvPr>
          <p:cNvSpPr>
            <a:spLocks/>
          </p:cNvSpPr>
          <p:nvPr/>
        </p:nvSpPr>
        <p:spPr bwMode="auto">
          <a:xfrm>
            <a:off x="1215" y="-17622"/>
            <a:ext cx="12192000" cy="6832601"/>
          </a:xfrm>
          <a:custGeom>
            <a:avLst/>
            <a:gdLst>
              <a:gd name="T0" fmla="*/ 0 w 7680"/>
              <a:gd name="T1" fmla="*/ 6832600 h 4304"/>
              <a:gd name="T2" fmla="*/ 0 w 7680"/>
              <a:gd name="T3" fmla="*/ 0 h 4304"/>
              <a:gd name="T4" fmla="*/ 12192000 w 7680"/>
              <a:gd name="T5" fmla="*/ 0 h 4304"/>
              <a:gd name="T6" fmla="*/ 12192000 w 7680"/>
              <a:gd name="T7" fmla="*/ 6832600 h 4304"/>
              <a:gd name="T8" fmla="*/ 0 w 7680"/>
              <a:gd name="T9" fmla="*/ 6832600 h 4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80" h="4304">
                <a:moveTo>
                  <a:pt x="0" y="4304"/>
                </a:moveTo>
                <a:lnTo>
                  <a:pt x="0" y="0"/>
                </a:lnTo>
                <a:lnTo>
                  <a:pt x="7680" y="0"/>
                </a:lnTo>
                <a:lnTo>
                  <a:pt x="7680" y="4304"/>
                </a:lnTo>
                <a:lnTo>
                  <a:pt x="0" y="4304"/>
                </a:lnTo>
                <a:close/>
              </a:path>
            </a:pathLst>
          </a:custGeom>
          <a:solidFill>
            <a:srgbClr val="F2F2F2"/>
          </a:solidFill>
          <a:ln w="0" cap="flat">
            <a:solidFill>
              <a:srgbClr val="F2F2F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5123" name="Freeform 2">
            <a:extLst>
              <a:ext uri="{FF2B5EF4-FFF2-40B4-BE49-F238E27FC236}">
                <a16:creationId xmlns:a16="http://schemas.microsoft.com/office/drawing/2014/main" id="{CB8B0A43-B873-4A53-AF25-BCEB1356B1B6}"/>
              </a:ext>
            </a:extLst>
          </p:cNvPr>
          <p:cNvSpPr>
            <a:spLocks/>
          </p:cNvSpPr>
          <p:nvPr/>
        </p:nvSpPr>
        <p:spPr bwMode="auto">
          <a:xfrm>
            <a:off x="988044" y="1339838"/>
            <a:ext cx="2515668" cy="45719"/>
          </a:xfrm>
          <a:custGeom>
            <a:avLst/>
            <a:gdLst>
              <a:gd name="T0" fmla="*/ 30163 w 1214"/>
              <a:gd name="T1" fmla="*/ 30163 h 38"/>
              <a:gd name="T2" fmla="*/ 1897063 w 1214"/>
              <a:gd name="T3" fmla="*/ 30163 h 3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14" h="38">
                <a:moveTo>
                  <a:pt x="19" y="19"/>
                </a:moveTo>
                <a:lnTo>
                  <a:pt x="1195" y="19"/>
                </a:lnTo>
              </a:path>
            </a:pathLst>
          </a:custGeom>
          <a:solidFill>
            <a:srgbClr val="000000">
              <a:alpha val="0"/>
            </a:srgbClr>
          </a:solidFill>
          <a:ln w="30480" cap="flat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id="{C1E9ADA1-0BDC-4096-A979-A210E69F9DC9}"/>
              </a:ext>
            </a:extLst>
          </p:cNvPr>
          <p:cNvSpPr>
            <a:spLocks/>
          </p:cNvSpPr>
          <p:nvPr/>
        </p:nvSpPr>
        <p:spPr bwMode="auto">
          <a:xfrm>
            <a:off x="1121792" y="727075"/>
            <a:ext cx="293688" cy="79375"/>
          </a:xfrm>
          <a:custGeom>
            <a:avLst/>
            <a:gdLst>
              <a:gd name="T0" fmla="*/ 39688 w 185"/>
              <a:gd name="T1" fmla="*/ 39688 h 50"/>
              <a:gd name="T2" fmla="*/ 252413 w 185"/>
              <a:gd name="T3" fmla="*/ 39688 h 5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85" h="50">
                <a:moveTo>
                  <a:pt x="25" y="25"/>
                </a:moveTo>
                <a:lnTo>
                  <a:pt x="159" y="25"/>
                </a:lnTo>
              </a:path>
            </a:pathLst>
          </a:custGeom>
          <a:solidFill>
            <a:srgbClr val="000000">
              <a:alpha val="0"/>
            </a:srgbClr>
          </a:solidFill>
          <a:ln w="39624" cap="rnd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5" name="Text Box 27">
            <a:extLst>
              <a:ext uri="{FF2B5EF4-FFF2-40B4-BE49-F238E27FC236}">
                <a16:creationId xmlns:a16="http://schemas.microsoft.com/office/drawing/2014/main" id="{E3786A85-C903-4B36-A0D9-1E87B2A9A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503238"/>
            <a:ext cx="150495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13"/>
              </a:lnSpc>
            </a:pPr>
            <a:r>
              <a:rPr lang="en-US" altLang="zh-CN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01 02 03</a:t>
            </a:r>
          </a:p>
        </p:txBody>
      </p:sp>
      <p:sp>
        <p:nvSpPr>
          <p:cNvPr id="5126" name="Text Box 28">
            <a:extLst>
              <a:ext uri="{FF2B5EF4-FFF2-40B4-BE49-F238E27FC236}">
                <a16:creationId xmlns:a16="http://schemas.microsoft.com/office/drawing/2014/main" id="{CBE96493-8794-41C1-930B-AC3E88A79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306" y="894266"/>
            <a:ext cx="407665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5113" indent="-2651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088"/>
              </a:lnSpc>
            </a:pPr>
            <a:r>
              <a:rPr lang="ko-KR" altLang="en-US" sz="28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개발 동기</a:t>
            </a:r>
            <a:endParaRPr lang="zh-CN" altLang="en-US" sz="28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5127" name="Text Box 29">
            <a:extLst>
              <a:ext uri="{FF2B5EF4-FFF2-40B4-BE49-F238E27FC236}">
                <a16:creationId xmlns:a16="http://schemas.microsoft.com/office/drawing/2014/main" id="{57062822-BBFF-465E-94E1-488D181F3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4013" y="392113"/>
            <a:ext cx="12827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5128" name="Text Box 30">
            <a:extLst>
              <a:ext uri="{FF2B5EF4-FFF2-40B4-BE49-F238E27FC236}">
                <a16:creationId xmlns:a16="http://schemas.microsoft.com/office/drawing/2014/main" id="{6FCEC6A5-1BBA-4A31-A383-D362FA340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2" y="1773033"/>
            <a:ext cx="4535240" cy="2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988"/>
              </a:lnSpc>
            </a:pPr>
            <a:r>
              <a:rPr lang="ko-KR" altLang="en-US" sz="2000" b="1" dirty="0">
                <a:solidFill>
                  <a:srgbClr val="70AD47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현재 출장요리사 시장 특징</a:t>
            </a:r>
            <a:endParaRPr lang="zh-CN" altLang="en-US" sz="2000" b="1" dirty="0">
              <a:solidFill>
                <a:srgbClr val="70AD47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5129" name="Text Box 31">
            <a:extLst>
              <a:ext uri="{FF2B5EF4-FFF2-40B4-BE49-F238E27FC236}">
                <a16:creationId xmlns:a16="http://schemas.microsoft.com/office/drawing/2014/main" id="{6B39BA60-E744-41DE-B3AB-735EA1B20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905" y="2322313"/>
            <a:ext cx="10367887" cy="28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88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-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제한된 음식 메뉴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많은 사람들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비싼 가격</a:t>
            </a:r>
            <a:endParaRPr lang="zh-CN" altLang="en-US" sz="20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5135" name="Text Box 26">
            <a:extLst>
              <a:ext uri="{FF2B5EF4-FFF2-40B4-BE49-F238E27FC236}">
                <a16:creationId xmlns:a16="http://schemas.microsoft.com/office/drawing/2014/main" id="{433EBF9E-A171-4DD7-BAF3-09FC5321500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1172825" y="787400"/>
            <a:ext cx="12827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b="1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  <a:sym typeface="Arial" panose="020B0604020202020204" pitchFamily="34" charset="0"/>
              </a:rPr>
              <a:t>Click Cook</a:t>
            </a:r>
          </a:p>
        </p:txBody>
      </p:sp>
      <p:sp>
        <p:nvSpPr>
          <p:cNvPr id="14" name="Text Box 31">
            <a:extLst>
              <a:ext uri="{FF2B5EF4-FFF2-40B4-BE49-F238E27FC236}">
                <a16:creationId xmlns:a16="http://schemas.microsoft.com/office/drawing/2014/main" id="{62A6BCC6-4A2B-498B-AFF4-D4EBD01F1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905" y="2814495"/>
            <a:ext cx="10367887" cy="28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88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-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환갑잔치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결혼식 같은 가족단위 대규모 행사에서만 이용</a:t>
            </a:r>
            <a:endParaRPr lang="zh-CN" altLang="en-US" sz="20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15" name="Text Box 31">
            <a:extLst>
              <a:ext uri="{FF2B5EF4-FFF2-40B4-BE49-F238E27FC236}">
                <a16:creationId xmlns:a16="http://schemas.microsoft.com/office/drawing/2014/main" id="{E2F0B5C7-7613-4454-AB05-D68189BE2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5375" y="6112708"/>
            <a:ext cx="2515668" cy="242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188"/>
              </a:lnSpc>
            </a:pPr>
            <a:r>
              <a:rPr lang="en-US" altLang="zh-CN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&lt;</a:t>
            </a:r>
            <a:r>
              <a:rPr lang="ko-KR" altLang="en-US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출장 요리사 시스템</a:t>
            </a:r>
            <a:r>
              <a:rPr lang="en-US" altLang="zh-CN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&gt;</a:t>
            </a:r>
            <a:endParaRPr lang="zh-CN" altLang="en-US" sz="14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215AE1-3900-48C5-BCC9-48F8DD15D64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636" y="3647593"/>
            <a:ext cx="3229146" cy="2250381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EFF7B9A-C79B-4DCB-A95D-D1593CFC7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705" y="4306042"/>
            <a:ext cx="5940088" cy="1618663"/>
          </a:xfrm>
          <a:prstGeom prst="rect">
            <a:avLst/>
          </a:prstGeom>
        </p:spPr>
      </p:pic>
      <p:sp>
        <p:nvSpPr>
          <p:cNvPr id="21" name="Text Box 31">
            <a:extLst>
              <a:ext uri="{FF2B5EF4-FFF2-40B4-BE49-F238E27FC236}">
                <a16:creationId xmlns:a16="http://schemas.microsoft.com/office/drawing/2014/main" id="{4300463F-3686-4096-9E9A-ECFEE84E4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9915" y="6112708"/>
            <a:ext cx="2515668" cy="242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188"/>
              </a:lnSpc>
            </a:pPr>
            <a:r>
              <a:rPr lang="en-US" altLang="zh-CN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&lt;</a:t>
            </a:r>
            <a:r>
              <a:rPr lang="ko-KR" altLang="en-US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제한된 음식메뉴</a:t>
            </a:r>
            <a:r>
              <a:rPr lang="en-US" altLang="zh-CN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&gt;</a:t>
            </a:r>
            <a:endParaRPr lang="zh-CN" altLang="en-US" sz="14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48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1">
            <a:extLst>
              <a:ext uri="{FF2B5EF4-FFF2-40B4-BE49-F238E27FC236}">
                <a16:creationId xmlns:a16="http://schemas.microsoft.com/office/drawing/2014/main" id="{BBF7CA52-DE56-45CB-80E1-EB589AE963BB}"/>
              </a:ext>
            </a:extLst>
          </p:cNvPr>
          <p:cNvSpPr>
            <a:spLocks/>
          </p:cNvSpPr>
          <p:nvPr/>
        </p:nvSpPr>
        <p:spPr bwMode="auto">
          <a:xfrm>
            <a:off x="-13871" y="-17622"/>
            <a:ext cx="12192000" cy="6832601"/>
          </a:xfrm>
          <a:custGeom>
            <a:avLst/>
            <a:gdLst>
              <a:gd name="T0" fmla="*/ 0 w 7680"/>
              <a:gd name="T1" fmla="*/ 6832600 h 4304"/>
              <a:gd name="T2" fmla="*/ 0 w 7680"/>
              <a:gd name="T3" fmla="*/ 0 h 4304"/>
              <a:gd name="T4" fmla="*/ 12192000 w 7680"/>
              <a:gd name="T5" fmla="*/ 0 h 4304"/>
              <a:gd name="T6" fmla="*/ 12192000 w 7680"/>
              <a:gd name="T7" fmla="*/ 6832600 h 4304"/>
              <a:gd name="T8" fmla="*/ 0 w 7680"/>
              <a:gd name="T9" fmla="*/ 6832600 h 4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80" h="4304">
                <a:moveTo>
                  <a:pt x="0" y="4304"/>
                </a:moveTo>
                <a:lnTo>
                  <a:pt x="0" y="0"/>
                </a:lnTo>
                <a:lnTo>
                  <a:pt x="7680" y="0"/>
                </a:lnTo>
                <a:lnTo>
                  <a:pt x="7680" y="4304"/>
                </a:lnTo>
                <a:lnTo>
                  <a:pt x="0" y="4304"/>
                </a:lnTo>
                <a:close/>
              </a:path>
            </a:pathLst>
          </a:custGeom>
          <a:solidFill>
            <a:srgbClr val="F2F2F2"/>
          </a:solidFill>
          <a:ln w="0" cap="flat">
            <a:solidFill>
              <a:srgbClr val="F2F2F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5123" name="Freeform 2">
            <a:extLst>
              <a:ext uri="{FF2B5EF4-FFF2-40B4-BE49-F238E27FC236}">
                <a16:creationId xmlns:a16="http://schemas.microsoft.com/office/drawing/2014/main" id="{CB8B0A43-B873-4A53-AF25-BCEB1356B1B6}"/>
              </a:ext>
            </a:extLst>
          </p:cNvPr>
          <p:cNvSpPr>
            <a:spLocks/>
          </p:cNvSpPr>
          <p:nvPr/>
        </p:nvSpPr>
        <p:spPr bwMode="auto">
          <a:xfrm>
            <a:off x="988044" y="1339838"/>
            <a:ext cx="2515668" cy="45719"/>
          </a:xfrm>
          <a:custGeom>
            <a:avLst/>
            <a:gdLst>
              <a:gd name="T0" fmla="*/ 30163 w 1214"/>
              <a:gd name="T1" fmla="*/ 30163 h 38"/>
              <a:gd name="T2" fmla="*/ 1897063 w 1214"/>
              <a:gd name="T3" fmla="*/ 30163 h 3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14" h="38">
                <a:moveTo>
                  <a:pt x="19" y="19"/>
                </a:moveTo>
                <a:lnTo>
                  <a:pt x="1195" y="19"/>
                </a:lnTo>
              </a:path>
            </a:pathLst>
          </a:custGeom>
          <a:solidFill>
            <a:srgbClr val="000000">
              <a:alpha val="0"/>
            </a:srgbClr>
          </a:solidFill>
          <a:ln w="30480" cap="flat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id="{C1E9ADA1-0BDC-4096-A979-A210E69F9DC9}"/>
              </a:ext>
            </a:extLst>
          </p:cNvPr>
          <p:cNvSpPr>
            <a:spLocks/>
          </p:cNvSpPr>
          <p:nvPr/>
        </p:nvSpPr>
        <p:spPr bwMode="auto">
          <a:xfrm>
            <a:off x="1121792" y="727075"/>
            <a:ext cx="293688" cy="79375"/>
          </a:xfrm>
          <a:custGeom>
            <a:avLst/>
            <a:gdLst>
              <a:gd name="T0" fmla="*/ 39688 w 185"/>
              <a:gd name="T1" fmla="*/ 39688 h 50"/>
              <a:gd name="T2" fmla="*/ 252413 w 185"/>
              <a:gd name="T3" fmla="*/ 39688 h 5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85" h="50">
                <a:moveTo>
                  <a:pt x="25" y="25"/>
                </a:moveTo>
                <a:lnTo>
                  <a:pt x="159" y="25"/>
                </a:lnTo>
              </a:path>
            </a:pathLst>
          </a:custGeom>
          <a:solidFill>
            <a:srgbClr val="000000">
              <a:alpha val="0"/>
            </a:srgbClr>
          </a:solidFill>
          <a:ln w="39624" cap="rnd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5" name="Text Box 27">
            <a:extLst>
              <a:ext uri="{FF2B5EF4-FFF2-40B4-BE49-F238E27FC236}">
                <a16:creationId xmlns:a16="http://schemas.microsoft.com/office/drawing/2014/main" id="{E3786A85-C903-4B36-A0D9-1E87B2A9A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503238"/>
            <a:ext cx="150495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13"/>
              </a:lnSpc>
            </a:pPr>
            <a:r>
              <a:rPr lang="en-US" altLang="zh-CN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01 02 03</a:t>
            </a:r>
          </a:p>
        </p:txBody>
      </p:sp>
      <p:sp>
        <p:nvSpPr>
          <p:cNvPr id="5126" name="Text Box 28">
            <a:extLst>
              <a:ext uri="{FF2B5EF4-FFF2-40B4-BE49-F238E27FC236}">
                <a16:creationId xmlns:a16="http://schemas.microsoft.com/office/drawing/2014/main" id="{CBE96493-8794-41C1-930B-AC3E88A79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306" y="894266"/>
            <a:ext cx="407665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5113" indent="-2651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088"/>
              </a:lnSpc>
            </a:pPr>
            <a:r>
              <a:rPr lang="ko-KR" altLang="en-US" sz="28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개발 동기</a:t>
            </a:r>
            <a:endParaRPr lang="zh-CN" altLang="en-US" sz="28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5127" name="Text Box 29">
            <a:extLst>
              <a:ext uri="{FF2B5EF4-FFF2-40B4-BE49-F238E27FC236}">
                <a16:creationId xmlns:a16="http://schemas.microsoft.com/office/drawing/2014/main" id="{57062822-BBFF-465E-94E1-488D181F3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4013" y="392113"/>
            <a:ext cx="12827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5128" name="Text Box 30">
            <a:extLst>
              <a:ext uri="{FF2B5EF4-FFF2-40B4-BE49-F238E27FC236}">
                <a16:creationId xmlns:a16="http://schemas.microsoft.com/office/drawing/2014/main" id="{6FCEC6A5-1BBA-4A31-A383-D362FA340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2" y="1773033"/>
            <a:ext cx="4535240" cy="2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988"/>
              </a:lnSpc>
            </a:pPr>
            <a:r>
              <a:rPr lang="ko-KR" altLang="en-US" sz="2000" b="1" dirty="0">
                <a:solidFill>
                  <a:srgbClr val="70AD47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새로운 형태의 시장 개척</a:t>
            </a:r>
            <a:endParaRPr lang="zh-CN" altLang="en-US" sz="2000" b="1" dirty="0">
              <a:solidFill>
                <a:srgbClr val="70AD47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5129" name="Text Box 31">
            <a:extLst>
              <a:ext uri="{FF2B5EF4-FFF2-40B4-BE49-F238E27FC236}">
                <a16:creationId xmlns:a16="http://schemas.microsoft.com/office/drawing/2014/main" id="{6B39BA60-E744-41DE-B3AB-735EA1B20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905" y="2322313"/>
            <a:ext cx="10367887" cy="28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88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-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적당한 가격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다양한 메뉴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아무나 사용가능</a:t>
            </a:r>
            <a:endParaRPr lang="zh-CN" altLang="en-US" sz="20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5135" name="Text Box 26">
            <a:extLst>
              <a:ext uri="{FF2B5EF4-FFF2-40B4-BE49-F238E27FC236}">
                <a16:creationId xmlns:a16="http://schemas.microsoft.com/office/drawing/2014/main" id="{433EBF9E-A171-4DD7-BAF3-09FC5321500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1172825" y="787400"/>
            <a:ext cx="12827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b="1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  <a:sym typeface="Arial" panose="020B0604020202020204" pitchFamily="34" charset="0"/>
              </a:rPr>
              <a:t>Click Cook</a:t>
            </a:r>
          </a:p>
        </p:txBody>
      </p:sp>
      <p:sp>
        <p:nvSpPr>
          <p:cNvPr id="14" name="Text Box 31">
            <a:extLst>
              <a:ext uri="{FF2B5EF4-FFF2-40B4-BE49-F238E27FC236}">
                <a16:creationId xmlns:a16="http://schemas.microsoft.com/office/drawing/2014/main" id="{62A6BCC6-4A2B-498B-AFF4-D4EBD01F1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905" y="2814495"/>
            <a:ext cx="10367887" cy="28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88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-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중국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미국에선 이미 서비스 존재</a:t>
            </a:r>
            <a:endParaRPr lang="zh-CN" altLang="en-US" sz="20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pic>
        <p:nvPicPr>
          <p:cNvPr id="1026" name="Picture 2" descr="중국 스타트업 파헤치기 2탄 Chinese Startup (16화)">
            <a:extLst>
              <a:ext uri="{FF2B5EF4-FFF2-40B4-BE49-F238E27FC236}">
                <a16:creationId xmlns:a16="http://schemas.microsoft.com/office/drawing/2014/main" id="{53A5E9AB-E61A-44D5-88C3-C5039241D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943" y="4257457"/>
            <a:ext cx="3229538" cy="181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ire A Chef">
            <a:extLst>
              <a:ext uri="{FF2B5EF4-FFF2-40B4-BE49-F238E27FC236}">
                <a16:creationId xmlns:a16="http://schemas.microsoft.com/office/drawing/2014/main" id="{11481471-17F7-4F92-B929-2C5B73697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475" y="4272687"/>
            <a:ext cx="3229538" cy="181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31">
            <a:extLst>
              <a:ext uri="{FF2B5EF4-FFF2-40B4-BE49-F238E27FC236}">
                <a16:creationId xmlns:a16="http://schemas.microsoft.com/office/drawing/2014/main" id="{EDF05C13-9C46-4E32-A3AC-087E4D079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5317" y="6112708"/>
            <a:ext cx="2515668" cy="242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188"/>
              </a:lnSpc>
            </a:pPr>
            <a:r>
              <a:rPr lang="en-US" altLang="zh-CN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&lt;</a:t>
            </a:r>
            <a:r>
              <a:rPr lang="ko-KR" altLang="en-US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중국의 </a:t>
            </a:r>
            <a:r>
              <a:rPr lang="ko-KR" altLang="en-US" sz="1400" b="1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하오추스</a:t>
            </a:r>
            <a:r>
              <a:rPr lang="en-US" altLang="zh-CN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&gt;</a:t>
            </a:r>
            <a:endParaRPr lang="zh-CN" altLang="en-US" sz="14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19" name="Text Box 31">
            <a:extLst>
              <a:ext uri="{FF2B5EF4-FFF2-40B4-BE49-F238E27FC236}">
                <a16:creationId xmlns:a16="http://schemas.microsoft.com/office/drawing/2014/main" id="{8213BE8C-2BE8-4C43-BE2A-CBF0784FB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1410" y="6107862"/>
            <a:ext cx="2515668" cy="242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188"/>
              </a:lnSpc>
            </a:pPr>
            <a:r>
              <a:rPr lang="en-US" altLang="zh-CN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&lt;</a:t>
            </a:r>
            <a:r>
              <a:rPr lang="ko-KR" altLang="en-US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미국의 </a:t>
            </a:r>
            <a:r>
              <a:rPr lang="en-US" altLang="ko-KR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Hire a chef</a:t>
            </a:r>
            <a:r>
              <a:rPr lang="en-US" altLang="zh-CN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&gt;</a:t>
            </a:r>
            <a:endParaRPr lang="zh-CN" altLang="en-US" sz="14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19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1">
            <a:extLst>
              <a:ext uri="{FF2B5EF4-FFF2-40B4-BE49-F238E27FC236}">
                <a16:creationId xmlns:a16="http://schemas.microsoft.com/office/drawing/2014/main" id="{BBF7CA52-DE56-45CB-80E1-EB589AE963BB}"/>
              </a:ext>
            </a:extLst>
          </p:cNvPr>
          <p:cNvSpPr>
            <a:spLocks/>
          </p:cNvSpPr>
          <p:nvPr/>
        </p:nvSpPr>
        <p:spPr bwMode="auto">
          <a:xfrm>
            <a:off x="0" y="-3175"/>
            <a:ext cx="12192000" cy="6832601"/>
          </a:xfrm>
          <a:custGeom>
            <a:avLst/>
            <a:gdLst>
              <a:gd name="T0" fmla="*/ 0 w 7680"/>
              <a:gd name="T1" fmla="*/ 6832600 h 4304"/>
              <a:gd name="T2" fmla="*/ 0 w 7680"/>
              <a:gd name="T3" fmla="*/ 0 h 4304"/>
              <a:gd name="T4" fmla="*/ 12192000 w 7680"/>
              <a:gd name="T5" fmla="*/ 0 h 4304"/>
              <a:gd name="T6" fmla="*/ 12192000 w 7680"/>
              <a:gd name="T7" fmla="*/ 6832600 h 4304"/>
              <a:gd name="T8" fmla="*/ 0 w 7680"/>
              <a:gd name="T9" fmla="*/ 6832600 h 4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80" h="4304">
                <a:moveTo>
                  <a:pt x="0" y="4304"/>
                </a:moveTo>
                <a:lnTo>
                  <a:pt x="0" y="0"/>
                </a:lnTo>
                <a:lnTo>
                  <a:pt x="7680" y="0"/>
                </a:lnTo>
                <a:lnTo>
                  <a:pt x="7680" y="4304"/>
                </a:lnTo>
                <a:lnTo>
                  <a:pt x="0" y="4304"/>
                </a:lnTo>
                <a:close/>
              </a:path>
            </a:pathLst>
          </a:custGeom>
          <a:solidFill>
            <a:srgbClr val="F2F2F2"/>
          </a:solidFill>
          <a:ln w="0" cap="flat">
            <a:solidFill>
              <a:srgbClr val="F2F2F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5123" name="Freeform 2">
            <a:extLst>
              <a:ext uri="{FF2B5EF4-FFF2-40B4-BE49-F238E27FC236}">
                <a16:creationId xmlns:a16="http://schemas.microsoft.com/office/drawing/2014/main" id="{CB8B0A43-B873-4A53-AF25-BCEB1356B1B6}"/>
              </a:ext>
            </a:extLst>
          </p:cNvPr>
          <p:cNvSpPr>
            <a:spLocks/>
          </p:cNvSpPr>
          <p:nvPr/>
        </p:nvSpPr>
        <p:spPr bwMode="auto">
          <a:xfrm>
            <a:off x="988044" y="1339838"/>
            <a:ext cx="2515668" cy="45719"/>
          </a:xfrm>
          <a:custGeom>
            <a:avLst/>
            <a:gdLst>
              <a:gd name="T0" fmla="*/ 30163 w 1214"/>
              <a:gd name="T1" fmla="*/ 30163 h 38"/>
              <a:gd name="T2" fmla="*/ 1897063 w 1214"/>
              <a:gd name="T3" fmla="*/ 30163 h 3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14" h="38">
                <a:moveTo>
                  <a:pt x="19" y="19"/>
                </a:moveTo>
                <a:lnTo>
                  <a:pt x="1195" y="19"/>
                </a:lnTo>
              </a:path>
            </a:pathLst>
          </a:custGeom>
          <a:solidFill>
            <a:srgbClr val="000000">
              <a:alpha val="0"/>
            </a:srgbClr>
          </a:solidFill>
          <a:ln w="30480" cap="flat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id="{C1E9ADA1-0BDC-4096-A979-A210E69F9DC9}"/>
              </a:ext>
            </a:extLst>
          </p:cNvPr>
          <p:cNvSpPr>
            <a:spLocks/>
          </p:cNvSpPr>
          <p:nvPr/>
        </p:nvSpPr>
        <p:spPr bwMode="auto">
          <a:xfrm>
            <a:off x="1418431" y="716597"/>
            <a:ext cx="293688" cy="79375"/>
          </a:xfrm>
          <a:custGeom>
            <a:avLst/>
            <a:gdLst>
              <a:gd name="T0" fmla="*/ 39688 w 185"/>
              <a:gd name="T1" fmla="*/ 39688 h 50"/>
              <a:gd name="T2" fmla="*/ 252413 w 185"/>
              <a:gd name="T3" fmla="*/ 39688 h 5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85" h="50">
                <a:moveTo>
                  <a:pt x="25" y="25"/>
                </a:moveTo>
                <a:lnTo>
                  <a:pt x="159" y="25"/>
                </a:lnTo>
              </a:path>
            </a:pathLst>
          </a:custGeom>
          <a:solidFill>
            <a:srgbClr val="000000">
              <a:alpha val="0"/>
            </a:srgbClr>
          </a:solidFill>
          <a:ln w="39624" cap="rnd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5" name="Text Box 27">
            <a:extLst>
              <a:ext uri="{FF2B5EF4-FFF2-40B4-BE49-F238E27FC236}">
                <a16:creationId xmlns:a16="http://schemas.microsoft.com/office/drawing/2014/main" id="{E3786A85-C903-4B36-A0D9-1E87B2A9A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503238"/>
            <a:ext cx="150495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13"/>
              </a:lnSpc>
            </a:pPr>
            <a:r>
              <a:rPr lang="en-US" altLang="zh-CN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01 02 03</a:t>
            </a:r>
          </a:p>
        </p:txBody>
      </p:sp>
      <p:sp>
        <p:nvSpPr>
          <p:cNvPr id="5126" name="Text Box 28">
            <a:extLst>
              <a:ext uri="{FF2B5EF4-FFF2-40B4-BE49-F238E27FC236}">
                <a16:creationId xmlns:a16="http://schemas.microsoft.com/office/drawing/2014/main" id="{CBE96493-8794-41C1-930B-AC3E88A79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236" y="942293"/>
            <a:ext cx="407665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5113" indent="-2651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088"/>
              </a:lnSpc>
            </a:pPr>
            <a:r>
              <a:rPr lang="ko-KR" altLang="en-US" sz="28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시장 및 타겟층</a:t>
            </a:r>
            <a:endParaRPr lang="zh-CN" altLang="en-US" sz="28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5127" name="Text Box 29">
            <a:extLst>
              <a:ext uri="{FF2B5EF4-FFF2-40B4-BE49-F238E27FC236}">
                <a16:creationId xmlns:a16="http://schemas.microsoft.com/office/drawing/2014/main" id="{57062822-BBFF-465E-94E1-488D181F3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4013" y="392113"/>
            <a:ext cx="12827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5128" name="Text Box 30">
            <a:extLst>
              <a:ext uri="{FF2B5EF4-FFF2-40B4-BE49-F238E27FC236}">
                <a16:creationId xmlns:a16="http://schemas.microsoft.com/office/drawing/2014/main" id="{6FCEC6A5-1BBA-4A31-A383-D362FA340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2" y="1773033"/>
            <a:ext cx="4535240" cy="2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988"/>
              </a:lnSpc>
            </a:pPr>
            <a:r>
              <a:rPr lang="ko-KR" altLang="en-US" sz="2000" b="1" dirty="0">
                <a:solidFill>
                  <a:srgbClr val="70AD47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소비자 타겟층</a:t>
            </a:r>
            <a:endParaRPr lang="zh-CN" altLang="en-US" sz="2000" b="1" dirty="0">
              <a:solidFill>
                <a:srgbClr val="70AD47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5129" name="Text Box 31">
            <a:extLst>
              <a:ext uri="{FF2B5EF4-FFF2-40B4-BE49-F238E27FC236}">
                <a16:creationId xmlns:a16="http://schemas.microsoft.com/office/drawing/2014/main" id="{6B39BA60-E744-41DE-B3AB-735EA1B20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905" y="2322313"/>
            <a:ext cx="10367887" cy="28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88"/>
              </a:lnSpc>
            </a:pP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1.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질 좋은 음식을 먹기 원하는 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20~50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대 </a:t>
            </a:r>
            <a:r>
              <a:rPr lang="en-US" altLang="ko-KR" sz="2000" b="1" dirty="0">
                <a:solidFill>
                  <a:srgbClr val="00B05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1</a:t>
            </a:r>
            <a:r>
              <a:rPr lang="ko-KR" altLang="en-US" sz="2000" b="1" dirty="0" err="1">
                <a:solidFill>
                  <a:srgbClr val="00B05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인층</a:t>
            </a:r>
            <a:r>
              <a:rPr lang="ko-KR" altLang="en-US" sz="2000" b="1" dirty="0">
                <a:solidFill>
                  <a:srgbClr val="00B05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 가구</a:t>
            </a:r>
            <a:endParaRPr lang="zh-CN" altLang="en-US" sz="2000" b="1" dirty="0">
              <a:solidFill>
                <a:srgbClr val="00B05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5135" name="Text Box 26">
            <a:extLst>
              <a:ext uri="{FF2B5EF4-FFF2-40B4-BE49-F238E27FC236}">
                <a16:creationId xmlns:a16="http://schemas.microsoft.com/office/drawing/2014/main" id="{433EBF9E-A171-4DD7-BAF3-09FC5321500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1172825" y="787400"/>
            <a:ext cx="12827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b="1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  <a:sym typeface="Arial" panose="020B0604020202020204" pitchFamily="34" charset="0"/>
              </a:rPr>
              <a:t>Click Cook</a:t>
            </a:r>
          </a:p>
        </p:txBody>
      </p:sp>
      <p:sp>
        <p:nvSpPr>
          <p:cNvPr id="14" name="Text Box 31">
            <a:extLst>
              <a:ext uri="{FF2B5EF4-FFF2-40B4-BE49-F238E27FC236}">
                <a16:creationId xmlns:a16="http://schemas.microsoft.com/office/drawing/2014/main" id="{62A6BCC6-4A2B-498B-AFF4-D4EBD01F1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905" y="2814495"/>
            <a:ext cx="10367887" cy="28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88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2. </a:t>
            </a:r>
            <a:r>
              <a:rPr lang="ko-KR" altLang="en-US" sz="2000" b="1" dirty="0">
                <a:solidFill>
                  <a:srgbClr val="00B05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특별 </a:t>
            </a:r>
            <a:r>
              <a:rPr lang="ko-KR" altLang="en-US" sz="2000" b="1" dirty="0" err="1">
                <a:solidFill>
                  <a:srgbClr val="00B05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행사</a:t>
            </a:r>
            <a:r>
              <a:rPr lang="ko-KR" altLang="en-US" sz="2000" b="1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때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 요리사를 부르고 싶은 커플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직계가족 등</a:t>
            </a:r>
            <a:endParaRPr lang="zh-CN" altLang="en-US" sz="20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15" name="Text Box 31">
            <a:extLst>
              <a:ext uri="{FF2B5EF4-FFF2-40B4-BE49-F238E27FC236}">
                <a16:creationId xmlns:a16="http://schemas.microsoft.com/office/drawing/2014/main" id="{E2F0B5C7-7613-4454-AB05-D68189BE2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410" y="3301876"/>
            <a:ext cx="10367887" cy="28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88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3.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놀러간 주변 지역에 </a:t>
            </a:r>
            <a:r>
              <a:rPr lang="ko-KR" altLang="en-US" sz="2000" b="1" dirty="0">
                <a:solidFill>
                  <a:srgbClr val="00B05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식당이 없고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요리 못하는 사람들</a:t>
            </a:r>
            <a:endParaRPr lang="zh-CN" altLang="en-US" sz="20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16" name="Text Box 30">
            <a:extLst>
              <a:ext uri="{FF2B5EF4-FFF2-40B4-BE49-F238E27FC236}">
                <a16:creationId xmlns:a16="http://schemas.microsoft.com/office/drawing/2014/main" id="{A186D5AA-AD54-489E-994E-9997E0C24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792" y="3979251"/>
            <a:ext cx="4535240" cy="2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988"/>
              </a:lnSpc>
            </a:pPr>
            <a:r>
              <a:rPr lang="ko-KR" altLang="en-US" sz="2000" b="1" dirty="0">
                <a:solidFill>
                  <a:srgbClr val="70AD47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요리사 타겟층</a:t>
            </a:r>
            <a:endParaRPr lang="zh-CN" altLang="en-US" sz="2000" b="1" dirty="0">
              <a:solidFill>
                <a:srgbClr val="70AD47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18" name="Text Box 31">
            <a:extLst>
              <a:ext uri="{FF2B5EF4-FFF2-40B4-BE49-F238E27FC236}">
                <a16:creationId xmlns:a16="http://schemas.microsoft.com/office/drawing/2014/main" id="{32B3BE3F-1612-4C69-8001-337868D35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410" y="4598723"/>
            <a:ext cx="10367887" cy="28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88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1. </a:t>
            </a:r>
            <a:r>
              <a:rPr lang="ko-KR" altLang="en-US" sz="2000" b="1" dirty="0">
                <a:solidFill>
                  <a:srgbClr val="00B05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용돈 </a:t>
            </a:r>
            <a:r>
              <a:rPr lang="ko-KR" altLang="en-US" sz="2000" b="1" dirty="0" err="1">
                <a:solidFill>
                  <a:srgbClr val="00B05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벌이식</a:t>
            </a:r>
            <a:r>
              <a:rPr lang="ko-KR" altLang="en-US" sz="2000" b="1" dirty="0">
                <a:solidFill>
                  <a:srgbClr val="00B05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취미로 요리하는 요리인들 </a:t>
            </a:r>
            <a:endParaRPr lang="zh-CN" altLang="en-US" sz="20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19" name="Text Box 31">
            <a:extLst>
              <a:ext uri="{FF2B5EF4-FFF2-40B4-BE49-F238E27FC236}">
                <a16:creationId xmlns:a16="http://schemas.microsoft.com/office/drawing/2014/main" id="{83E21B3E-7BFE-4F57-9517-7BCFD63C5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410" y="5080131"/>
            <a:ext cx="10367887" cy="28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88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2.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일하는 시간이 아닐 때 </a:t>
            </a:r>
            <a:r>
              <a:rPr lang="ko-KR" altLang="en-US" sz="2000" b="1" dirty="0">
                <a:solidFill>
                  <a:srgbClr val="00B05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부업으로 활동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하는 파트타임 </a:t>
            </a:r>
            <a:r>
              <a:rPr lang="ko-KR" altLang="en-US" sz="2000" b="1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쉐프들</a:t>
            </a:r>
            <a:endParaRPr lang="zh-CN" altLang="en-US" sz="20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20" name="Text Box 31">
            <a:extLst>
              <a:ext uri="{FF2B5EF4-FFF2-40B4-BE49-F238E27FC236}">
                <a16:creationId xmlns:a16="http://schemas.microsoft.com/office/drawing/2014/main" id="{048F3E33-60F6-4455-8C37-4A77100BE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236" y="5561539"/>
            <a:ext cx="10367887" cy="28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88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3. </a:t>
            </a:r>
            <a:r>
              <a:rPr lang="ko-KR" altLang="en-US" sz="2000" b="1" dirty="0">
                <a:solidFill>
                  <a:srgbClr val="00B05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본업으로 활동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하는 아직 고용이 안된 요리사들</a:t>
            </a:r>
            <a:endParaRPr lang="zh-CN" altLang="en-US" sz="20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21" name="Text Box 31">
            <a:extLst>
              <a:ext uri="{FF2B5EF4-FFF2-40B4-BE49-F238E27FC236}">
                <a16:creationId xmlns:a16="http://schemas.microsoft.com/office/drawing/2014/main" id="{2581AD65-FE70-4D9E-B2EA-A6D754A51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236" y="6042947"/>
            <a:ext cx="10367887" cy="28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88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4.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플랫폼 내부 </a:t>
            </a:r>
            <a:r>
              <a:rPr lang="ko-KR" altLang="en-US" sz="2000" b="1" dirty="0">
                <a:solidFill>
                  <a:srgbClr val="00B05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자체 고용 요리사</a:t>
            </a:r>
            <a:endParaRPr lang="zh-CN" altLang="en-US" sz="2000" b="1" dirty="0">
              <a:solidFill>
                <a:srgbClr val="00B05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114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1">
            <a:extLst>
              <a:ext uri="{FF2B5EF4-FFF2-40B4-BE49-F238E27FC236}">
                <a16:creationId xmlns:a16="http://schemas.microsoft.com/office/drawing/2014/main" id="{BBF7CA52-DE56-45CB-80E1-EB589AE963BB}"/>
              </a:ext>
            </a:extLst>
          </p:cNvPr>
          <p:cNvSpPr>
            <a:spLocks/>
          </p:cNvSpPr>
          <p:nvPr/>
        </p:nvSpPr>
        <p:spPr bwMode="auto">
          <a:xfrm>
            <a:off x="0" y="-3175"/>
            <a:ext cx="12192000" cy="6832601"/>
          </a:xfrm>
          <a:custGeom>
            <a:avLst/>
            <a:gdLst>
              <a:gd name="T0" fmla="*/ 0 w 7680"/>
              <a:gd name="T1" fmla="*/ 6832600 h 4304"/>
              <a:gd name="T2" fmla="*/ 0 w 7680"/>
              <a:gd name="T3" fmla="*/ 0 h 4304"/>
              <a:gd name="T4" fmla="*/ 12192000 w 7680"/>
              <a:gd name="T5" fmla="*/ 0 h 4304"/>
              <a:gd name="T6" fmla="*/ 12192000 w 7680"/>
              <a:gd name="T7" fmla="*/ 6832600 h 4304"/>
              <a:gd name="T8" fmla="*/ 0 w 7680"/>
              <a:gd name="T9" fmla="*/ 6832600 h 4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80" h="4304">
                <a:moveTo>
                  <a:pt x="0" y="4304"/>
                </a:moveTo>
                <a:lnTo>
                  <a:pt x="0" y="0"/>
                </a:lnTo>
                <a:lnTo>
                  <a:pt x="7680" y="0"/>
                </a:lnTo>
                <a:lnTo>
                  <a:pt x="7680" y="4304"/>
                </a:lnTo>
                <a:lnTo>
                  <a:pt x="0" y="4304"/>
                </a:lnTo>
                <a:close/>
              </a:path>
            </a:pathLst>
          </a:custGeom>
          <a:solidFill>
            <a:srgbClr val="F2F2F2"/>
          </a:solidFill>
          <a:ln w="0" cap="flat">
            <a:solidFill>
              <a:srgbClr val="F2F2F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5123" name="Freeform 2">
            <a:extLst>
              <a:ext uri="{FF2B5EF4-FFF2-40B4-BE49-F238E27FC236}">
                <a16:creationId xmlns:a16="http://schemas.microsoft.com/office/drawing/2014/main" id="{CB8B0A43-B873-4A53-AF25-BCEB1356B1B6}"/>
              </a:ext>
            </a:extLst>
          </p:cNvPr>
          <p:cNvSpPr>
            <a:spLocks/>
          </p:cNvSpPr>
          <p:nvPr/>
        </p:nvSpPr>
        <p:spPr bwMode="auto">
          <a:xfrm>
            <a:off x="988044" y="1339838"/>
            <a:ext cx="2515668" cy="45719"/>
          </a:xfrm>
          <a:custGeom>
            <a:avLst/>
            <a:gdLst>
              <a:gd name="T0" fmla="*/ 30163 w 1214"/>
              <a:gd name="T1" fmla="*/ 30163 h 38"/>
              <a:gd name="T2" fmla="*/ 1897063 w 1214"/>
              <a:gd name="T3" fmla="*/ 30163 h 3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14" h="38">
                <a:moveTo>
                  <a:pt x="19" y="19"/>
                </a:moveTo>
                <a:lnTo>
                  <a:pt x="1195" y="19"/>
                </a:lnTo>
              </a:path>
            </a:pathLst>
          </a:custGeom>
          <a:solidFill>
            <a:srgbClr val="000000">
              <a:alpha val="0"/>
            </a:srgbClr>
          </a:solidFill>
          <a:ln w="30480" cap="flat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id="{C1E9ADA1-0BDC-4096-A979-A210E69F9DC9}"/>
              </a:ext>
            </a:extLst>
          </p:cNvPr>
          <p:cNvSpPr>
            <a:spLocks/>
          </p:cNvSpPr>
          <p:nvPr/>
        </p:nvSpPr>
        <p:spPr bwMode="auto">
          <a:xfrm>
            <a:off x="1418431" y="718796"/>
            <a:ext cx="293688" cy="79375"/>
          </a:xfrm>
          <a:custGeom>
            <a:avLst/>
            <a:gdLst>
              <a:gd name="T0" fmla="*/ 39688 w 185"/>
              <a:gd name="T1" fmla="*/ 39688 h 50"/>
              <a:gd name="T2" fmla="*/ 252413 w 185"/>
              <a:gd name="T3" fmla="*/ 39688 h 5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85" h="50">
                <a:moveTo>
                  <a:pt x="25" y="25"/>
                </a:moveTo>
                <a:lnTo>
                  <a:pt x="159" y="25"/>
                </a:lnTo>
              </a:path>
            </a:pathLst>
          </a:custGeom>
          <a:solidFill>
            <a:srgbClr val="000000">
              <a:alpha val="0"/>
            </a:srgbClr>
          </a:solidFill>
          <a:ln w="39624" cap="rnd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5" name="Text Box 27">
            <a:extLst>
              <a:ext uri="{FF2B5EF4-FFF2-40B4-BE49-F238E27FC236}">
                <a16:creationId xmlns:a16="http://schemas.microsoft.com/office/drawing/2014/main" id="{E3786A85-C903-4B36-A0D9-1E87B2A9A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503238"/>
            <a:ext cx="150495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13"/>
              </a:lnSpc>
            </a:pPr>
            <a:r>
              <a:rPr lang="en-US" altLang="zh-CN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01 02 03</a:t>
            </a:r>
          </a:p>
        </p:txBody>
      </p:sp>
      <p:sp>
        <p:nvSpPr>
          <p:cNvPr id="5126" name="Text Box 28">
            <a:extLst>
              <a:ext uri="{FF2B5EF4-FFF2-40B4-BE49-F238E27FC236}">
                <a16:creationId xmlns:a16="http://schemas.microsoft.com/office/drawing/2014/main" id="{CBE96493-8794-41C1-930B-AC3E88A79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236" y="942293"/>
            <a:ext cx="407665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5113" indent="-2651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088"/>
              </a:lnSpc>
            </a:pPr>
            <a:r>
              <a:rPr lang="ko-KR" altLang="en-US" sz="28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시장 및 타겟층</a:t>
            </a:r>
            <a:endParaRPr lang="zh-CN" altLang="en-US" sz="28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5127" name="Text Box 29">
            <a:extLst>
              <a:ext uri="{FF2B5EF4-FFF2-40B4-BE49-F238E27FC236}">
                <a16:creationId xmlns:a16="http://schemas.microsoft.com/office/drawing/2014/main" id="{57062822-BBFF-465E-94E1-488D181F3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4013" y="392113"/>
            <a:ext cx="12827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5135" name="Text Box 26">
            <a:extLst>
              <a:ext uri="{FF2B5EF4-FFF2-40B4-BE49-F238E27FC236}">
                <a16:creationId xmlns:a16="http://schemas.microsoft.com/office/drawing/2014/main" id="{433EBF9E-A171-4DD7-BAF3-09FC5321500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1172825" y="787400"/>
            <a:ext cx="12827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b="1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  <a:sym typeface="Arial" panose="020B0604020202020204" pitchFamily="34" charset="0"/>
              </a:rPr>
              <a:t>Click Cook</a:t>
            </a:r>
          </a:p>
        </p:txBody>
      </p:sp>
      <p:sp>
        <p:nvSpPr>
          <p:cNvPr id="16" name="Text Box 30">
            <a:extLst>
              <a:ext uri="{FF2B5EF4-FFF2-40B4-BE49-F238E27FC236}">
                <a16:creationId xmlns:a16="http://schemas.microsoft.com/office/drawing/2014/main" id="{A186D5AA-AD54-489E-994E-9997E0C24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792" y="1860133"/>
            <a:ext cx="4535240" cy="2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988"/>
              </a:lnSpc>
            </a:pPr>
            <a:r>
              <a:rPr lang="en-US" altLang="zh-CN" sz="2000" b="1" dirty="0">
                <a:solidFill>
                  <a:srgbClr val="70AD47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1</a:t>
            </a:r>
            <a:r>
              <a:rPr lang="ko-KR" altLang="en-US" sz="2000" b="1" dirty="0" err="1">
                <a:solidFill>
                  <a:srgbClr val="70AD47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인층</a:t>
            </a:r>
            <a:r>
              <a:rPr lang="ko-KR" altLang="en-US" sz="2000" b="1" dirty="0">
                <a:solidFill>
                  <a:srgbClr val="70AD47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 가구</a:t>
            </a:r>
            <a:endParaRPr lang="zh-CN" altLang="en-US" sz="2000" b="1" dirty="0">
              <a:solidFill>
                <a:srgbClr val="70AD47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18" name="Text Box 31">
            <a:extLst>
              <a:ext uri="{FF2B5EF4-FFF2-40B4-BE49-F238E27FC236}">
                <a16:creationId xmlns:a16="http://schemas.microsoft.com/office/drawing/2014/main" id="{32B3BE3F-1612-4C69-8001-337868D35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410" y="2276872"/>
            <a:ext cx="10367887" cy="28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88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-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늘어나는 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1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인 가구</a:t>
            </a:r>
            <a:endParaRPr lang="zh-CN" altLang="en-US" sz="20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19" name="Text Box 31">
            <a:extLst>
              <a:ext uri="{FF2B5EF4-FFF2-40B4-BE49-F238E27FC236}">
                <a16:creationId xmlns:a16="http://schemas.microsoft.com/office/drawing/2014/main" id="{83E21B3E-7BFE-4F57-9517-7BCFD63C5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410" y="2786831"/>
            <a:ext cx="10367887" cy="28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88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-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그에 비해 좋지 않은 식생활 비율 증가</a:t>
            </a:r>
            <a:endParaRPr lang="zh-CN" altLang="en-US" sz="20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BBAB46F-EAB0-422E-911B-3C5EB3120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66" y="4034704"/>
            <a:ext cx="3318024" cy="215100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941D043-0A0D-4032-A614-5C4717574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4039242"/>
            <a:ext cx="3318024" cy="214646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8E80C07-B49F-4B03-9ADE-5290C10A6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774" y="4040936"/>
            <a:ext cx="3693061" cy="2144771"/>
          </a:xfrm>
          <a:prstGeom prst="rect">
            <a:avLst/>
          </a:prstGeom>
        </p:spPr>
      </p:pic>
      <p:sp>
        <p:nvSpPr>
          <p:cNvPr id="21" name="Text Box 31">
            <a:extLst>
              <a:ext uri="{FF2B5EF4-FFF2-40B4-BE49-F238E27FC236}">
                <a16:creationId xmlns:a16="http://schemas.microsoft.com/office/drawing/2014/main" id="{9B36483C-4561-4289-BFCF-833D5907A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916" y="6261850"/>
            <a:ext cx="2515668" cy="242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188"/>
              </a:lnSpc>
            </a:pPr>
            <a:r>
              <a:rPr lang="en-US" altLang="zh-CN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&lt;</a:t>
            </a:r>
            <a:r>
              <a:rPr lang="ko-KR" altLang="en-US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늘어나는 </a:t>
            </a:r>
            <a:r>
              <a:rPr lang="en-US" altLang="ko-KR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1</a:t>
            </a:r>
            <a:r>
              <a:rPr lang="ko-KR" altLang="en-US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인 가구 비중</a:t>
            </a:r>
            <a:r>
              <a:rPr lang="en-US" altLang="zh-CN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&gt;</a:t>
            </a:r>
            <a:endParaRPr lang="zh-CN" altLang="en-US" sz="14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23" name="Text Box 31">
            <a:extLst>
              <a:ext uri="{FF2B5EF4-FFF2-40B4-BE49-F238E27FC236}">
                <a16:creationId xmlns:a16="http://schemas.microsoft.com/office/drawing/2014/main" id="{099AAD49-7F44-4288-ACEC-826EBEA03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997" y="6261850"/>
            <a:ext cx="2809630" cy="242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188"/>
              </a:lnSpc>
            </a:pPr>
            <a:r>
              <a:rPr lang="en-US" altLang="zh-CN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&lt;</a:t>
            </a:r>
            <a:r>
              <a:rPr lang="ko-KR" altLang="en-US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늘어나는 즉석 식품 구입 비율</a:t>
            </a:r>
            <a:r>
              <a:rPr lang="en-US" altLang="zh-CN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&gt;</a:t>
            </a:r>
            <a:endParaRPr lang="zh-CN" altLang="en-US" sz="14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24" name="Text Box 31">
            <a:extLst>
              <a:ext uri="{FF2B5EF4-FFF2-40B4-BE49-F238E27FC236}">
                <a16:creationId xmlns:a16="http://schemas.microsoft.com/office/drawing/2014/main" id="{AE474939-7BC1-4436-8213-C5930DB9D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8707" y="6261850"/>
            <a:ext cx="3481194" cy="242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188"/>
              </a:lnSpc>
            </a:pPr>
            <a:r>
              <a:rPr lang="en-US" altLang="zh-CN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&lt;1</a:t>
            </a:r>
            <a:r>
              <a:rPr lang="ko-KR" altLang="en-US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인 가구가 생각하는 음식 품질의 중요성</a:t>
            </a:r>
            <a:r>
              <a:rPr lang="en-US" altLang="zh-CN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&gt;</a:t>
            </a:r>
            <a:endParaRPr lang="zh-CN" altLang="en-US" sz="14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22" name="Text Box 31">
            <a:extLst>
              <a:ext uri="{FF2B5EF4-FFF2-40B4-BE49-F238E27FC236}">
                <a16:creationId xmlns:a16="http://schemas.microsoft.com/office/drawing/2014/main" id="{0FC25769-5512-488F-970F-80ED771B3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236" y="3203146"/>
            <a:ext cx="10342428" cy="28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88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- 1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인 가구가 생각하는 음식 품질의 중요성 </a:t>
            </a:r>
            <a:endParaRPr lang="zh-CN" altLang="en-US" sz="20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772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1">
            <a:extLst>
              <a:ext uri="{FF2B5EF4-FFF2-40B4-BE49-F238E27FC236}">
                <a16:creationId xmlns:a16="http://schemas.microsoft.com/office/drawing/2014/main" id="{F72DAAF7-B665-4B2F-924D-1C0AEBF40E84}"/>
              </a:ext>
            </a:extLst>
          </p:cNvPr>
          <p:cNvSpPr>
            <a:spLocks/>
          </p:cNvSpPr>
          <p:nvPr/>
        </p:nvSpPr>
        <p:spPr bwMode="auto">
          <a:xfrm>
            <a:off x="0" y="12700"/>
            <a:ext cx="12192000" cy="6832600"/>
          </a:xfrm>
          <a:custGeom>
            <a:avLst/>
            <a:gdLst>
              <a:gd name="T0" fmla="*/ 0 w 7680"/>
              <a:gd name="T1" fmla="*/ 6832600 h 4304"/>
              <a:gd name="T2" fmla="*/ 0 w 7680"/>
              <a:gd name="T3" fmla="*/ 0 h 4304"/>
              <a:gd name="T4" fmla="*/ 12192000 w 7680"/>
              <a:gd name="T5" fmla="*/ 0 h 4304"/>
              <a:gd name="T6" fmla="*/ 12192000 w 7680"/>
              <a:gd name="T7" fmla="*/ 6832600 h 4304"/>
              <a:gd name="T8" fmla="*/ 0 w 7680"/>
              <a:gd name="T9" fmla="*/ 6832600 h 4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80" h="4304">
                <a:moveTo>
                  <a:pt x="0" y="4304"/>
                </a:moveTo>
                <a:lnTo>
                  <a:pt x="0" y="0"/>
                </a:lnTo>
                <a:lnTo>
                  <a:pt x="7680" y="0"/>
                </a:lnTo>
                <a:lnTo>
                  <a:pt x="7680" y="4304"/>
                </a:lnTo>
                <a:lnTo>
                  <a:pt x="0" y="4304"/>
                </a:lnTo>
                <a:close/>
              </a:path>
            </a:pathLst>
          </a:custGeom>
          <a:solidFill>
            <a:srgbClr val="AFABAB"/>
          </a:solidFill>
          <a:ln w="0" cap="flat">
            <a:solidFill>
              <a:srgbClr val="AFABAB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9" name="Text Box 26">
            <a:extLst>
              <a:ext uri="{FF2B5EF4-FFF2-40B4-BE49-F238E27FC236}">
                <a16:creationId xmlns:a16="http://schemas.microsoft.com/office/drawing/2014/main" id="{2BCDFB86-64DC-4640-8734-375D62867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3009900"/>
            <a:ext cx="42545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6600"/>
              </a:lnSpc>
            </a:pPr>
            <a:r>
              <a:rPr lang="ko-KR" altLang="en-US" sz="6600" b="1" dirty="0">
                <a:solidFill>
                  <a:srgbClr val="FFFFFF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감사합니다</a:t>
            </a:r>
            <a:r>
              <a:rPr lang="zh-CN" altLang="en-US" sz="6600" b="1" dirty="0">
                <a:solidFill>
                  <a:srgbClr val="FFFFFF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 </a:t>
            </a:r>
          </a:p>
        </p:txBody>
      </p:sp>
      <p:sp>
        <p:nvSpPr>
          <p:cNvPr id="4" name="Text Box 26">
            <a:extLst>
              <a:ext uri="{FF2B5EF4-FFF2-40B4-BE49-F238E27FC236}">
                <a16:creationId xmlns:a16="http://schemas.microsoft.com/office/drawing/2014/main" id="{43A56B07-FDD6-4DF5-BDC1-6AC259C8D02D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1172825" y="787400"/>
            <a:ext cx="12827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  <a:sym typeface="Arial" panose="020B0604020202020204" pitchFamily="34" charset="0"/>
              </a:rPr>
              <a:t>Click Cook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268</Words>
  <Application>Microsoft Office PowerPoint</Application>
  <PresentationFormat>와이드스크린</PresentationFormat>
  <Paragraphs>68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나눔고딕 ExtraBold</vt:lpstr>
      <vt:lpstr>바탕</vt:lpstr>
      <vt:lpstr>휴먼둥근헤드라인</vt:lpstr>
      <vt:lpstr>Arial</vt:lpstr>
      <vt:lpstr>默认设计模板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ws</dc:creator>
  <cp:lastModifiedBy>김윤성</cp:lastModifiedBy>
  <cp:revision>44</cp:revision>
  <dcterms:created xsi:type="dcterms:W3CDTF">2018-05-28T06:30:41Z</dcterms:created>
  <dcterms:modified xsi:type="dcterms:W3CDTF">2021-05-24T09:25:50Z</dcterms:modified>
</cp:coreProperties>
</file>