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2" r:id="rId4"/>
    <p:sldId id="261" r:id="rId5"/>
    <p:sldId id="259" r:id="rId6"/>
    <p:sldId id="263" r:id="rId7"/>
    <p:sldId id="271" r:id="rId8"/>
    <p:sldId id="277" r:id="rId9"/>
    <p:sldId id="274" r:id="rId10"/>
    <p:sldId id="273" r:id="rId11"/>
    <p:sldId id="267" r:id="rId12"/>
    <p:sldId id="272" r:id="rId13"/>
    <p:sldId id="278" r:id="rId14"/>
    <p:sldId id="276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42"/>
    <a:srgbClr val="BAD1AB"/>
    <a:srgbClr val="ADD19D"/>
    <a:srgbClr val="FFE183"/>
    <a:srgbClr val="FFFED6"/>
    <a:srgbClr val="FFFD78"/>
    <a:srgbClr val="004000"/>
    <a:srgbClr val="AB1500"/>
    <a:srgbClr val="D8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92798-B478-4C91-A27F-26E009293CD1}" v="2" dt="2022-04-07T12:41:32.792"/>
    <p1510:client id="{682946C2-CCD0-FB4F-B637-69BBB3EE73B6}" v="4365" dt="2022-04-07T20:20:25.140"/>
    <p1510:client id="{86A25DCC-2430-439B-96B4-0241566038A5}" v="337" dt="2022-04-07T20:20:20.304"/>
    <p1510:client id="{D00DA8D3-A6E4-47AF-B9CC-BBD3B8D597C0}" v="1758" dt="2022-04-07T19:58:25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6228"/>
  </p:normalViewPr>
  <p:slideViewPr>
    <p:cSldViewPr snapToGrid="0" snapToObjects="1">
      <p:cViewPr>
        <p:scale>
          <a:sx n="80" d="100"/>
          <a:sy n="80" d="100"/>
        </p:scale>
        <p:origin x="496" y="108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기준 = %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17.100000000000001</c:v>
                </c:pt>
                <c:pt idx="1">
                  <c:v>17.899999999999999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3-7F4B-A7E4-DCA0933FCB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517168"/>
        <c:axId val="546053248"/>
      </c:barChart>
      <c:catAx>
        <c:axId val="5825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ore-KR"/>
          </a:p>
        </c:txPr>
        <c:crossAx val="546053248"/>
        <c:crosses val="autoZero"/>
        <c:auto val="1"/>
        <c:lblAlgn val="ctr"/>
        <c:lblOffset val="100"/>
        <c:noMultiLvlLbl val="0"/>
      </c:catAx>
      <c:valAx>
        <c:axId val="5460532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25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9DF8-35CA-CE4F-A7E8-EBFF276158A8}" type="datetimeFigureOut">
              <a:t>2022. 4. 7.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E29B0-826C-9644-BA85-F0E20256732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4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안녕하세요</a:t>
            </a:r>
            <a:r>
              <a:rPr kumimoji="1" lang="ko-KR" altLang="en-US"/>
              <a:t> 저희는 </a:t>
            </a:r>
            <a:r>
              <a:rPr kumimoji="1" lang="en-US" altLang="ko-KR"/>
              <a:t>~</a:t>
            </a:r>
            <a:r>
              <a:rPr kumimoji="1" lang="ko-KR" altLang="en-US"/>
              <a:t>솔루션 </a:t>
            </a:r>
            <a:r>
              <a:rPr kumimoji="1" lang="en-US" altLang="ko-KR"/>
              <a:t>‘</a:t>
            </a:r>
            <a:r>
              <a:rPr kumimoji="1" lang="ko-KR" altLang="en-US"/>
              <a:t>세이브마켓</a:t>
            </a:r>
            <a:r>
              <a:rPr kumimoji="1" lang="en-US" altLang="ko-KR"/>
              <a:t>’</a:t>
            </a:r>
            <a:r>
              <a:rPr kumimoji="1" lang="ko-KR" altLang="en-US"/>
              <a:t>입니다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73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820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75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땡처리재고</a:t>
            </a:r>
            <a:r>
              <a:rPr kumimoji="1" lang="en-US" altLang="ko-Kore-KR"/>
              <a:t>,</a:t>
            </a:r>
            <a:r>
              <a:rPr kumimoji="1" lang="ko-KR" altLang="en-US"/>
              <a:t> 저희가 </a:t>
            </a:r>
            <a:r>
              <a:rPr kumimoji="1" lang="en-US" altLang="ko-KR"/>
              <a:t>20%</a:t>
            </a:r>
            <a:r>
              <a:rPr kumimoji="1" lang="ko-KR" altLang="en-US"/>
              <a:t> 비싸게 팔아드리겠습니다</a:t>
            </a:r>
            <a:r>
              <a:rPr kumimoji="1" lang="en-US" altLang="ko-KR"/>
              <a:t>!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40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국내업체</a:t>
            </a:r>
            <a:endParaRPr kumimoji="1" lang="en-US" altLang="ko-Kore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재고 관리 및 처리로 인한 비용 감축을 통하여 핵심 사업 집중 가능</a:t>
            </a: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해외 바이어 탐색 기간 절약</a:t>
            </a: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해외업체</a:t>
            </a: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 신상 의류를 정가의 </a:t>
            </a:r>
            <a:r>
              <a:rPr lang="en-US" altLang="ko-KR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50%</a:t>
            </a:r>
            <a:r>
              <a:rPr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이하 가격에 구입가능</a:t>
            </a:r>
            <a:endParaRPr kumimoji="0"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상품 탐색 시간 절약</a:t>
            </a:r>
            <a:endParaRPr lang="en-US" altLang="ko-KR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282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570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E29B0-826C-9644-BA85-F0E20256732E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261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69C30-4520-6043-B9D2-F4B72FC2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79CA4-A83E-D54E-BE8F-0F57E467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E7ED9-B039-D947-B213-77B9C60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DF7F9-44A0-4B46-9C66-3989F475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FB926-7608-7C43-A552-2AF93FEB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1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09F3-C48F-8A4B-B6CB-F8A9019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E64B3-D1CA-0944-8D93-7D0B275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B63B3-0D93-F342-B522-B0EA2CC1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CCDD9-8F2F-C847-9B82-6FB23161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DF68B-DC12-8744-AC4D-C45945AB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0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5103C-C993-8342-9CDE-6F2ABAF8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8E9E3-7BC4-794F-AF40-B9769FCD7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03EE6-88DA-D84C-A6ED-DBE2792C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C6123-FB2C-0643-BE07-5E86158C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CA259-5186-DB44-B68C-8963F81E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86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08622-FAC4-A443-A5A2-DDAAA6E6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11E43-3CB8-C140-9F03-8278C300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ECDD6-DC8F-D148-BDE4-D2411C39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AADD-DAD7-0740-9274-DA96C469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BD54-15DE-E24B-84DA-244D65C5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5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062E8-B813-9247-A0C0-C579E53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9B325-FF4C-714F-9845-EC3DBB92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FC4E1-0875-7445-916F-0770695E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2929-D6D6-AF47-B273-636460B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5F5A6-C48B-5248-B927-A07DDA6E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1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945ED-EDC2-2842-BF60-5900B441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6AF16-D327-6846-AB3E-73ECA8492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73108-45E9-0E49-98AE-8CC9691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B18E6-DB4B-E749-BB24-629E33BA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004D4-C2A4-4841-A260-04A3A45F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35CCB-201B-FF42-A342-5D013199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34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91D4C-CAB4-B640-8D04-933930EA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862E0-8205-9649-81B8-11F8CCBC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A4083-2009-7C4D-9451-A74E03ED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6B055-C767-B045-A328-8F457271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5CE3DD-07C8-1E44-9E02-D8C591F2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60554-08D9-E14F-BD39-E210ADEF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FEFB8-971F-A944-82EB-FDA4C249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249AB2-45FB-0D43-8562-D4F772C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1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F6915-4247-A948-99B7-DE26B0C1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AFEF8-02CE-6B46-A742-D767C47E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9AA4C2-6F01-0049-8416-737B1BD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FCA2F-909A-E14C-92AF-EC393C9E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8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23002-FDDB-E442-9FCF-90635A48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3CAFF1-D5A8-9D48-860A-0EC2259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94BD5-DBFF-0445-A08C-46A8C7F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1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6FD80-0BE4-044B-83B5-496B4F05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48099-A287-4B40-BA81-0E8B6CE7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BC0E0-72E0-0548-9FED-17542084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CE10B-D9B4-9C44-87D0-088917D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C4979-0C8D-0943-9123-2B0AD9B7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CCA75-3E10-D043-B870-12F4FE71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2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1ED01-2443-7342-A55F-C2B9DE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08719-B59F-A54E-B418-A621EE886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04EAE-4549-1845-B0E0-6679E20DC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ECD54-A802-4D43-96CC-862B0455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2E295-9450-004F-A451-EFD544A6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2CECF-AF18-564F-A4E1-562821BB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3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C87D6-DFC2-414C-84B2-33D5B41B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9AF0-E737-C34C-8155-889BF649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A7B88-86E3-E74F-AC68-15263199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C69D-A9E5-014E-A1B8-B600432E9838}" type="datetimeFigureOut">
              <a:t>2022. 4. 7.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FF862-BD4A-844D-B09E-DC98EDF9D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82286-8150-BF44-ADD0-1374561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90D0-E6DA-D240-99D0-238E5B7479B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6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나까마시장::">
            <a:extLst>
              <a:ext uri="{FF2B5EF4-FFF2-40B4-BE49-F238E27FC236}">
                <a16:creationId xmlns:a16="http://schemas.microsoft.com/office/drawing/2014/main" id="{C610EA92-A3C8-654A-AAAE-AE2208D19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4"/>
          <a:stretch/>
        </p:blipFill>
        <p:spPr bwMode="auto">
          <a:xfrm>
            <a:off x="169817" y="2613392"/>
            <a:ext cx="11821600" cy="408785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45000"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1E75B4-1EC3-3A46-B2C8-08DF192EABFA}"/>
              </a:ext>
            </a:extLst>
          </p:cNvPr>
          <p:cNvSpPr/>
          <p:nvPr/>
        </p:nvSpPr>
        <p:spPr>
          <a:xfrm>
            <a:off x="200297" y="156754"/>
            <a:ext cx="11791406" cy="342915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65850-FAC9-7E4B-B8E8-B654CF02F967}"/>
              </a:ext>
            </a:extLst>
          </p:cNvPr>
          <p:cNvSpPr txBox="1"/>
          <p:nvPr/>
        </p:nvSpPr>
        <p:spPr>
          <a:xfrm>
            <a:off x="3129455" y="2798058"/>
            <a:ext cx="5933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500" b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세이브마켓</a:t>
            </a:r>
            <a:r>
              <a:rPr kumimoji="1" lang="en-US" altLang="ko-Kore-KR" sz="3500" b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(Save-Market)</a:t>
            </a:r>
            <a:endParaRPr kumimoji="1" lang="ko-Kore-KR" altLang="en-US" sz="3500" b="1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DC833-C8F9-2E4A-A94D-3FC6A1EA4D6B}"/>
              </a:ext>
            </a:extLst>
          </p:cNvPr>
          <p:cNvSpPr/>
          <p:nvPr/>
        </p:nvSpPr>
        <p:spPr>
          <a:xfrm>
            <a:off x="4192273" y="2428726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재고의류 수출 판매 </a:t>
            </a:r>
            <a:r>
              <a:rPr lang="en-US" altLang="ko-KR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All-in-One</a:t>
            </a:r>
            <a:r>
              <a:rPr lang="ko-KR" altLang="en-US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솔루션</a:t>
            </a:r>
            <a:endParaRPr lang="ko-Kore-KR" altLang="en-US">
              <a:solidFill>
                <a:schemeClr val="bg1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FD0A-4371-BF45-9EE7-D3EE2CA701D4}"/>
              </a:ext>
            </a:extLst>
          </p:cNvPr>
          <p:cNvSpPr/>
          <p:nvPr/>
        </p:nvSpPr>
        <p:spPr>
          <a:xfrm>
            <a:off x="4726720" y="3770578"/>
            <a:ext cx="27077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제</a:t>
            </a:r>
            <a:r>
              <a:rPr lang="en-US" altLang="ko-Kore-KR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8</a:t>
            </a:r>
            <a:r>
              <a:rPr lang="ko-KR" altLang="en-US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회 </a:t>
            </a:r>
            <a:r>
              <a:rPr lang="en-US" altLang="ko-KR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SW </a:t>
            </a:r>
            <a:r>
              <a:rPr lang="ko-KR" altLang="en-US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창업아이디어톤</a:t>
            </a:r>
            <a:r>
              <a:rPr lang="en-US" altLang="ko-KR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11</a:t>
            </a:r>
            <a:r>
              <a:rPr lang="ko-KR" altLang="en-US" sz="1500">
                <a:solidFill>
                  <a:srgbClr val="00000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팀</a:t>
            </a:r>
            <a:endParaRPr lang="ko-Kore-KR" altLang="en-US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706094-9BE0-B04B-81BE-6BA57246D376}"/>
              </a:ext>
            </a:extLst>
          </p:cNvPr>
          <p:cNvSpPr/>
          <p:nvPr/>
        </p:nvSpPr>
        <p:spPr>
          <a:xfrm>
            <a:off x="169817" y="156754"/>
            <a:ext cx="11821886" cy="65444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334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94F1CD7-F735-5741-AF32-424FCD705995}"/>
              </a:ext>
            </a:extLst>
          </p:cNvPr>
          <p:cNvSpPr/>
          <p:nvPr/>
        </p:nvSpPr>
        <p:spPr>
          <a:xfrm>
            <a:off x="331304" y="463826"/>
            <a:ext cx="11330609" cy="6042991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81A95-39DF-D04A-BBDF-5F8AFC4C0FFC}"/>
              </a:ext>
            </a:extLst>
          </p:cNvPr>
          <p:cNvSpPr txBox="1"/>
          <p:nvPr/>
        </p:nvSpPr>
        <p:spPr>
          <a:xfrm>
            <a:off x="536971" y="709181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국내외 시장분석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A659E2-54CD-BE4E-860C-8A0B9DDCE99C}"/>
              </a:ext>
            </a:extLst>
          </p:cNvPr>
          <p:cNvSpPr/>
          <p:nvPr/>
        </p:nvSpPr>
        <p:spPr>
          <a:xfrm>
            <a:off x="1920986" y="1740871"/>
            <a:ext cx="3602301" cy="360230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D419CD-3ADC-2C4F-866D-70FCD11A83E5}"/>
              </a:ext>
            </a:extLst>
          </p:cNvPr>
          <p:cNvSpPr/>
          <p:nvPr/>
        </p:nvSpPr>
        <p:spPr>
          <a:xfrm>
            <a:off x="2224496" y="3166110"/>
            <a:ext cx="1944277" cy="1993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0FDCD-344F-AD4A-9392-A6A4AC5159F5}"/>
              </a:ext>
            </a:extLst>
          </p:cNvPr>
          <p:cNvSpPr txBox="1"/>
          <p:nvPr/>
        </p:nvSpPr>
        <p:spPr>
          <a:xfrm>
            <a:off x="1348275" y="2528739"/>
            <a:ext cx="4747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b="1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약 </a:t>
            </a:r>
            <a:r>
              <a:rPr kumimoji="1" lang="en-US" altLang="ko-KR" sz="2500" b="1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43</a:t>
            </a:r>
            <a:r>
              <a:rPr kumimoji="1" lang="ko-KR" altLang="en-US" sz="2500" b="1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조 </a:t>
            </a:r>
            <a:r>
              <a:rPr kumimoji="1" lang="en-US" altLang="ko-KR" sz="2500" b="1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3,508</a:t>
            </a:r>
            <a:r>
              <a:rPr kumimoji="1" lang="ko-KR" altLang="en-US" sz="2500" b="1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억원</a:t>
            </a:r>
            <a:endParaRPr kumimoji="1" lang="en-US" altLang="ko-KR" sz="2500" b="1">
              <a:solidFill>
                <a:schemeClr val="bg1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B853D-F851-B844-93B3-695583A3BA28}"/>
              </a:ext>
            </a:extLst>
          </p:cNvPr>
          <p:cNvSpPr txBox="1"/>
          <p:nvPr/>
        </p:nvSpPr>
        <p:spPr>
          <a:xfrm>
            <a:off x="822771" y="4274232"/>
            <a:ext cx="4747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국내 의류 재고시장</a:t>
            </a:r>
            <a:endParaRPr kumimoji="1" lang="en-US" altLang="ko-KR" sz="1500" b="1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약 </a:t>
            </a:r>
            <a:r>
              <a:rPr kumimoji="1" lang="en-US" altLang="ko-KR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8</a:t>
            </a:r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조 </a:t>
            </a:r>
            <a:r>
              <a:rPr kumimoji="1" lang="en-US" altLang="ko-KR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7,000</a:t>
            </a:r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억원</a:t>
            </a:r>
            <a:endParaRPr kumimoji="1" lang="en-US" altLang="ko-KR" sz="1500" b="1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27157-6AB1-4740-9825-F83DA722AD7C}"/>
              </a:ext>
            </a:extLst>
          </p:cNvPr>
          <p:cNvSpPr/>
          <p:nvPr/>
        </p:nvSpPr>
        <p:spPr>
          <a:xfrm>
            <a:off x="2462817" y="5611211"/>
            <a:ext cx="251863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kumimoji="1" lang="ko-KR" altLang="en-US">
                <a:latin typeface="NanumBarunGothic Light"/>
                <a:ea typeface="NanumBarunGothic Light"/>
              </a:rPr>
              <a:t>2021 국내 패션시장 규모</a:t>
            </a:r>
            <a:endParaRPr kumimoji="1" lang="en-US" altLang="ko-KR">
              <a:latin typeface="NanumBarunGothic Light"/>
              <a:ea typeface="NanumBarunGothic Light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D8E798C-16C4-2741-B577-32A8116A3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086300"/>
              </p:ext>
            </p:extLst>
          </p:nvPr>
        </p:nvGraphicFramePr>
        <p:xfrm>
          <a:off x="6832600" y="1477107"/>
          <a:ext cx="3334566" cy="4009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F52F99-C586-D247-BB4F-EF0ABD18B07E}"/>
              </a:ext>
            </a:extLst>
          </p:cNvPr>
          <p:cNvSpPr/>
          <p:nvPr/>
        </p:nvSpPr>
        <p:spPr>
          <a:xfrm>
            <a:off x="6494385" y="5592038"/>
            <a:ext cx="427873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kumimoji="1" lang="ko-KR" altLang="en-US">
                <a:latin typeface="NanumBarunGothic Light" panose="020B0603020101020101" pitchFamily="34" charset="-127"/>
                <a:ea typeface="NanumBarunGothic Light"/>
              </a:rPr>
              <a:t>의류 생산액 대비 재고 비율 현황 </a:t>
            </a:r>
            <a:r>
              <a:rPr kumimoji="1" lang="en-US" altLang="ko-KR">
                <a:latin typeface="NanumBarunGothic Light" panose="020B0603020101020101" pitchFamily="34" charset="-127"/>
                <a:ea typeface="NanumBarunGothic Light"/>
              </a:rPr>
              <a:t>(</a:t>
            </a:r>
            <a:r>
              <a:rPr kumimoji="1" lang="ko-KR" altLang="en-US">
                <a:latin typeface="NanumBarunGothic Light" panose="020B0603020101020101" pitchFamily="34" charset="-127"/>
                <a:ea typeface="NanumBarunGothic Light"/>
              </a:rPr>
              <a:t>년도</a:t>
            </a:r>
            <a:r>
              <a:rPr kumimoji="1" lang="en-US" altLang="ko-KR">
                <a:latin typeface="NanumBarunGothic Light" panose="020B0603020101020101" pitchFamily="34" charset="-127"/>
                <a:ea typeface="NanumBarunGothic Light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E5EDBB-CFF9-B240-8035-79612FD2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61" y="3373496"/>
            <a:ext cx="883343" cy="8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21081-1258-8C4D-A046-00EF9DA312BF}"/>
              </a:ext>
            </a:extLst>
          </p:cNvPr>
          <p:cNvSpPr txBox="1"/>
          <p:nvPr/>
        </p:nvSpPr>
        <p:spPr>
          <a:xfrm>
            <a:off x="536971" y="709181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경쟁사 분석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2519508-0949-A9AB-5DC5-82DCFE3B1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91019"/>
              </p:ext>
            </p:extLst>
          </p:nvPr>
        </p:nvGraphicFramePr>
        <p:xfrm>
          <a:off x="565990" y="1639121"/>
          <a:ext cx="11060020" cy="43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28">
                  <a:extLst>
                    <a:ext uri="{9D8B030D-6E8A-4147-A177-3AD203B41FA5}">
                      <a16:colId xmlns:a16="http://schemas.microsoft.com/office/drawing/2014/main" val="4196754407"/>
                    </a:ext>
                  </a:extLst>
                </a:gridCol>
                <a:gridCol w="2907980">
                  <a:extLst>
                    <a:ext uri="{9D8B030D-6E8A-4147-A177-3AD203B41FA5}">
                      <a16:colId xmlns:a16="http://schemas.microsoft.com/office/drawing/2014/main" val="1509422989"/>
                    </a:ext>
                  </a:extLst>
                </a:gridCol>
                <a:gridCol w="2184525">
                  <a:extLst>
                    <a:ext uri="{9D8B030D-6E8A-4147-A177-3AD203B41FA5}">
                      <a16:colId xmlns:a16="http://schemas.microsoft.com/office/drawing/2014/main" val="1239161718"/>
                    </a:ext>
                  </a:extLst>
                </a:gridCol>
                <a:gridCol w="2239483">
                  <a:extLst>
                    <a:ext uri="{9D8B030D-6E8A-4147-A177-3AD203B41FA5}">
                      <a16:colId xmlns:a16="http://schemas.microsoft.com/office/drawing/2014/main" val="1359003699"/>
                    </a:ext>
                  </a:extLst>
                </a:gridCol>
                <a:gridCol w="2212004">
                  <a:extLst>
                    <a:ext uri="{9D8B030D-6E8A-4147-A177-3AD203B41FA5}">
                      <a16:colId xmlns:a16="http://schemas.microsoft.com/office/drawing/2014/main" val="1256901522"/>
                    </a:ext>
                  </a:extLst>
                </a:gridCol>
              </a:tblGrid>
              <a:tr h="4851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i="0">
                        <a:solidFill>
                          <a:schemeClr val="tx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세이브 마켓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Deep</a:t>
                      </a:r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</a:t>
                      </a:r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떠리 마켓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땡처리</a:t>
                      </a:r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67923"/>
                  </a:ext>
                </a:extLst>
              </a:tr>
              <a:tr h="95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수출 대상 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국내 시즌 오프 의류 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모든 제조 산업의 제품</a:t>
                      </a:r>
                      <a:endParaRPr lang="en-US" altLang="ko-KR" sz="1500" b="0" i="0">
                        <a:solidFill>
                          <a:schemeClr val="tx1"/>
                        </a:solidFill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모든 제조 산업의 제품 </a:t>
                      </a:r>
                      <a:endParaRPr lang="en-US" altLang="ko-KR" sz="1500" b="0" i="0" u="none" strike="noStrike" noProof="0">
                        <a:solidFill>
                          <a:schemeClr val="tx1"/>
                        </a:solidFill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sz="1500" b="0" i="0" u="none" strike="noStrike" noProof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재고</a:t>
                      </a:r>
                      <a:endParaRPr lang="ko-KR" sz="1500" b="0" i="0">
                        <a:solidFill>
                          <a:schemeClr val="tx1"/>
                        </a:solidFill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국내 시즌 오프 의류 </a:t>
                      </a:r>
                      <a:endParaRPr lang="en-US" altLang="ko-KR" sz="1500" b="0" i="0">
                        <a:solidFill>
                          <a:schemeClr val="tx1"/>
                        </a:solidFill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66148"/>
                  </a:ext>
                </a:extLst>
              </a:tr>
              <a:tr h="95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해외 바이어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매칭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기존 </a:t>
                      </a:r>
                      <a:r>
                        <a:rPr lang="ko-KR" altLang="en-US" sz="1800" b="1" i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땡처리보다</a:t>
                      </a:r>
                      <a:r>
                        <a:rPr lang="ko-KR" altLang="en-US" sz="18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높은 가격에 </a:t>
                      </a:r>
                      <a:endParaRPr lang="en-US" altLang="ko-KR" sz="1800" b="1" i="0">
                        <a:solidFill>
                          <a:schemeClr val="accent6">
                            <a:lumMod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재고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66241"/>
                  </a:ext>
                </a:extLst>
              </a:tr>
              <a:tr h="93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매칭하는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AI 기반 이미지 검색 엔진으로 신속한 매칭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단순 데이터 기반 </a:t>
                      </a:r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AI매칭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사람이 직접 매칭하여 많은 시간, 비용 소모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8378"/>
                  </a:ext>
                </a:extLst>
              </a:tr>
              <a:tr h="95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수출 대행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3PL사 중개로 스마트 물류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err="1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단순 물류 서비스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>
                          <a:solidFill>
                            <a:schemeClr val="tx1"/>
                          </a:solidFill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재고 매입 후 직접 수출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928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2CC1AE0-1D33-D74C-9A2A-50DFE78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80" y="93915"/>
            <a:ext cx="1382932" cy="1382932"/>
          </a:xfrm>
          <a:prstGeom prst="rect">
            <a:avLst/>
          </a:prstGeom>
        </p:spPr>
      </p:pic>
      <p:pic>
        <p:nvPicPr>
          <p:cNvPr id="19458" name="Picture 2" descr="logo_150">
            <a:extLst>
              <a:ext uri="{FF2B5EF4-FFF2-40B4-BE49-F238E27FC236}">
                <a16:creationId xmlns:a16="http://schemas.microsoft.com/office/drawing/2014/main" id="{6F119DC6-4E56-7342-A96B-8F8FD581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405" y="558713"/>
            <a:ext cx="1791015" cy="70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AF2E699D-6FBB-9943-B98A-44CDCD48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34" y="174472"/>
            <a:ext cx="1382932" cy="13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4496CE-6469-50CC-C2CD-67A403B5A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813" y="290513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98D68-FAC9-D44C-9686-AD9D4D524917}"/>
              </a:ext>
            </a:extLst>
          </p:cNvPr>
          <p:cNvSpPr txBox="1"/>
          <p:nvPr/>
        </p:nvSpPr>
        <p:spPr>
          <a:xfrm>
            <a:off x="536971" y="709181"/>
            <a:ext cx="2270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향후 성장전략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84E2D5C-E329-6D49-8F62-29631514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01" y="1263179"/>
            <a:ext cx="9273358" cy="506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5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0BC2DD-45B0-8C4E-95AB-0E52F884FF27}"/>
              </a:ext>
            </a:extLst>
          </p:cNvPr>
          <p:cNvSpPr/>
          <p:nvPr/>
        </p:nvSpPr>
        <p:spPr>
          <a:xfrm>
            <a:off x="0" y="0"/>
            <a:ext cx="12192000" cy="37057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078AE21-B4BC-3842-A06C-EFBFE8BE040F}"/>
              </a:ext>
            </a:extLst>
          </p:cNvPr>
          <p:cNvSpPr/>
          <p:nvPr/>
        </p:nvSpPr>
        <p:spPr>
          <a:xfrm>
            <a:off x="1572126" y="3272589"/>
            <a:ext cx="1748589" cy="208547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78816109-E834-CD4C-8365-D8CEE0C931CA}"/>
              </a:ext>
            </a:extLst>
          </p:cNvPr>
          <p:cNvSpPr/>
          <p:nvPr/>
        </p:nvSpPr>
        <p:spPr>
          <a:xfrm flipV="1">
            <a:off x="7996992" y="1636294"/>
            <a:ext cx="1748589" cy="208547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98E7B-5311-FB44-8D4C-DCD396866399}"/>
              </a:ext>
            </a:extLst>
          </p:cNvPr>
          <p:cNvSpPr txBox="1"/>
          <p:nvPr/>
        </p:nvSpPr>
        <p:spPr>
          <a:xfrm>
            <a:off x="1395663" y="3137351"/>
            <a:ext cx="8879426" cy="1015663"/>
          </a:xfrm>
          <a:prstGeom prst="rect">
            <a:avLst/>
          </a:prstGeom>
          <a:noFill/>
          <a:ln w="571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기업의 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“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재고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”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가 줄수록 기업의 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“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제고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”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는 올라갑니다</a:t>
            </a:r>
          </a:p>
        </p:txBody>
      </p:sp>
    </p:spTree>
    <p:extLst>
      <p:ext uri="{BB962C8B-B14F-4D97-AF65-F5344CB8AC3E}">
        <p14:creationId xmlns:p14="http://schemas.microsoft.com/office/powerpoint/2010/main" val="38591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6887B1-4D6D-94E5-E618-B2240FD737E9}"/>
              </a:ext>
            </a:extLst>
          </p:cNvPr>
          <p:cNvSpPr/>
          <p:nvPr/>
        </p:nvSpPr>
        <p:spPr>
          <a:xfrm>
            <a:off x="2876" y="-4313"/>
            <a:ext cx="6327474" cy="6905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4C5E4-EAAF-8D40-AB9E-45511112AC0C}"/>
              </a:ext>
            </a:extLst>
          </p:cNvPr>
          <p:cNvSpPr txBox="1"/>
          <p:nvPr/>
        </p:nvSpPr>
        <p:spPr>
          <a:xfrm>
            <a:off x="2367" y="6304776"/>
            <a:ext cx="53790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ko-KR" sz="3000" b="1">
                <a:solidFill>
                  <a:srgbClr val="78A742"/>
                </a:solidFill>
                <a:latin typeface="BM HANNA Pro OTF" panose="020B0600000101010101" pitchFamily="34" charset="-127"/>
                <a:ea typeface="BM HANNA Pro OTF"/>
                <a:sym typeface="Wingdings" pitchFamily="2" charset="2"/>
              </a:rPr>
              <a:t></a:t>
            </a:r>
            <a:endParaRPr kumimoji="1" lang="ko-Kore-KR" altLang="en-US" sz="3000" b="1">
              <a:solidFill>
                <a:srgbClr val="78A742"/>
              </a:solidFill>
              <a:latin typeface="BM HANNA Pro OTF" panose="020B0600000101010101" pitchFamily="34" charset="-127"/>
              <a:ea typeface="BM HANNA Pro 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6A376-9E68-F85C-80F7-6D4DCFA6BCCA}"/>
              </a:ext>
            </a:extLst>
          </p:cNvPr>
          <p:cNvSpPr txBox="1"/>
          <p:nvPr/>
        </p:nvSpPr>
        <p:spPr>
          <a:xfrm>
            <a:off x="1653112" y="2420220"/>
            <a:ext cx="8879426" cy="56837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기업의 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“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재고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”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가 줄수록 기업의 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“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제고</a:t>
            </a:r>
            <a:r>
              <a:rPr lang="en-US" altLang="ko-KR" sz="3000">
                <a:latin typeface="BM HANNA Pro OTF" panose="020B0600000101010101" pitchFamily="34" charset="-127"/>
                <a:ea typeface="BM HANNA Pro OTF"/>
              </a:rPr>
              <a:t>”</a:t>
            </a:r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는 올라간다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094FF-F765-0545-8F70-B78CBE498F6E}"/>
              </a:ext>
            </a:extLst>
          </p:cNvPr>
          <p:cNvSpPr txBox="1"/>
          <p:nvPr/>
        </p:nvSpPr>
        <p:spPr>
          <a:xfrm>
            <a:off x="9331325" y="6105353"/>
            <a:ext cx="256672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500" b="1">
                <a:solidFill>
                  <a:srgbClr val="78A742"/>
                </a:solidFill>
                <a:latin typeface="BM HANNA Pro OTF" panose="020B0600000101010101" pitchFamily="34" charset="-127"/>
                <a:ea typeface="BM HANNA Pro OTF"/>
              </a:rPr>
              <a:t>S</a:t>
            </a:r>
            <a:r>
              <a:rPr lang="en-US" altLang="ko-KR" sz="2500" b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/>
              </a:rPr>
              <a:t>ave</a:t>
            </a:r>
            <a:r>
              <a:rPr lang="en-US" altLang="ko-KR" sz="2500" b="1">
                <a:latin typeface="BM HANNA Pro OTF" panose="020B0600000101010101" pitchFamily="34" charset="-127"/>
                <a:ea typeface="BM HANNA Pro OTF"/>
              </a:rPr>
              <a:t> </a:t>
            </a:r>
            <a:r>
              <a:rPr lang="en-US" altLang="ko-KR" sz="2500" b="1">
                <a:solidFill>
                  <a:srgbClr val="78A742"/>
                </a:solidFill>
                <a:latin typeface="BM HANNA Pro OTF" panose="020B0600000101010101" pitchFamily="34" charset="-127"/>
                <a:ea typeface="BM HANNA Pro OTF"/>
              </a:rPr>
              <a:t>M</a:t>
            </a:r>
            <a:r>
              <a:rPr lang="en-US" altLang="ko-KR" sz="2500" b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/>
              </a:rPr>
              <a:t>arket</a:t>
            </a:r>
            <a:endParaRPr lang="en-US" altLang="ko-KR" sz="2500" b="1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5DF8F6D-7FAE-714D-33BF-D38561C9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00" y="788020"/>
            <a:ext cx="1368838" cy="1368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9E6A6E-7D11-9118-F139-AB8BEC35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46" y="788020"/>
            <a:ext cx="1368838" cy="1368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0CF208-964D-25DD-2D9A-143C6AEEE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92" y="788020"/>
            <a:ext cx="1368838" cy="1368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F605F7-AA3C-4144-83D7-77F024C2D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788" y="788020"/>
            <a:ext cx="1368838" cy="13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7F61A1-D75B-CA45-9071-BA6A1739039A}"/>
              </a:ext>
            </a:extLst>
          </p:cNvPr>
          <p:cNvSpPr/>
          <p:nvPr/>
        </p:nvSpPr>
        <p:spPr>
          <a:xfrm>
            <a:off x="5794144" y="4731482"/>
            <a:ext cx="1959146" cy="3605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39F81-DAC0-D847-842D-14156DB3EE2C}"/>
              </a:ext>
            </a:extLst>
          </p:cNvPr>
          <p:cNvSpPr txBox="1"/>
          <p:nvPr/>
        </p:nvSpPr>
        <p:spPr>
          <a:xfrm>
            <a:off x="536971" y="709181"/>
            <a:ext cx="159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팀원 소개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DC98A2-8D97-ED4C-88E7-974FA839E093}"/>
              </a:ext>
            </a:extLst>
          </p:cNvPr>
          <p:cNvSpPr/>
          <p:nvPr/>
        </p:nvSpPr>
        <p:spPr>
          <a:xfrm>
            <a:off x="1564891" y="4731483"/>
            <a:ext cx="1959146" cy="3605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DEED6E-A7DA-7545-9283-A9EF9122A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21" y="2407270"/>
            <a:ext cx="1368838" cy="1368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F12553-B1FC-8547-964A-00BEFD85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25" y="2407270"/>
            <a:ext cx="1368838" cy="1368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C0C8BC-8DE6-C24D-A68E-D22250168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813" y="2407270"/>
            <a:ext cx="1368838" cy="1368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DA403-3287-CA46-AD6F-CC96869A8C5D}"/>
              </a:ext>
            </a:extLst>
          </p:cNvPr>
          <p:cNvSpPr txBox="1"/>
          <p:nvPr/>
        </p:nvSpPr>
        <p:spPr>
          <a:xfrm>
            <a:off x="3881238" y="4076353"/>
            <a:ext cx="159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김우정</a:t>
            </a:r>
            <a:endParaRPr kumimoji="1" lang="en-US" altLang="ko-KR" sz="1500" b="1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소프트웨어학부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디자인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B361-F9DB-DC4A-8189-882D56DE5C39}"/>
              </a:ext>
            </a:extLst>
          </p:cNvPr>
          <p:cNvSpPr txBox="1"/>
          <p:nvPr/>
        </p:nvSpPr>
        <p:spPr>
          <a:xfrm>
            <a:off x="1762627" y="4076356"/>
            <a:ext cx="159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김서현</a:t>
            </a: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인공지능학과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개발</a:t>
            </a:r>
            <a:endParaRPr kumimoji="1" lang="en-US" altLang="ko-KR" sz="1500">
              <a:solidFill>
                <a:schemeClr val="bg1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9FE69-6C69-E244-9EE1-1C747492352A}"/>
              </a:ext>
            </a:extLst>
          </p:cNvPr>
          <p:cNvSpPr txBox="1"/>
          <p:nvPr/>
        </p:nvSpPr>
        <p:spPr>
          <a:xfrm>
            <a:off x="5999849" y="4076354"/>
            <a:ext cx="159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김윤성</a:t>
            </a:r>
            <a:endParaRPr kumimoji="1" lang="en-US" altLang="ko-KR" sz="1500" b="1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산업경영공학과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기획</a:t>
            </a:r>
            <a:endParaRPr kumimoji="1" lang="en-US" altLang="ko-KR" sz="1500">
              <a:solidFill>
                <a:schemeClr val="bg1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083FD-9D9D-1E44-BB8B-177E0AA83A9C}"/>
              </a:ext>
            </a:extLst>
          </p:cNvPr>
          <p:cNvSpPr txBox="1"/>
          <p:nvPr/>
        </p:nvSpPr>
        <p:spPr>
          <a:xfrm>
            <a:off x="8184776" y="4076355"/>
            <a:ext cx="159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신찬섭</a:t>
            </a:r>
            <a:endParaRPr kumimoji="1" lang="en-US" altLang="ko-KR" sz="1500" b="1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교통물류공학과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기획</a:t>
            </a:r>
            <a:r>
              <a:rPr kumimoji="1" lang="en-US" altLang="ko-KR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,</a:t>
            </a:r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팀장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4ECABB-6EF1-6B4A-B96D-1F4AEE54E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617" y="2407270"/>
            <a:ext cx="1368838" cy="13688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2B0B1-A391-264F-90E1-2ECDE48EBFD8}"/>
              </a:ext>
            </a:extLst>
          </p:cNvPr>
          <p:cNvSpPr/>
          <p:nvPr/>
        </p:nvSpPr>
        <p:spPr>
          <a:xfrm>
            <a:off x="3678469" y="4731482"/>
            <a:ext cx="1959146" cy="36053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6E7A39-93DD-FE4C-8CC1-2FB02EDB4683}"/>
              </a:ext>
            </a:extLst>
          </p:cNvPr>
          <p:cNvSpPr/>
          <p:nvPr/>
        </p:nvSpPr>
        <p:spPr>
          <a:xfrm>
            <a:off x="8003659" y="4731481"/>
            <a:ext cx="1959146" cy="36053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9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73C4C64-01B1-6741-B326-42292E05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19" y="1310878"/>
            <a:ext cx="5459515" cy="955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57B7A2-390A-D244-B287-027E3EA9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17" y="2755861"/>
            <a:ext cx="9871364" cy="105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2E82CAD-63A1-B240-B559-2B4EF9CE7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3" y="4822843"/>
            <a:ext cx="9271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66F413-ADAA-4442-B36D-7DA88FB7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433" y="3568536"/>
            <a:ext cx="3975100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27F42-E1D5-5943-94FB-8222D661157C}"/>
              </a:ext>
            </a:extLst>
          </p:cNvPr>
          <p:cNvSpPr txBox="1"/>
          <p:nvPr/>
        </p:nvSpPr>
        <p:spPr>
          <a:xfrm>
            <a:off x="536971" y="709181"/>
            <a:ext cx="2255746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000">
                <a:latin typeface="BM HANNA Pro OTF" panose="020B0600000101010101" pitchFamily="34" charset="-127"/>
                <a:ea typeface="BM HANNA Pro OTF"/>
              </a:rPr>
              <a:t>기존의 문제점</a:t>
            </a:r>
          </a:p>
        </p:txBody>
      </p:sp>
    </p:spTree>
    <p:extLst>
      <p:ext uri="{BB962C8B-B14F-4D97-AF65-F5344CB8AC3E}">
        <p14:creationId xmlns:p14="http://schemas.microsoft.com/office/powerpoint/2010/main" val="24818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488EFA1-FD40-9F40-9471-F61F7F5D4A2C}"/>
              </a:ext>
            </a:extLst>
          </p:cNvPr>
          <p:cNvSpPr/>
          <p:nvPr/>
        </p:nvSpPr>
        <p:spPr>
          <a:xfrm>
            <a:off x="2578254" y="5194711"/>
            <a:ext cx="2054431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ABEDE-FC15-C647-B74F-131931FC3222}"/>
              </a:ext>
            </a:extLst>
          </p:cNvPr>
          <p:cNvSpPr txBox="1"/>
          <p:nvPr/>
        </p:nvSpPr>
        <p:spPr>
          <a:xfrm>
            <a:off x="536971" y="709181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아이템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 선정이유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ABC2-BBB3-B543-ACA3-5E872D56DC11}"/>
              </a:ext>
            </a:extLst>
          </p:cNvPr>
          <p:cNvSpPr txBox="1"/>
          <p:nvPr/>
        </p:nvSpPr>
        <p:spPr>
          <a:xfrm>
            <a:off x="536972" y="1661497"/>
            <a:ext cx="5216161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500">
                <a:latin typeface="BM DoHyeon OTF"/>
                <a:ea typeface="BM DoHyeon OTF"/>
              </a:rPr>
              <a:t>“</a:t>
            </a:r>
            <a:r>
              <a:rPr kumimoji="1" lang="ko-KR" altLang="en-US" sz="1500">
                <a:latin typeface="BM DoHyeon OTF"/>
                <a:ea typeface="BM DoHyeon OTF"/>
              </a:rPr>
              <a:t>남은 옷들을 </a:t>
            </a:r>
            <a:r>
              <a:rPr kumimoji="1" lang="ko-KR" altLang="en-US" sz="1500">
                <a:solidFill>
                  <a:schemeClr val="accent6">
                    <a:lumMod val="75000"/>
                  </a:schemeClr>
                </a:solidFill>
                <a:latin typeface="BM DoHyeon OTF"/>
                <a:ea typeface="BM DoHyeon OTF"/>
              </a:rPr>
              <a:t>수출</a:t>
            </a:r>
            <a:r>
              <a:rPr kumimoji="1" lang="ko-KR" altLang="en-US" sz="1500">
                <a:latin typeface="BM DoHyeon OTF"/>
                <a:ea typeface="BM DoHyeon OTF"/>
              </a:rPr>
              <a:t>할 수 있도록 도와주자</a:t>
            </a:r>
            <a:r>
              <a:rPr kumimoji="1" lang="en-US" altLang="ko-KR" sz="1500">
                <a:latin typeface="BM DoHyeon OTF"/>
                <a:ea typeface="BM DoHyeon OTF"/>
              </a:rPr>
              <a:t>”</a:t>
            </a:r>
            <a:r>
              <a:rPr kumimoji="1" lang="ko-KR" altLang="en-US" sz="1500">
                <a:latin typeface="BM DoHyeon OTF"/>
                <a:ea typeface="BM DoHyeon OTF"/>
              </a:rPr>
              <a:t> </a:t>
            </a:r>
            <a:endParaRPr kumimoji="1" lang="ko-Kore-KR" altLang="en-US" sz="1500">
              <a:latin typeface="BM DoHyeon OTF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FA852-066F-8D45-9F21-8299693EAAD1}"/>
              </a:ext>
            </a:extLst>
          </p:cNvPr>
          <p:cNvSpPr txBox="1"/>
          <p:nvPr/>
        </p:nvSpPr>
        <p:spPr>
          <a:xfrm>
            <a:off x="2006292" y="5233824"/>
            <a:ext cx="31983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 도소매 업체</a:t>
            </a:r>
            <a:endParaRPr kumimoji="1" lang="en-US" altLang="ko-KR" sz="150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1F180E-3D1A-C64C-A6C2-389E673B7B51}"/>
              </a:ext>
            </a:extLst>
          </p:cNvPr>
          <p:cNvSpPr/>
          <p:nvPr/>
        </p:nvSpPr>
        <p:spPr>
          <a:xfrm>
            <a:off x="7809461" y="5145941"/>
            <a:ext cx="2054431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82441-291D-A440-B6BC-BB707D492BCA}"/>
              </a:ext>
            </a:extLst>
          </p:cNvPr>
          <p:cNvSpPr txBox="1"/>
          <p:nvPr/>
        </p:nvSpPr>
        <p:spPr>
          <a:xfrm>
            <a:off x="7237498" y="5184413"/>
            <a:ext cx="31983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땡처리 도매업체</a:t>
            </a:r>
            <a:endParaRPr kumimoji="1" lang="en-US" altLang="ko-KR" sz="150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8194" name="Picture 2" descr="땡처리업체 - Twitter Search / Twitter">
            <a:extLst>
              <a:ext uri="{FF2B5EF4-FFF2-40B4-BE49-F238E27FC236}">
                <a16:creationId xmlns:a16="http://schemas.microsoft.com/office/drawing/2014/main" id="{B7A2AC4E-D6DB-294A-B937-1DC4F3AF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0" y="2424008"/>
            <a:ext cx="3198357" cy="23987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쇼핑몰 시작하기">
            <a:extLst>
              <a:ext uri="{FF2B5EF4-FFF2-40B4-BE49-F238E27FC236}">
                <a16:creationId xmlns:a16="http://schemas.microsoft.com/office/drawing/2014/main" id="{B6BB4B00-F551-FA4F-B7EC-D0A02D6C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70" y="2472778"/>
            <a:ext cx="3198357" cy="2398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53B090-D9F6-AD43-B4FB-5096E030CC51}"/>
              </a:ext>
            </a:extLst>
          </p:cNvPr>
          <p:cNvCxnSpPr>
            <a:cxnSpLocks/>
          </p:cNvCxnSpPr>
          <p:nvPr/>
        </p:nvCxnSpPr>
        <p:spPr>
          <a:xfrm>
            <a:off x="5086522" y="5444177"/>
            <a:ext cx="1900831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43D9C4E-91A9-E541-A104-5B49D054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834" y="5778950"/>
            <a:ext cx="710791" cy="710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569290-14BC-6A83-8C15-987E264305F7}"/>
              </a:ext>
            </a:extLst>
          </p:cNvPr>
          <p:cNvSpPr txBox="1"/>
          <p:nvPr/>
        </p:nvSpPr>
        <p:spPr>
          <a:xfrm>
            <a:off x="536972" y="1341110"/>
            <a:ext cx="514688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“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효율적으로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 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남은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 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의류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 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재고를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 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처리하는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 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방법은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 </a:t>
            </a:r>
            <a:r>
              <a:rPr kumimoji="1" lang="en-US" altLang="ko-KR" sz="1500" err="1">
                <a:latin typeface="BM DoHyeon OTF" panose="020B0600000101010101" pitchFamily="34" charset="-127"/>
                <a:ea typeface="BM DoHyeon OTF"/>
              </a:rPr>
              <a:t>없을까</a:t>
            </a:r>
            <a:r>
              <a:rPr kumimoji="1" lang="en-US" altLang="ko-KR" sz="1500">
                <a:latin typeface="BM DoHyeon OTF" panose="020B0600000101010101" pitchFamily="34" charset="-127"/>
                <a:ea typeface="BM DoHyeon OTF"/>
              </a:rPr>
              <a:t>?”</a:t>
            </a:r>
            <a:r>
              <a:rPr kumimoji="1" lang="ko-KR" altLang="en-US" sz="1500">
                <a:latin typeface="BM DoHyeon OTF" panose="020B0600000101010101" pitchFamily="34" charset="-127"/>
                <a:ea typeface="BM DoHyeon OTF"/>
              </a:rPr>
              <a:t> </a:t>
            </a:r>
            <a:endParaRPr kumimoji="1" lang="ko-Kore-KR" altLang="en-US" sz="15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2C6B2-746F-7ACF-14D2-92461C485548}"/>
              </a:ext>
            </a:extLst>
          </p:cNvPr>
          <p:cNvSpPr txBox="1"/>
          <p:nvPr/>
        </p:nvSpPr>
        <p:spPr>
          <a:xfrm>
            <a:off x="4632722" y="5705292"/>
            <a:ext cx="2834912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500">
                <a:latin typeface="BM DoHyeon OTF"/>
                <a:ea typeface="BM DoHyeon OTF"/>
              </a:rPr>
              <a:t>90%이상 </a:t>
            </a:r>
            <a:r>
              <a:rPr kumimoji="1" lang="en-US" altLang="ko-KR" sz="1500" err="1">
                <a:latin typeface="BM DoHyeon OTF"/>
                <a:ea typeface="BM DoHyeon OTF"/>
              </a:rPr>
              <a:t>할인</a:t>
            </a:r>
            <a:r>
              <a:rPr kumimoji="1" lang="en-US" altLang="ko-KR" sz="1500">
                <a:latin typeface="BM DoHyeon OTF"/>
                <a:ea typeface="BM DoHyeon OTF"/>
              </a:rPr>
              <a:t> 된 </a:t>
            </a:r>
            <a:r>
              <a:rPr kumimoji="1" lang="en-US" altLang="ko-KR" sz="1500" err="1">
                <a:latin typeface="BM DoHyeon OTF"/>
                <a:ea typeface="BM DoHyeon OTF"/>
              </a:rPr>
              <a:t>가격에</a:t>
            </a:r>
            <a:r>
              <a:rPr kumimoji="1" lang="en-US" altLang="ko-KR" sz="1500">
                <a:latin typeface="BM DoHyeon OTF"/>
                <a:ea typeface="BM DoHyeon OTF"/>
              </a:rPr>
              <a:t> </a:t>
            </a:r>
            <a:r>
              <a:rPr kumimoji="1" lang="en-US" altLang="ko-KR" sz="1500" err="1">
                <a:latin typeface="BM DoHyeon OTF"/>
                <a:ea typeface="BM DoHyeon OTF"/>
              </a:rPr>
              <a:t>판매</a:t>
            </a:r>
            <a:endParaRPr lang="ko-KR" altLang="en-US" sz="1500" err="1">
              <a:latin typeface="BM DoHyeon OTF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8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사람이(가) 표시된 사진&#10;&#10;자동 생성된 설명">
            <a:extLst>
              <a:ext uri="{FF2B5EF4-FFF2-40B4-BE49-F238E27FC236}">
                <a16:creationId xmlns:a16="http://schemas.microsoft.com/office/drawing/2014/main" id="{A633BCCF-0CA1-564A-A68B-E277EF31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243" b="10487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E89BB-CD5F-8D45-8BE7-925500F625C2}"/>
              </a:ext>
            </a:extLst>
          </p:cNvPr>
          <p:cNvSpPr txBox="1"/>
          <p:nvPr/>
        </p:nvSpPr>
        <p:spPr>
          <a:xfrm>
            <a:off x="1248782" y="1847047"/>
            <a:ext cx="9144000" cy="2513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800" err="1">
                <a:solidFill>
                  <a:srgbClr val="FFFFFF"/>
                </a:solidFill>
                <a:latin typeface="DXBangtangoStd"/>
                <a:ea typeface="DXBangtangoStd"/>
                <a:cs typeface="+mj-cs"/>
              </a:rPr>
              <a:t>땡처리</a:t>
            </a:r>
            <a:r>
              <a:rPr kumimoji="1" lang="ko-KR" altLang="en-US" sz="4800">
                <a:solidFill>
                  <a:srgbClr val="FFFFFF"/>
                </a:solidFill>
                <a:latin typeface="DXBangtangoStd"/>
                <a:ea typeface="DXBangtangoStd"/>
                <a:cs typeface="+mj-cs"/>
              </a:rPr>
              <a:t> 재고 의류</a:t>
            </a:r>
            <a:r>
              <a:rPr kumimoji="1" lang="en-US" altLang="ko-KR" sz="4800">
                <a:solidFill>
                  <a:srgbClr val="FFFFFF"/>
                </a:solidFill>
                <a:latin typeface="DXBangtangoStd"/>
                <a:ea typeface="DXBangtangoStd"/>
                <a:cs typeface="+mj-cs"/>
              </a:rPr>
              <a:t>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800">
                <a:solidFill>
                  <a:srgbClr val="FFFFFF"/>
                </a:solidFill>
                <a:latin typeface="DXBangtangoStd" panose="02020600000000000000" pitchFamily="18" charset="-127"/>
                <a:ea typeface="DXBangtangoStd"/>
                <a:cs typeface="+mj-cs"/>
              </a:rPr>
              <a:t> </a:t>
            </a:r>
            <a:r>
              <a:rPr kumimoji="1" lang="ko-KR" altLang="en-US" sz="4800">
                <a:solidFill>
                  <a:srgbClr val="FFFFFF"/>
                </a:solidFill>
                <a:latin typeface="DXBangtangoStd" panose="02020600000000000000" pitchFamily="18" charset="-127"/>
                <a:ea typeface="DXBangtangoStd"/>
                <a:cs typeface="+mj-cs"/>
              </a:rPr>
              <a:t>저희가 </a:t>
            </a:r>
            <a:r>
              <a:rPr kumimoji="1" lang="en-US" altLang="ko-KR" sz="4800">
                <a:solidFill>
                  <a:srgbClr val="FFFFFF"/>
                </a:solidFill>
                <a:highlight>
                  <a:srgbClr val="FF0000"/>
                </a:highlight>
                <a:latin typeface="DXBangtangoStd" panose="02020600000000000000" pitchFamily="18" charset="-127"/>
                <a:ea typeface="DXBangtangoStd"/>
                <a:cs typeface="+mj-cs"/>
              </a:rPr>
              <a:t>20% </a:t>
            </a:r>
            <a:r>
              <a:rPr kumimoji="1" lang="ko-KR" altLang="en-US" sz="4800">
                <a:solidFill>
                  <a:srgbClr val="FFFFFF"/>
                </a:solidFill>
                <a:highlight>
                  <a:srgbClr val="FF0000"/>
                </a:highlight>
                <a:latin typeface="DXBangtangoStd" panose="02020600000000000000" pitchFamily="18" charset="-127"/>
                <a:ea typeface="DXBangtangoStd"/>
                <a:cs typeface="+mj-cs"/>
              </a:rPr>
              <a:t>비싸게 </a:t>
            </a:r>
            <a:r>
              <a:rPr kumimoji="1" lang="ko-KR" altLang="en-US" sz="4800" err="1">
                <a:solidFill>
                  <a:srgbClr val="FFFFFF"/>
                </a:solidFill>
                <a:latin typeface="DXBangtangoStd" panose="02020600000000000000" pitchFamily="18" charset="-127"/>
                <a:ea typeface="DXBangtangoStd"/>
                <a:cs typeface="+mj-cs"/>
              </a:rPr>
              <a:t>팔아드릴게요</a:t>
            </a:r>
            <a:r>
              <a:rPr kumimoji="1" lang="en-US" altLang="ko-KR" sz="4800">
                <a:solidFill>
                  <a:srgbClr val="FFFFFF"/>
                </a:solidFill>
                <a:latin typeface="DXBangtangoStd" panose="02020600000000000000" pitchFamily="18" charset="-127"/>
                <a:ea typeface="DXBangtangoStd"/>
                <a:cs typeface="+mj-cs"/>
              </a:rPr>
              <a:t>. </a:t>
            </a:r>
            <a:endParaRPr lang="en-US" altLang="ko-KR" sz="4800">
              <a:solidFill>
                <a:srgbClr val="FFFFFF"/>
              </a:solidFill>
              <a:latin typeface="DXBangtangoStd" panose="02020600000000000000" pitchFamily="18" charset="-127"/>
              <a:ea typeface="DXBangtangoStd" panose="02020600000000000000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022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9B916627-70F3-FB45-A060-8041A75216B7}"/>
              </a:ext>
            </a:extLst>
          </p:cNvPr>
          <p:cNvSpPr/>
          <p:nvPr/>
        </p:nvSpPr>
        <p:spPr>
          <a:xfrm>
            <a:off x="2428675" y="2434325"/>
            <a:ext cx="937577" cy="8309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BDC8E-3D14-2345-BF51-7FBC722A5E65}"/>
              </a:ext>
            </a:extLst>
          </p:cNvPr>
          <p:cNvSpPr txBox="1"/>
          <p:nvPr/>
        </p:nvSpPr>
        <p:spPr>
          <a:xfrm>
            <a:off x="536971" y="709181"/>
            <a:ext cx="3783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ore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세이브마켓</a:t>
            </a:r>
            <a:r>
              <a:rPr kumimoji="1" lang="en-US" altLang="ko-Kore-KR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 핵심기능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99CE7-C54D-AB48-9D20-D590EBA35355}"/>
              </a:ext>
            </a:extLst>
          </p:cNvPr>
          <p:cNvSpPr txBox="1"/>
          <p:nvPr/>
        </p:nvSpPr>
        <p:spPr>
          <a:xfrm>
            <a:off x="631973" y="1263179"/>
            <a:ext cx="69739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해외 바이어 매칭</a:t>
            </a:r>
            <a:r>
              <a:rPr lang="ko-KR" altLang="en-US" sz="1500">
                <a:latin typeface="BM DoHyeon OTF" panose="020B0600000101010101" pitchFamily="34" charset="-127"/>
                <a:ea typeface="BM DoHyeon OTF" panose="020B0600000101010101" pitchFamily="34" charset="-127"/>
              </a:rPr>
              <a:t>부터 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수출 대행</a:t>
            </a:r>
            <a:r>
              <a:rPr lang="ko-KR" altLang="en-US" sz="1500">
                <a:latin typeface="BM DoHyeon OTF" panose="020B0600000101010101" pitchFamily="34" charset="-127"/>
                <a:ea typeface="BM DoHyeon OTF" panose="020B0600000101010101" pitchFamily="34" charset="-127"/>
              </a:rPr>
              <a:t>까지 한번에 해결</a:t>
            </a:r>
            <a:endParaRPr kumimoji="1" lang="en-US" altLang="ko-Kore-KR" sz="15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49660-05BC-4440-90B4-A02B9A169D84}"/>
              </a:ext>
            </a:extLst>
          </p:cNvPr>
          <p:cNvSpPr txBox="1"/>
          <p:nvPr/>
        </p:nvSpPr>
        <p:spPr>
          <a:xfrm>
            <a:off x="1208939" y="4696098"/>
            <a:ext cx="3377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땡처리업체 대비 </a:t>
            </a:r>
            <a:r>
              <a:rPr kumimoji="1" lang="en-US" altLang="ko-KR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20%</a:t>
            </a:r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이상의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높은 가격으로 재고 판매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3090E-E4F9-0A42-A726-76F434D77053}"/>
              </a:ext>
            </a:extLst>
          </p:cNvPr>
          <p:cNvSpPr txBox="1"/>
          <p:nvPr/>
        </p:nvSpPr>
        <p:spPr>
          <a:xfrm>
            <a:off x="852488" y="3322254"/>
            <a:ext cx="407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해외 바이어</a:t>
            </a:r>
            <a:r>
              <a:rPr kumimoji="1" lang="en-US" altLang="ko-KR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</a:p>
          <a:p>
            <a:pPr algn="ctr"/>
            <a:r>
              <a:rPr kumimoji="1" lang="ko-KR" altLang="en-US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매칭 기능</a:t>
            </a:r>
            <a:endParaRPr kumimoji="1" lang="en-US" altLang="ko-KR" sz="2400">
              <a:solidFill>
                <a:schemeClr val="accent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78DA2-6756-0043-A689-9BE0926DA233}"/>
              </a:ext>
            </a:extLst>
          </p:cNvPr>
          <p:cNvSpPr txBox="1"/>
          <p:nvPr/>
        </p:nvSpPr>
        <p:spPr>
          <a:xfrm>
            <a:off x="4585986" y="4696098"/>
            <a:ext cx="3377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무역지식이 없는 도소매 사업자도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해외수출 쉽게 가능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7259F-801C-124F-BE1E-1BE02829582B}"/>
              </a:ext>
            </a:extLst>
          </p:cNvPr>
          <p:cNvSpPr txBox="1"/>
          <p:nvPr/>
        </p:nvSpPr>
        <p:spPr>
          <a:xfrm>
            <a:off x="4272752" y="3590187"/>
            <a:ext cx="40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수출 대행 서비스 제공</a:t>
            </a:r>
            <a:endParaRPr kumimoji="1" lang="en-US" altLang="ko-KR" sz="2400">
              <a:solidFill>
                <a:schemeClr val="accent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50F78-8BC3-9343-8DE3-1CAC93E3AD59}"/>
              </a:ext>
            </a:extLst>
          </p:cNvPr>
          <p:cNvSpPr txBox="1"/>
          <p:nvPr/>
        </p:nvSpPr>
        <p:spPr>
          <a:xfrm>
            <a:off x="7581733" y="4696098"/>
            <a:ext cx="3377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복잡하고 어려운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/>
            <a:r>
              <a:rPr kumimoji="1" lang="ko-KR" altLang="en-US" sz="150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무역관련 서류 자동작성</a:t>
            </a:r>
            <a:endParaRPr kumimoji="1" lang="en-US" altLang="ko-KR" sz="150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9438D-CF2C-CF4A-996C-670DDB67EDAA}"/>
              </a:ext>
            </a:extLst>
          </p:cNvPr>
          <p:cNvSpPr txBox="1"/>
          <p:nvPr/>
        </p:nvSpPr>
        <p:spPr>
          <a:xfrm>
            <a:off x="7268502" y="3429000"/>
            <a:ext cx="407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무역 서류 </a:t>
            </a:r>
            <a:endParaRPr kumimoji="1" lang="en-US" altLang="ko-KR" sz="2400">
              <a:solidFill>
                <a:schemeClr val="accent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400">
                <a:solidFill>
                  <a:schemeClr val="accent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자동작성</a:t>
            </a:r>
            <a:endParaRPr kumimoji="1" lang="en-US" altLang="ko-KR" sz="2400">
              <a:solidFill>
                <a:schemeClr val="accent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6B880A-2B38-A442-9A0A-131D21C6702E}"/>
              </a:ext>
            </a:extLst>
          </p:cNvPr>
          <p:cNvSpPr/>
          <p:nvPr/>
        </p:nvSpPr>
        <p:spPr>
          <a:xfrm>
            <a:off x="5839470" y="2434324"/>
            <a:ext cx="937577" cy="8309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78FC35-2F74-934E-9C09-CBE64EA5A634}"/>
              </a:ext>
            </a:extLst>
          </p:cNvPr>
          <p:cNvSpPr/>
          <p:nvPr/>
        </p:nvSpPr>
        <p:spPr>
          <a:xfrm>
            <a:off x="8835217" y="2491257"/>
            <a:ext cx="937577" cy="8309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0904AB-CB03-FC4E-ADE0-8BEEC2BC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78" y="2434324"/>
            <a:ext cx="830997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1DBF81-D04C-ED4E-87AB-A05E7A3D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71" y="2313493"/>
            <a:ext cx="816948" cy="8169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84D6AC-B71C-034B-AFF9-05950F6E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861" y="2361147"/>
            <a:ext cx="816948" cy="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2B81C3-23B0-3540-ADF6-274FF33F6C9C}"/>
              </a:ext>
            </a:extLst>
          </p:cNvPr>
          <p:cNvSpPr/>
          <p:nvPr/>
        </p:nvSpPr>
        <p:spPr>
          <a:xfrm>
            <a:off x="-19093" y="0"/>
            <a:ext cx="7956833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2F508A-9401-8543-9CC2-C6A99D77CCFE}"/>
              </a:ext>
            </a:extLst>
          </p:cNvPr>
          <p:cNvSpPr/>
          <p:nvPr/>
        </p:nvSpPr>
        <p:spPr>
          <a:xfrm rot="1572037">
            <a:off x="5513929" y="880804"/>
            <a:ext cx="6600023" cy="9030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BDC8E-3D14-2345-BF51-7FBC722A5E65}"/>
              </a:ext>
            </a:extLst>
          </p:cNvPr>
          <p:cNvSpPr txBox="1"/>
          <p:nvPr/>
        </p:nvSpPr>
        <p:spPr>
          <a:xfrm>
            <a:off x="536971" y="709181"/>
            <a:ext cx="3467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ore-KR" altLang="en-US" sz="300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세이브마켓</a:t>
            </a:r>
            <a:r>
              <a:rPr kumimoji="1" lang="en-US" altLang="ko-Kore-KR" sz="300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300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만의 특징</a:t>
            </a:r>
            <a:endParaRPr kumimoji="1" lang="ko-Kore-KR" altLang="en-US" sz="300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705E65-D23D-E346-AAA1-5CCE14598645}"/>
              </a:ext>
            </a:extLst>
          </p:cNvPr>
          <p:cNvSpPr/>
          <p:nvPr/>
        </p:nvSpPr>
        <p:spPr>
          <a:xfrm>
            <a:off x="-869750" y="2574150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재고 관리 및 처리로 인한 비용 감축</a:t>
            </a:r>
            <a:endParaRPr lang="ko-Kore-KR" altLang="en-US" sz="150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5733BB-5080-3543-A4FC-2128F6700237}"/>
              </a:ext>
            </a:extLst>
          </p:cNvPr>
          <p:cNvSpPr/>
          <p:nvPr/>
        </p:nvSpPr>
        <p:spPr>
          <a:xfrm>
            <a:off x="6133421" y="1988871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AI </a:t>
            </a:r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스마트 검색엔진으로</a:t>
            </a:r>
            <a:endParaRPr lang="en-US" altLang="ko-KR" sz="150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원하는 의류로 매칭</a:t>
            </a:r>
            <a:endParaRPr lang="ko-Kore-KR" altLang="en-US" sz="1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endParaRPr lang="ko-Kore-KR" altLang="en-US" sz="1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6B269D-ECB0-1447-89AF-B0C8FCC9EBB8}"/>
              </a:ext>
            </a:extLst>
          </p:cNvPr>
          <p:cNvGrpSpPr>
            <a:grpSpLocks noChangeAspect="1"/>
          </p:cNvGrpSpPr>
          <p:nvPr/>
        </p:nvGrpSpPr>
        <p:grpSpPr>
          <a:xfrm>
            <a:off x="4119477" y="1965819"/>
            <a:ext cx="3431657" cy="3927374"/>
            <a:chOff x="11212966" y="1605296"/>
            <a:chExt cx="4589700" cy="5252704"/>
          </a:xfrm>
        </p:grpSpPr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4EC59654-04C4-D545-B403-03D00BE88D37}"/>
                </a:ext>
              </a:extLst>
            </p:cNvPr>
            <p:cNvSpPr/>
            <p:nvPr/>
          </p:nvSpPr>
          <p:spPr>
            <a:xfrm>
              <a:off x="12481334" y="1784412"/>
              <a:ext cx="2022630" cy="422701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CFD2B2C-34A5-0342-92F3-AC2DBF4CD949}"/>
                </a:ext>
              </a:extLst>
            </p:cNvPr>
            <p:cNvGrpSpPr/>
            <p:nvPr/>
          </p:nvGrpSpPr>
          <p:grpSpPr>
            <a:xfrm>
              <a:off x="11212966" y="1605296"/>
              <a:ext cx="4589700" cy="5252704"/>
              <a:chOff x="3801150" y="1782507"/>
              <a:chExt cx="4589700" cy="525270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57CC6DE-6CD4-984B-9198-D336DF9B2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6152" y="2958340"/>
                <a:ext cx="2022630" cy="2022630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4087F28-9FD9-184A-A65A-263F17927D72}"/>
                  </a:ext>
                </a:extLst>
              </p:cNvPr>
              <p:cNvGrpSpPr/>
              <p:nvPr/>
            </p:nvGrpSpPr>
            <p:grpSpPr>
              <a:xfrm>
                <a:off x="3801150" y="1782507"/>
                <a:ext cx="4589700" cy="5252704"/>
                <a:chOff x="3801151" y="1698424"/>
                <a:chExt cx="4589700" cy="5252704"/>
              </a:xfrm>
            </p:grpSpPr>
            <p:pic>
              <p:nvPicPr>
                <p:cNvPr id="22" name="Picture 2" descr="아이폰 만자나 스마트폰 새로운 - Pixabay의 무료 이미지">
                  <a:extLst>
                    <a:ext uri="{FF2B5EF4-FFF2-40B4-BE49-F238E27FC236}">
                      <a16:creationId xmlns:a16="http://schemas.microsoft.com/office/drawing/2014/main" id="{D7B848A3-18D8-8640-97A4-6D4BA31C7E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000" b="90000" l="10000" r="90000">
                              <a14:foregroundMark x1="57639" y1="5000" x2="43333" y2="5556"/>
                              <a14:backgroundMark x1="35417" y1="7778" x2="35417" y2="7778"/>
                              <a14:backgroundMark x1="34583" y1="7500" x2="31389" y2="8472"/>
                              <a14:backgroundMark x1="56111" y1="17083" x2="48611" y2="26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1151" y="1698424"/>
                  <a:ext cx="4589698" cy="458969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2" descr="아이폰 만자나 스마트폰 새로운 - Pixabay의 무료 이미지">
                  <a:extLst>
                    <a:ext uri="{FF2B5EF4-FFF2-40B4-BE49-F238E27FC236}">
                      <a16:creationId xmlns:a16="http://schemas.microsoft.com/office/drawing/2014/main" id="{89F6D6C7-5694-AA49-8417-03AB9653E4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5000" b="90000" l="10000" r="90000">
                              <a14:foregroundMark x1="57639" y1="5000" x2="43333" y2="5556"/>
                              <a14:backgroundMark x1="35417" y1="7778" x2="35417" y2="7778"/>
                              <a14:backgroundMark x1="34583" y1="7500" x2="31389" y2="8472"/>
                              <a14:backgroundMark x1="56111" y1="17083" x2="48611" y2="26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816" t="23061" r="9617" b="45086"/>
                <a:stretch/>
              </p:blipFill>
              <p:spPr bwMode="auto">
                <a:xfrm rot="5400000">
                  <a:off x="5400111" y="5449823"/>
                  <a:ext cx="1540634" cy="1461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아이폰 만자나 스마트폰 새로운 - Pixabay의 무료 이미지">
                  <a:extLst>
                    <a:ext uri="{FF2B5EF4-FFF2-40B4-BE49-F238E27FC236}">
                      <a16:creationId xmlns:a16="http://schemas.microsoft.com/office/drawing/2014/main" id="{8A99ECAF-C2BF-0246-ACC4-F596F9FDA5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5000" b="90000" l="10000" r="90000">
                              <a14:foregroundMark x1="57639" y1="5000" x2="43333" y2="5556"/>
                              <a14:backgroundMark x1="35417" y1="7778" x2="35417" y2="7778"/>
                              <a14:backgroundMark x1="34583" y1="7500" x2="31389" y2="8472"/>
                              <a14:backgroundMark x1="56111" y1="17083" x2="48611" y2="26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082" b="27256"/>
                <a:stretch/>
              </p:blipFill>
              <p:spPr bwMode="auto">
                <a:xfrm rot="10800000">
                  <a:off x="3801151" y="2949400"/>
                  <a:ext cx="1740329" cy="33387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2" descr="아이폰 만자나 스마트폰 새로운 - Pixabay의 무료 이미지">
                  <a:extLst>
                    <a:ext uri="{FF2B5EF4-FFF2-40B4-BE49-F238E27FC236}">
                      <a16:creationId xmlns:a16="http://schemas.microsoft.com/office/drawing/2014/main" id="{0D1DB67F-4DC8-F24B-9BA8-B927DAB777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00" b="90000" l="10000" r="90000">
                              <a14:foregroundMark x1="57639" y1="5000" x2="43333" y2="5556"/>
                              <a14:backgroundMark x1="35417" y1="7778" x2="35417" y2="7778"/>
                              <a14:backgroundMark x1="34583" y1="7500" x2="31389" y2="8472"/>
                              <a14:backgroundMark x1="56111" y1="17083" x2="48611" y2="26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082" b="27256"/>
                <a:stretch/>
              </p:blipFill>
              <p:spPr bwMode="auto">
                <a:xfrm rot="10800000" flipH="1">
                  <a:off x="6650522" y="2949400"/>
                  <a:ext cx="1740329" cy="3338722"/>
                </a:xfrm>
                <a:prstGeom prst="rect">
                  <a:avLst/>
                </a:prstGeom>
                <a:noFill/>
              </p:spPr>
            </p:pic>
          </p:grp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B88E0E5-4982-FB49-A415-5E43708C02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2607" y="-894724"/>
            <a:ext cx="3757595" cy="43092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324299-FF98-364A-BE77-A6D36DFA638D}"/>
              </a:ext>
            </a:extLst>
          </p:cNvPr>
          <p:cNvSpPr/>
          <p:nvPr/>
        </p:nvSpPr>
        <p:spPr>
          <a:xfrm>
            <a:off x="-282969" y="3738562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신속한 해외 바이어 매칭</a:t>
            </a:r>
            <a:endParaRPr lang="ko-Kore-KR" altLang="en-US" sz="150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3C5BC9-B874-2741-A0B6-FDE593808B7C}"/>
              </a:ext>
            </a:extLst>
          </p:cNvPr>
          <p:cNvSpPr/>
          <p:nvPr/>
        </p:nvSpPr>
        <p:spPr>
          <a:xfrm>
            <a:off x="5913773" y="303189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 신상 의류를</a:t>
            </a:r>
            <a:endParaRPr lang="en-US" altLang="ko-KR" sz="1500">
              <a:solidFill>
                <a:srgbClr val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정가의 </a:t>
            </a:r>
            <a:r>
              <a:rPr lang="en-US" altLang="ko-KR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50%</a:t>
            </a:r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이하 가격에 구입가능</a:t>
            </a:r>
            <a:endParaRPr lang="ko-Kore-KR" altLang="en-US" sz="1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E883EF-3DA7-6B4E-A6C6-B9469609551E}"/>
              </a:ext>
            </a:extLst>
          </p:cNvPr>
          <p:cNvSpPr/>
          <p:nvPr/>
        </p:nvSpPr>
        <p:spPr>
          <a:xfrm>
            <a:off x="6656640" y="4089513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500">
                <a:solidFill>
                  <a:srgbClr val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상품 탐색기간 절약</a:t>
            </a:r>
            <a:endParaRPr lang="ko-Kore-KR" altLang="en-US" sz="1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32A79A-F562-824C-B1D9-28A7CFFBA1FD}"/>
              </a:ext>
            </a:extLst>
          </p:cNvPr>
          <p:cNvSpPr/>
          <p:nvPr/>
        </p:nvSpPr>
        <p:spPr>
          <a:xfrm>
            <a:off x="1329356" y="516891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 도소매 업체</a:t>
            </a:r>
            <a:endParaRPr lang="ko-Kore-KR" altLang="en-US" sz="2000" b="1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74FF41-57AF-C841-AD5B-19D3FCB3318E}"/>
              </a:ext>
            </a:extLst>
          </p:cNvPr>
          <p:cNvSpPr/>
          <p:nvPr/>
        </p:nvSpPr>
        <p:spPr>
          <a:xfrm rot="5400000">
            <a:off x="2477796" y="-2771633"/>
            <a:ext cx="7092287" cy="1241096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FD5454-DC7E-4F4D-9AA0-D64B50690471}"/>
              </a:ext>
            </a:extLst>
          </p:cNvPr>
          <p:cNvSpPr/>
          <p:nvPr/>
        </p:nvSpPr>
        <p:spPr>
          <a:xfrm>
            <a:off x="7977016" y="5211946"/>
            <a:ext cx="1388521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2000" b="1">
                <a:solidFill>
                  <a:srgbClr val="000000"/>
                </a:solidFill>
                <a:latin typeface="NanumBarunGothic" panose="020B0603020101020101" pitchFamily="34" charset="-127"/>
                <a:ea typeface="NanumBarunGothic"/>
              </a:rPr>
              <a:t>해외 바이어</a:t>
            </a:r>
            <a:endParaRPr lang="ko-Kore-KR" altLang="en-US" sz="2000" b="1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025C4F2-A18B-E846-8CF4-68A36CA35130}"/>
              </a:ext>
            </a:extLst>
          </p:cNvPr>
          <p:cNvCxnSpPr/>
          <p:nvPr/>
        </p:nvCxnSpPr>
        <p:spPr>
          <a:xfrm>
            <a:off x="4330213" y="2745892"/>
            <a:ext cx="1010168" cy="669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2421082-76D1-4448-98E7-3FB85DDD152B}"/>
              </a:ext>
            </a:extLst>
          </p:cNvPr>
          <p:cNvCxnSpPr>
            <a:cxnSpLocks/>
          </p:cNvCxnSpPr>
          <p:nvPr/>
        </p:nvCxnSpPr>
        <p:spPr>
          <a:xfrm>
            <a:off x="4574744" y="3928355"/>
            <a:ext cx="651506" cy="466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5D38A567-C7B1-B845-B69B-4386D940B620}"/>
              </a:ext>
            </a:extLst>
          </p:cNvPr>
          <p:cNvCxnSpPr>
            <a:cxnSpLocks/>
          </p:cNvCxnSpPr>
          <p:nvPr/>
        </p:nvCxnSpPr>
        <p:spPr>
          <a:xfrm>
            <a:off x="3764623" y="2745892"/>
            <a:ext cx="584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6D2AD911-5766-1740-8128-8329D59DC562}"/>
              </a:ext>
            </a:extLst>
          </p:cNvPr>
          <p:cNvCxnSpPr>
            <a:cxnSpLocks/>
          </p:cNvCxnSpPr>
          <p:nvPr/>
        </p:nvCxnSpPr>
        <p:spPr>
          <a:xfrm>
            <a:off x="4013552" y="3922082"/>
            <a:ext cx="570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CB28545-11A6-9844-826C-19B91350771E}"/>
              </a:ext>
            </a:extLst>
          </p:cNvPr>
          <p:cNvCxnSpPr>
            <a:cxnSpLocks/>
          </p:cNvCxnSpPr>
          <p:nvPr/>
        </p:nvCxnSpPr>
        <p:spPr>
          <a:xfrm flipH="1">
            <a:off x="6476133" y="2291165"/>
            <a:ext cx="889104" cy="1286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AC7FDF4E-4A3E-CA4D-9573-148AEAC98CB8}"/>
              </a:ext>
            </a:extLst>
          </p:cNvPr>
          <p:cNvCxnSpPr>
            <a:cxnSpLocks/>
          </p:cNvCxnSpPr>
          <p:nvPr/>
        </p:nvCxnSpPr>
        <p:spPr>
          <a:xfrm>
            <a:off x="7365237" y="2291165"/>
            <a:ext cx="584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2A62759D-ADC3-F342-9B1A-832A0FBF5C10}"/>
              </a:ext>
            </a:extLst>
          </p:cNvPr>
          <p:cNvCxnSpPr>
            <a:cxnSpLocks/>
          </p:cNvCxnSpPr>
          <p:nvPr/>
        </p:nvCxnSpPr>
        <p:spPr>
          <a:xfrm flipH="1">
            <a:off x="6491613" y="3518932"/>
            <a:ext cx="470696" cy="597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0932ADC-D430-4C41-8A76-EF4A7FBD0A00}"/>
              </a:ext>
            </a:extLst>
          </p:cNvPr>
          <p:cNvCxnSpPr>
            <a:cxnSpLocks/>
          </p:cNvCxnSpPr>
          <p:nvPr/>
        </p:nvCxnSpPr>
        <p:spPr>
          <a:xfrm>
            <a:off x="6962309" y="3518932"/>
            <a:ext cx="402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CC348A1-DAD7-8741-851B-6BCAC16CAB35}"/>
              </a:ext>
            </a:extLst>
          </p:cNvPr>
          <p:cNvCxnSpPr>
            <a:cxnSpLocks/>
          </p:cNvCxnSpPr>
          <p:nvPr/>
        </p:nvCxnSpPr>
        <p:spPr>
          <a:xfrm flipH="1">
            <a:off x="6408767" y="4243428"/>
            <a:ext cx="2334476" cy="314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그림 4103">
            <a:extLst>
              <a:ext uri="{FF2B5EF4-FFF2-40B4-BE49-F238E27FC236}">
                <a16:creationId xmlns:a16="http://schemas.microsoft.com/office/drawing/2014/main" id="{05CF472A-5F25-3942-B9FC-40334644D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71252" y="3832744"/>
            <a:ext cx="529893" cy="529893"/>
          </a:xfrm>
          <a:prstGeom prst="rect">
            <a:avLst/>
          </a:prstGeom>
        </p:spPr>
      </p:pic>
      <p:pic>
        <p:nvPicPr>
          <p:cNvPr id="4106" name="그림 4105">
            <a:extLst>
              <a:ext uri="{FF2B5EF4-FFF2-40B4-BE49-F238E27FC236}">
                <a16:creationId xmlns:a16="http://schemas.microsoft.com/office/drawing/2014/main" id="{4147E02C-CC3D-A240-9528-D60071DC1C2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11591" y="1904645"/>
            <a:ext cx="677905" cy="677905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00CE2E5B-419D-2841-83A3-DE14FB925D95}"/>
              </a:ext>
            </a:extLst>
          </p:cNvPr>
          <p:cNvSpPr/>
          <p:nvPr/>
        </p:nvSpPr>
        <p:spPr>
          <a:xfrm rot="5400000">
            <a:off x="2179488" y="4166257"/>
            <a:ext cx="443145" cy="23903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8E80116-16C4-6047-99C1-266A584B66C3}"/>
              </a:ext>
            </a:extLst>
          </p:cNvPr>
          <p:cNvSpPr/>
          <p:nvPr/>
        </p:nvSpPr>
        <p:spPr>
          <a:xfrm rot="5400000">
            <a:off x="8485638" y="4207873"/>
            <a:ext cx="443145" cy="23903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CCA2278-1562-6746-BF46-FDE978B95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6628" y="1326869"/>
            <a:ext cx="568542" cy="56854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E717409-3119-974F-9293-9122EF342247}"/>
              </a:ext>
            </a:extLst>
          </p:cNvPr>
          <p:cNvSpPr txBox="1"/>
          <p:nvPr/>
        </p:nvSpPr>
        <p:spPr>
          <a:xfrm>
            <a:off x="577176" y="1234306"/>
            <a:ext cx="6973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Smart + Connect + Valuable </a:t>
            </a:r>
          </a:p>
        </p:txBody>
      </p:sp>
    </p:spTree>
    <p:extLst>
      <p:ext uri="{BB962C8B-B14F-4D97-AF65-F5344CB8AC3E}">
        <p14:creationId xmlns:p14="http://schemas.microsoft.com/office/powerpoint/2010/main" val="21647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E4DC9BFB-06CF-74AF-76CD-58DD2AC3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32" y="335015"/>
            <a:ext cx="8567935" cy="5951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8971F-EC79-EB40-B134-75F0911C8754}"/>
              </a:ext>
            </a:extLst>
          </p:cNvPr>
          <p:cNvSpPr txBox="1"/>
          <p:nvPr/>
        </p:nvSpPr>
        <p:spPr>
          <a:xfrm>
            <a:off x="536971" y="709181"/>
            <a:ext cx="3897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아이템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개발</a:t>
            </a:r>
            <a:r>
              <a:rPr kumimoji="1" lang="en-US" altLang="ko-KR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사업화 전략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1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A663354-A81D-0A40-89A9-6570F3019D25}"/>
              </a:ext>
            </a:extLst>
          </p:cNvPr>
          <p:cNvSpPr/>
          <p:nvPr/>
        </p:nvSpPr>
        <p:spPr>
          <a:xfrm>
            <a:off x="1674619" y="2322527"/>
            <a:ext cx="9349198" cy="3413660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3637D-A241-994E-81B5-29D2D5BD5277}"/>
              </a:ext>
            </a:extLst>
          </p:cNvPr>
          <p:cNvSpPr txBox="1"/>
          <p:nvPr/>
        </p:nvSpPr>
        <p:spPr>
          <a:xfrm>
            <a:off x="536971" y="709181"/>
            <a:ext cx="3897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아이템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개발</a:t>
            </a:r>
            <a:r>
              <a:rPr kumimoji="1" lang="en-US" altLang="ko-KR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300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사업화 전략</a:t>
            </a:r>
            <a:endParaRPr kumimoji="1" lang="ko-Kore-KR" altLang="en-US" sz="300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87A841-47E4-6948-9225-CD0306D12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901"/>
              </p:ext>
            </p:extLst>
          </p:nvPr>
        </p:nvGraphicFramePr>
        <p:xfrm>
          <a:off x="1561516" y="2160772"/>
          <a:ext cx="9349198" cy="3413659"/>
        </p:xfrm>
        <a:graphic>
          <a:graphicData uri="http://schemas.openxmlformats.org/drawingml/2006/table">
            <a:tbl>
              <a:tblPr/>
              <a:tblGrid>
                <a:gridCol w="3038620">
                  <a:extLst>
                    <a:ext uri="{9D8B030D-6E8A-4147-A177-3AD203B41FA5}">
                      <a16:colId xmlns:a16="http://schemas.microsoft.com/office/drawing/2014/main" val="3924649232"/>
                    </a:ext>
                  </a:extLst>
                </a:gridCol>
                <a:gridCol w="2757268">
                  <a:extLst>
                    <a:ext uri="{9D8B030D-6E8A-4147-A177-3AD203B41FA5}">
                      <a16:colId xmlns:a16="http://schemas.microsoft.com/office/drawing/2014/main" val="3139300327"/>
                    </a:ext>
                  </a:extLst>
                </a:gridCol>
                <a:gridCol w="3553310">
                  <a:extLst>
                    <a:ext uri="{9D8B030D-6E8A-4147-A177-3AD203B41FA5}">
                      <a16:colId xmlns:a16="http://schemas.microsoft.com/office/drawing/2014/main" val="3261021475"/>
                    </a:ext>
                  </a:extLst>
                </a:gridCol>
              </a:tblGrid>
              <a:tr h="5078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추진내용</a:t>
                      </a:r>
                      <a:endParaRPr lang="ko-KR" altLang="en-US" sz="1500" b="1" i="0">
                        <a:solidFill>
                          <a:schemeClr val="bg1"/>
                        </a:solidFill>
                        <a:effectLst/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추진기간</a:t>
                      </a:r>
                      <a:endParaRPr lang="ko-KR" altLang="en-US" sz="1500" b="1" i="0">
                        <a:solidFill>
                          <a:schemeClr val="bg1"/>
                        </a:solidFill>
                        <a:effectLst/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chemeClr val="bg1"/>
                          </a:solidFill>
                          <a:effectLst/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세부내용</a:t>
                      </a:r>
                      <a:endParaRPr lang="ko-KR" altLang="en-US" sz="1500" b="1" i="0">
                        <a:solidFill>
                          <a:schemeClr val="bg1"/>
                        </a:solidFill>
                        <a:effectLst/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72262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프로토타입 제작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2022.05  ~ 2022.08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시장 반응 테스트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19502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투자유치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2022.09 ~ 2022.12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1E1E1E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엑셀러레이팅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067353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앱 개발 및 정식버전 출시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2022.09 ~ 2023.05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서비스 정식 오픈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457453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해외 바이어 발굴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2023.01 ~ 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온오프라인 해외 바이어 마케팅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11838"/>
                  </a:ext>
                </a:extLst>
              </a:tr>
              <a:tr h="65754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쇼핑몰 모집 및 의류 재고 수출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2023.01 ~ 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1E1E1E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국내 쇼핑몰 커뮤니티에 마케팅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142690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도매업체 의류 재고 수출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500" b="0" i="0" u="none" strike="noStrike">
                          <a:solidFill>
                            <a:srgbClr val="000000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2023.09 ~ </a:t>
                      </a:r>
                      <a:endParaRPr lang="ko-Kore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1E1E1E"/>
                          </a:solidFill>
                          <a:effectLst/>
                          <a:latin typeface="NanumBarunGothic Light" panose="020B0603020101020101" pitchFamily="34" charset="-127"/>
                          <a:ea typeface="NanumBarunGothic Light" panose="020B0603020101020101" pitchFamily="34" charset="-127"/>
                        </a:rPr>
                        <a:t>동대문 도매상가 옥외광고</a:t>
                      </a:r>
                      <a:endParaRPr lang="ko-KR" altLang="en-US" sz="1500" b="0" i="0">
                        <a:effectLst/>
                        <a:latin typeface="NanumBarunGothic Light" panose="020B0603020101020101" pitchFamily="34" charset="-127"/>
                        <a:ea typeface="NanumBarunGothic Light" panose="020B0603020101020101" pitchFamily="34" charset="-127"/>
                      </a:endParaRPr>
                    </a:p>
                  </a:txBody>
                  <a:tcPr marL="17780" marR="17780" marT="17780" marB="177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3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B84EF6C-815E-F642-BE12-BABC6E27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1" y="4679938"/>
            <a:ext cx="1056249" cy="1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434</Words>
  <Application>Microsoft Macintosh PowerPoint</Application>
  <PresentationFormat>와이드스크린</PresentationFormat>
  <Paragraphs>134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BM DoHyeon OTF</vt:lpstr>
      <vt:lpstr>BM HANNA Pro OTF</vt:lpstr>
      <vt:lpstr>DXBangtangoStd</vt:lpstr>
      <vt:lpstr>NanumBarunGothic</vt:lpstr>
      <vt:lpstr>NanumBarunGothic Light</vt:lpstr>
      <vt:lpstr>NanumBarunGothic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kyj990307@naver.com</dc:creator>
  <cp:lastModifiedBy>kyj990307@naver.com</cp:lastModifiedBy>
  <cp:revision>2</cp:revision>
  <dcterms:created xsi:type="dcterms:W3CDTF">2022-04-07T12:34:40Z</dcterms:created>
  <dcterms:modified xsi:type="dcterms:W3CDTF">2022-04-07T20:20:25Z</dcterms:modified>
</cp:coreProperties>
</file>