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성" initials="김" lastIdx="1" clrIdx="0">
    <p:extLst>
      <p:ext uri="{19B8F6BF-5375-455C-9EA6-DF929625EA0E}">
        <p15:presenceInfo xmlns:p15="http://schemas.microsoft.com/office/powerpoint/2012/main" userId="S::krx0896@hanyang.ac.kr::95658c1f-7afd-4bf8-917c-48b4244db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C957"/>
    <a:srgbClr val="4ED277"/>
    <a:srgbClr val="61DC44"/>
    <a:srgbClr val="72E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584F8-EFBC-46CA-8A90-E1729542C020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DDCB0A72-6169-445B-86A3-DD0F0ADF16A3}">
      <dgm:prSet phldrT="[텍스트]" custT="1"/>
      <dgm:spPr/>
      <dgm:t>
        <a:bodyPr/>
        <a:lstStyle/>
        <a:p>
          <a:pPr latinLnBrk="1"/>
          <a:r>
            <a:rPr lang="en-US" altLang="ko-KR" sz="1600" b="1" dirty="0">
              <a:solidFill>
                <a:schemeClr val="accent2">
                  <a:lumMod val="50000"/>
                </a:schemeClr>
              </a:solidFill>
              <a:latin typeface="+mn-lt"/>
            </a:rPr>
            <a:t>Alibaba</a:t>
          </a:r>
        </a:p>
        <a:p>
          <a:pPr latinLnBrk="1"/>
          <a:r>
            <a:rPr lang="en-US" altLang="ko-KR" sz="1600" b="1" dirty="0">
              <a:solidFill>
                <a:schemeClr val="accent2">
                  <a:lumMod val="50000"/>
                </a:schemeClr>
              </a:solidFill>
              <a:latin typeface="+mn-lt"/>
            </a:rPr>
            <a:t>Trade Key</a:t>
          </a:r>
          <a:endParaRPr lang="ko-KR" altLang="en-US" sz="1600" b="1" dirty="0">
            <a:solidFill>
              <a:schemeClr val="accent2">
                <a:lumMod val="50000"/>
              </a:schemeClr>
            </a:solidFill>
            <a:latin typeface="+mn-lt"/>
          </a:endParaRPr>
        </a:p>
      </dgm:t>
    </dgm:pt>
    <dgm:pt modelId="{8FF055C3-0759-44EC-B6B1-CEF2FC2D0C80}" type="parTrans" cxnId="{7DC7A73E-3857-4564-B5DE-EDF0E78AA8B7}">
      <dgm:prSet/>
      <dgm:spPr/>
      <dgm:t>
        <a:bodyPr/>
        <a:lstStyle/>
        <a:p>
          <a:pPr latinLnBrk="1"/>
          <a:endParaRPr lang="ko-KR" altLang="en-US" b="1">
            <a:latin typeface="+mn-lt"/>
          </a:endParaRPr>
        </a:p>
      </dgm:t>
    </dgm:pt>
    <dgm:pt modelId="{6E4C73BD-E9AC-4532-866E-D19B5DF278FC}" type="sibTrans" cxnId="{7DC7A73E-3857-4564-B5DE-EDF0E78AA8B7}">
      <dgm:prSet/>
      <dgm:spPr/>
      <dgm:t>
        <a:bodyPr/>
        <a:lstStyle/>
        <a:p>
          <a:pPr latinLnBrk="1"/>
          <a:endParaRPr lang="ko-KR" altLang="en-US" b="1">
            <a:latin typeface="+mn-lt"/>
          </a:endParaRPr>
        </a:p>
      </dgm:t>
    </dgm:pt>
    <dgm:pt modelId="{ED61E219-E1B2-4A6A-99A3-3E222AB339B3}">
      <dgm:prSet phldrT="[텍스트]" custT="1"/>
      <dgm:spPr/>
      <dgm:t>
        <a:bodyPr/>
        <a:lstStyle/>
        <a:p>
          <a:pPr latinLnBrk="1"/>
          <a:r>
            <a:rPr lang="en-US" altLang="ko-KR" sz="1600" b="1" dirty="0">
              <a:solidFill>
                <a:schemeClr val="accent6">
                  <a:lumMod val="50000"/>
                </a:schemeClr>
              </a:solidFill>
              <a:latin typeface="+mn-lt"/>
            </a:rPr>
            <a:t>Trade Korea</a:t>
          </a:r>
        </a:p>
        <a:p>
          <a:pPr latinLnBrk="1"/>
          <a:r>
            <a:rPr lang="en-US" altLang="ko-KR" sz="1600" b="1" dirty="0">
              <a:solidFill>
                <a:schemeClr val="accent6">
                  <a:lumMod val="50000"/>
                </a:schemeClr>
              </a:solidFill>
              <a:latin typeface="+mn-lt"/>
            </a:rPr>
            <a:t>KITA BOT</a:t>
          </a:r>
          <a:endParaRPr lang="ko-KR" altLang="en-US" sz="1600" b="1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11BD3445-8D2A-45B2-9432-5E17C4C3AAF1}" type="parTrans" cxnId="{E45B0C8C-FAE9-47A0-AE73-E94FACB56329}">
      <dgm:prSet/>
      <dgm:spPr/>
      <dgm:t>
        <a:bodyPr/>
        <a:lstStyle/>
        <a:p>
          <a:pPr latinLnBrk="1"/>
          <a:endParaRPr lang="ko-KR" altLang="en-US" b="1">
            <a:latin typeface="+mn-lt"/>
          </a:endParaRPr>
        </a:p>
      </dgm:t>
    </dgm:pt>
    <dgm:pt modelId="{BD9EAB74-023C-4E1D-949A-065B4FC85743}" type="sibTrans" cxnId="{E45B0C8C-FAE9-47A0-AE73-E94FACB56329}">
      <dgm:prSet/>
      <dgm:spPr/>
      <dgm:t>
        <a:bodyPr/>
        <a:lstStyle/>
        <a:p>
          <a:pPr latinLnBrk="1"/>
          <a:endParaRPr lang="ko-KR" altLang="en-US" b="1">
            <a:latin typeface="+mn-lt"/>
          </a:endParaRPr>
        </a:p>
      </dgm:t>
    </dgm:pt>
    <dgm:pt modelId="{5C7DDE35-2738-4397-83E1-B6B3FD85721F}">
      <dgm:prSet phldrT="[텍스트]" custT="1"/>
      <dgm:spPr/>
      <dgm:t>
        <a:bodyPr/>
        <a:lstStyle/>
        <a:p>
          <a:pPr latinLnBrk="1"/>
          <a:r>
            <a:rPr lang="en-US" altLang="ko-KR" sz="1600" b="1" dirty="0" err="1">
              <a:solidFill>
                <a:schemeClr val="accent1">
                  <a:lumMod val="75000"/>
                </a:schemeClr>
              </a:solidFill>
              <a:latin typeface="+mn-lt"/>
            </a:rPr>
            <a:t>Kotra</a:t>
          </a:r>
          <a:endParaRPr lang="en-US" altLang="ko-KR" sz="1600" b="1" dirty="0">
            <a:solidFill>
              <a:schemeClr val="accent1">
                <a:lumMod val="75000"/>
              </a:schemeClr>
            </a:solidFill>
            <a:latin typeface="+mn-lt"/>
          </a:endParaRPr>
        </a:p>
        <a:p>
          <a:pPr latinLnBrk="1"/>
          <a:r>
            <a:rPr lang="ko-KR" altLang="en-US" sz="1600" b="1" dirty="0">
              <a:solidFill>
                <a:schemeClr val="accent1">
                  <a:lumMod val="75000"/>
                </a:schemeClr>
              </a:solidFill>
              <a:latin typeface="+mn-lt"/>
            </a:rPr>
            <a:t>중소기업 수출 지원 센터</a:t>
          </a:r>
          <a:endParaRPr lang="en-US" altLang="ko-KR" sz="1600" b="1" dirty="0">
            <a:solidFill>
              <a:schemeClr val="accent1">
                <a:lumMod val="75000"/>
              </a:schemeClr>
            </a:solidFill>
            <a:latin typeface="+mn-lt"/>
          </a:endParaRPr>
        </a:p>
        <a:p>
          <a:pPr latinLnBrk="1"/>
          <a:r>
            <a:rPr lang="ko-KR" altLang="en-US" sz="1600" b="1" dirty="0">
              <a:solidFill>
                <a:schemeClr val="accent1">
                  <a:lumMod val="75000"/>
                </a:schemeClr>
              </a:solidFill>
              <a:latin typeface="+mn-lt"/>
            </a:rPr>
            <a:t>떠리 마켓</a:t>
          </a:r>
        </a:p>
      </dgm:t>
    </dgm:pt>
    <dgm:pt modelId="{87319574-C0EC-42DB-A5AB-C2A39AC0124B}" type="parTrans" cxnId="{0A6E01DC-C0FE-4A4B-8B86-2CDFD61B4EDA}">
      <dgm:prSet/>
      <dgm:spPr/>
      <dgm:t>
        <a:bodyPr/>
        <a:lstStyle/>
        <a:p>
          <a:pPr latinLnBrk="1"/>
          <a:endParaRPr lang="ko-KR" altLang="en-US" b="1">
            <a:latin typeface="+mn-lt"/>
          </a:endParaRPr>
        </a:p>
      </dgm:t>
    </dgm:pt>
    <dgm:pt modelId="{C0893692-716D-405F-80EE-9AC64CEE531E}" type="sibTrans" cxnId="{0A6E01DC-C0FE-4A4B-8B86-2CDFD61B4EDA}">
      <dgm:prSet/>
      <dgm:spPr/>
      <dgm:t>
        <a:bodyPr/>
        <a:lstStyle/>
        <a:p>
          <a:pPr latinLnBrk="1"/>
          <a:endParaRPr lang="ko-KR" altLang="en-US" b="1">
            <a:latin typeface="+mn-lt"/>
          </a:endParaRPr>
        </a:p>
      </dgm:t>
    </dgm:pt>
    <dgm:pt modelId="{1011DD25-478E-46D4-8521-A5FD8C05DE00}" type="pres">
      <dgm:prSet presAssocID="{6B3584F8-EFBC-46CA-8A90-E1729542C020}" presName="compositeShape" presStyleCnt="0">
        <dgm:presLayoutVars>
          <dgm:chMax val="7"/>
          <dgm:dir/>
          <dgm:resizeHandles val="exact"/>
        </dgm:presLayoutVars>
      </dgm:prSet>
      <dgm:spPr/>
    </dgm:pt>
    <dgm:pt modelId="{80D2460C-CE69-4C2E-BAE0-9E5E165B4255}" type="pres">
      <dgm:prSet presAssocID="{DDCB0A72-6169-445B-86A3-DD0F0ADF16A3}" presName="circ1" presStyleLbl="vennNode1" presStyleIdx="0" presStyleCnt="3"/>
      <dgm:spPr/>
    </dgm:pt>
    <dgm:pt modelId="{C2BE4CB9-D872-46E7-AA2E-4AEAC9ED6371}" type="pres">
      <dgm:prSet presAssocID="{DDCB0A72-6169-445B-86A3-DD0F0ADF16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D70CD2-0CC8-4E5A-AABB-E49D2D2073E1}" type="pres">
      <dgm:prSet presAssocID="{ED61E219-E1B2-4A6A-99A3-3E222AB339B3}" presName="circ2" presStyleLbl="vennNode1" presStyleIdx="1" presStyleCnt="3"/>
      <dgm:spPr/>
    </dgm:pt>
    <dgm:pt modelId="{C11BB0A5-5995-45ED-AC7B-C9678D59F897}" type="pres">
      <dgm:prSet presAssocID="{ED61E219-E1B2-4A6A-99A3-3E222AB339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712A2A4-6F8E-4DA7-AEDE-0DB536FACE2F}" type="pres">
      <dgm:prSet presAssocID="{5C7DDE35-2738-4397-83E1-B6B3FD85721F}" presName="circ3" presStyleLbl="vennNode1" presStyleIdx="2" presStyleCnt="3"/>
      <dgm:spPr/>
    </dgm:pt>
    <dgm:pt modelId="{94477CB4-40EF-4BA8-AE11-212CC2E5AAEC}" type="pres">
      <dgm:prSet presAssocID="{5C7DDE35-2738-4397-83E1-B6B3FD85721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E7D2329-E459-4BB1-BF8C-7811350EF38C}" type="presOf" srcId="{DDCB0A72-6169-445B-86A3-DD0F0ADF16A3}" destId="{80D2460C-CE69-4C2E-BAE0-9E5E165B4255}" srcOrd="0" destOrd="0" presId="urn:microsoft.com/office/officeart/2005/8/layout/venn1"/>
    <dgm:cxn modelId="{E6350237-32CD-4181-AD4B-CD3AE049F162}" type="presOf" srcId="{DDCB0A72-6169-445B-86A3-DD0F0ADF16A3}" destId="{C2BE4CB9-D872-46E7-AA2E-4AEAC9ED6371}" srcOrd="1" destOrd="0" presId="urn:microsoft.com/office/officeart/2005/8/layout/venn1"/>
    <dgm:cxn modelId="{7DC7A73E-3857-4564-B5DE-EDF0E78AA8B7}" srcId="{6B3584F8-EFBC-46CA-8A90-E1729542C020}" destId="{DDCB0A72-6169-445B-86A3-DD0F0ADF16A3}" srcOrd="0" destOrd="0" parTransId="{8FF055C3-0759-44EC-B6B1-CEF2FC2D0C80}" sibTransId="{6E4C73BD-E9AC-4532-866E-D19B5DF278FC}"/>
    <dgm:cxn modelId="{9F5FC65D-F558-46C9-85BD-A58D248A00C3}" type="presOf" srcId="{ED61E219-E1B2-4A6A-99A3-3E222AB339B3}" destId="{C11BB0A5-5995-45ED-AC7B-C9678D59F897}" srcOrd="1" destOrd="0" presId="urn:microsoft.com/office/officeart/2005/8/layout/venn1"/>
    <dgm:cxn modelId="{50520541-51C4-4A98-8645-27E73E6542BD}" type="presOf" srcId="{5C7DDE35-2738-4397-83E1-B6B3FD85721F}" destId="{94477CB4-40EF-4BA8-AE11-212CC2E5AAEC}" srcOrd="1" destOrd="0" presId="urn:microsoft.com/office/officeart/2005/8/layout/venn1"/>
    <dgm:cxn modelId="{A1C3BC45-8C18-4D71-B15C-E73542978F25}" type="presOf" srcId="{ED61E219-E1B2-4A6A-99A3-3E222AB339B3}" destId="{7ED70CD2-0CC8-4E5A-AABB-E49D2D2073E1}" srcOrd="0" destOrd="0" presId="urn:microsoft.com/office/officeart/2005/8/layout/venn1"/>
    <dgm:cxn modelId="{E45B0C8C-FAE9-47A0-AE73-E94FACB56329}" srcId="{6B3584F8-EFBC-46CA-8A90-E1729542C020}" destId="{ED61E219-E1B2-4A6A-99A3-3E222AB339B3}" srcOrd="1" destOrd="0" parTransId="{11BD3445-8D2A-45B2-9432-5E17C4C3AAF1}" sibTransId="{BD9EAB74-023C-4E1D-949A-065B4FC85743}"/>
    <dgm:cxn modelId="{ED102B9F-E4EA-451D-B003-F8DB8DD9415C}" type="presOf" srcId="{6B3584F8-EFBC-46CA-8A90-E1729542C020}" destId="{1011DD25-478E-46D4-8521-A5FD8C05DE00}" srcOrd="0" destOrd="0" presId="urn:microsoft.com/office/officeart/2005/8/layout/venn1"/>
    <dgm:cxn modelId="{EE1CDFB9-7E43-4836-B3C0-C227231F653E}" type="presOf" srcId="{5C7DDE35-2738-4397-83E1-B6B3FD85721F}" destId="{0712A2A4-6F8E-4DA7-AEDE-0DB536FACE2F}" srcOrd="0" destOrd="0" presId="urn:microsoft.com/office/officeart/2005/8/layout/venn1"/>
    <dgm:cxn modelId="{0A6E01DC-C0FE-4A4B-8B86-2CDFD61B4EDA}" srcId="{6B3584F8-EFBC-46CA-8A90-E1729542C020}" destId="{5C7DDE35-2738-4397-83E1-B6B3FD85721F}" srcOrd="2" destOrd="0" parTransId="{87319574-C0EC-42DB-A5AB-C2A39AC0124B}" sibTransId="{C0893692-716D-405F-80EE-9AC64CEE531E}"/>
    <dgm:cxn modelId="{C3791908-4E99-44C9-A1C6-775E737E76E4}" type="presParOf" srcId="{1011DD25-478E-46D4-8521-A5FD8C05DE00}" destId="{80D2460C-CE69-4C2E-BAE0-9E5E165B4255}" srcOrd="0" destOrd="0" presId="urn:microsoft.com/office/officeart/2005/8/layout/venn1"/>
    <dgm:cxn modelId="{D580FC02-0C56-45BE-AAE7-EE80067905ED}" type="presParOf" srcId="{1011DD25-478E-46D4-8521-A5FD8C05DE00}" destId="{C2BE4CB9-D872-46E7-AA2E-4AEAC9ED6371}" srcOrd="1" destOrd="0" presId="urn:microsoft.com/office/officeart/2005/8/layout/venn1"/>
    <dgm:cxn modelId="{27290F20-5609-4BFF-9241-215E1A8FBE60}" type="presParOf" srcId="{1011DD25-478E-46D4-8521-A5FD8C05DE00}" destId="{7ED70CD2-0CC8-4E5A-AABB-E49D2D2073E1}" srcOrd="2" destOrd="0" presId="urn:microsoft.com/office/officeart/2005/8/layout/venn1"/>
    <dgm:cxn modelId="{E60165A1-0184-4EE0-92F0-5A07C7927033}" type="presParOf" srcId="{1011DD25-478E-46D4-8521-A5FD8C05DE00}" destId="{C11BB0A5-5995-45ED-AC7B-C9678D59F897}" srcOrd="3" destOrd="0" presId="urn:microsoft.com/office/officeart/2005/8/layout/venn1"/>
    <dgm:cxn modelId="{7A9436A4-F0EA-4440-87F1-5DDF4BED0848}" type="presParOf" srcId="{1011DD25-478E-46D4-8521-A5FD8C05DE00}" destId="{0712A2A4-6F8E-4DA7-AEDE-0DB536FACE2F}" srcOrd="4" destOrd="0" presId="urn:microsoft.com/office/officeart/2005/8/layout/venn1"/>
    <dgm:cxn modelId="{9CC1A030-96E6-4E32-A000-8A21F02C69BB}" type="presParOf" srcId="{1011DD25-478E-46D4-8521-A5FD8C05DE00}" destId="{94477CB4-40EF-4BA8-AE11-212CC2E5AAE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460C-CE69-4C2E-BAE0-9E5E165B4255}">
      <dsp:nvSpPr>
        <dsp:cNvPr id="0" name=""/>
        <dsp:cNvSpPr/>
      </dsp:nvSpPr>
      <dsp:spPr>
        <a:xfrm>
          <a:off x="2204719" y="78263"/>
          <a:ext cx="3756660" cy="375666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accent2">
                  <a:lumMod val="50000"/>
                </a:schemeClr>
              </a:solidFill>
              <a:latin typeface="+mn-lt"/>
            </a:rPr>
            <a:t>Alibaba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accent2">
                  <a:lumMod val="50000"/>
                </a:schemeClr>
              </a:solidFill>
              <a:latin typeface="+mn-lt"/>
            </a:rPr>
            <a:t>Trade Key</a:t>
          </a:r>
          <a:endParaRPr lang="ko-KR" altLang="en-US" sz="1600" b="1" kern="1200" dirty="0">
            <a:solidFill>
              <a:schemeClr val="accent2">
                <a:lumMod val="50000"/>
              </a:schemeClr>
            </a:solidFill>
            <a:latin typeface="+mn-lt"/>
          </a:endParaRPr>
        </a:p>
      </dsp:txBody>
      <dsp:txXfrm>
        <a:off x="2705607" y="735679"/>
        <a:ext cx="2754884" cy="1690497"/>
      </dsp:txXfrm>
    </dsp:sp>
    <dsp:sp modelId="{7ED70CD2-0CC8-4E5A-AABB-E49D2D2073E1}">
      <dsp:nvSpPr>
        <dsp:cNvPr id="0" name=""/>
        <dsp:cNvSpPr/>
      </dsp:nvSpPr>
      <dsp:spPr>
        <a:xfrm>
          <a:off x="3560248" y="2426176"/>
          <a:ext cx="3756660" cy="3756660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accent6">
                  <a:lumMod val="50000"/>
                </a:schemeClr>
              </a:solidFill>
              <a:latin typeface="+mn-lt"/>
            </a:rPr>
            <a:t>Trade Korea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accent6">
                  <a:lumMod val="50000"/>
                </a:schemeClr>
              </a:solidFill>
              <a:latin typeface="+mn-lt"/>
            </a:rPr>
            <a:t>KITA BOT</a:t>
          </a:r>
          <a:endParaRPr lang="ko-KR" altLang="en-US" sz="1600" b="1" kern="120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709160" y="3396646"/>
        <a:ext cx="2253996" cy="2066163"/>
      </dsp:txXfrm>
    </dsp:sp>
    <dsp:sp modelId="{0712A2A4-6F8E-4DA7-AEDE-0DB536FACE2F}">
      <dsp:nvSpPr>
        <dsp:cNvPr id="0" name=""/>
        <dsp:cNvSpPr/>
      </dsp:nvSpPr>
      <dsp:spPr>
        <a:xfrm>
          <a:off x="849191" y="2426176"/>
          <a:ext cx="3756660" cy="3756660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 err="1">
              <a:solidFill>
                <a:schemeClr val="accent1">
                  <a:lumMod val="75000"/>
                </a:schemeClr>
              </a:solidFill>
              <a:latin typeface="+mn-lt"/>
            </a:rPr>
            <a:t>Kotra</a:t>
          </a:r>
          <a:endParaRPr lang="en-US" altLang="ko-KR" sz="1600" b="1" kern="1200" dirty="0">
            <a:solidFill>
              <a:schemeClr val="accent1">
                <a:lumMod val="75000"/>
              </a:schemeClr>
            </a:solidFill>
            <a:latin typeface="+mn-lt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accent1">
                  <a:lumMod val="75000"/>
                </a:schemeClr>
              </a:solidFill>
              <a:latin typeface="+mn-lt"/>
            </a:rPr>
            <a:t>중소기업 수출 지원 센터</a:t>
          </a:r>
          <a:endParaRPr lang="en-US" altLang="ko-KR" sz="1600" b="1" kern="1200" dirty="0">
            <a:solidFill>
              <a:schemeClr val="accent1">
                <a:lumMod val="75000"/>
              </a:schemeClr>
            </a:solidFill>
            <a:latin typeface="+mn-lt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accent1">
                  <a:lumMod val="75000"/>
                </a:schemeClr>
              </a:solidFill>
              <a:latin typeface="+mn-lt"/>
            </a:rPr>
            <a:t>떠리 마켓</a:t>
          </a:r>
        </a:p>
      </dsp:txBody>
      <dsp:txXfrm>
        <a:off x="1202943" y="3396646"/>
        <a:ext cx="2253996" cy="20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27E-E90E-48ED-ABFE-8922C27C76C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0026-DDFE-44FF-9BDF-FA66F3FE1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2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0026-DDFE-44FF-9BDF-FA66F3FE1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07C78-A2EF-4AF9-A366-659168686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7B1A9-E062-4BB8-AB82-AB6D441E8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FC97E-4684-4ADA-BAD4-3AA0A255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5F614-7AE8-4F31-BB2C-FAC140B9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EF9F3-25EA-40AD-9694-359B6EF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8F27-C2C5-4193-BA2E-C40ADE07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88EA7-8694-4C83-B21F-F305B5BCE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D51D-7CE7-4740-89AF-76CEB48B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3FE39-C56C-4A25-88EB-58B770A9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828FF-D8DE-4A02-B9AA-0BFCEEB8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4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2363F-3E94-4BDC-BED8-8661D839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79C-D0AE-4782-B1A1-1DD59626C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F6EE9-1528-4F83-AAFA-F3F6B46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895D3-49D5-4E26-B20B-7977A4A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A2C3C-90FD-4AD3-9AB4-11D62373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FE94D-81DD-4A7E-9BEF-2F93CE95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637D0-3CFD-44B7-9C07-8239360F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4AEEA-E426-47FD-AB00-48608535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39A9-968F-471E-B141-51CA6B0D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E2BF-1697-477C-9733-40ADD5F7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3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FD98D-5929-48F2-923F-E3AC5B57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42D59-5DB6-4592-B383-DB9F6D5D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C3072-3086-473C-A2D2-A1A1953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DEF29-3ED3-4971-8BD4-B04D8B32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D38C4-F724-4413-9C1F-3840CA6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813A-E8A5-47A3-B347-6533406B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2DC8-8DCE-4E39-855E-6CC1A0A2B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B0274-1A27-4EF9-BFCD-461620A2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4E234-8E07-40BB-9029-C209EE90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7669D-5668-44C7-83CC-31911DF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37469-C7B8-4255-B82F-EF6A8F93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080A-65AA-45A5-A19F-C84112E3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BFD62-A398-4EE3-B751-AD244078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7C992-A640-4817-A496-81A1E5FE2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47F5F-0CE8-47E7-B07E-BEA1D83AE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354F7-274E-448C-83FA-AC731DC6F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056B4-FB4E-47B0-B004-E8F591B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1EB039-575F-48B2-B6CB-C00E03F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59A78-2617-411D-9ADE-ABA5B80C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8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560D0-AE05-4B0D-A7F7-B1321B0F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AA99C6-E4DB-45BE-8CF8-02F74F6F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F6524F-1B6A-4057-871E-01CD0996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32692E-A622-433D-A8CB-6F1B0FBE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C18AB-4417-4C26-B509-DEF93DC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AA950-CE2B-491F-AD93-59B1D16C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75B4B-232D-404F-B25A-C681ACE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20FD-0F88-4F55-9144-1B0F7D80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B915D-044C-4B92-811B-B7A91C69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BAE48-ACEB-4A3F-ACC0-E7BDFA7C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C261F-B135-4DA2-A2A5-AAB91DC8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A9F84-CB35-498A-B393-69FCE3E7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4E99D-5BA5-427B-B6F2-56CEC5CD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AE47-7358-4CB8-8819-E622A12E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49AE0F-DD3B-40DB-BF17-C67539DCF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0613C-08E6-4DBA-9163-28418605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2F416-4803-4984-A2C4-9AB9EF7B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0CDFF-2D98-41FF-96B2-87030EF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10269-7B43-4A57-B6C7-1C0289BD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5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226E3-5F39-4006-B4D9-4821773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35E12-BBB5-4CE8-82A3-487DA75D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03890-0795-400D-822A-CB2A90637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3E7B-C9A4-4CA4-9AF6-B4576B90045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CD49C-8A78-43B1-9F1E-86D48236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36F5-2F92-48F6-932C-2CEF01FDD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051B-DDF9-4C69-8B9E-B4AC13839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AF616B-2F79-4BC4-BB71-F36E74AC1AFD}"/>
              </a:ext>
            </a:extLst>
          </p:cNvPr>
          <p:cNvGrpSpPr/>
          <p:nvPr/>
        </p:nvGrpSpPr>
        <p:grpSpPr>
          <a:xfrm>
            <a:off x="-2" y="-177800"/>
            <a:ext cx="12533919" cy="6540500"/>
            <a:chOff x="-2" y="-177800"/>
            <a:chExt cx="12533919" cy="65405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923589E-9437-44BA-AA28-63AFC3CE31D9}"/>
                </a:ext>
              </a:extLst>
            </p:cNvPr>
            <p:cNvSpPr/>
            <p:nvPr/>
          </p:nvSpPr>
          <p:spPr>
            <a:xfrm>
              <a:off x="-1" y="-177798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360FCA2-DB2E-41A0-B710-A7C3084ABCE1}"/>
                </a:ext>
              </a:extLst>
            </p:cNvPr>
            <p:cNvSpPr/>
            <p:nvPr/>
          </p:nvSpPr>
          <p:spPr>
            <a:xfrm>
              <a:off x="2533975" y="-158841"/>
              <a:ext cx="2382241" cy="115643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세이브 마켓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8C1783A-BB26-4375-AD8C-0B866E9DEF12}"/>
                </a:ext>
              </a:extLst>
            </p:cNvPr>
            <p:cNvSpPr/>
            <p:nvPr/>
          </p:nvSpPr>
          <p:spPr>
            <a:xfrm>
              <a:off x="5075838" y="-158841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Deep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Sales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BD7248C-F92F-40A3-BFFC-02C4FF52FA20}"/>
                </a:ext>
              </a:extLst>
            </p:cNvPr>
            <p:cNvSpPr/>
            <p:nvPr/>
          </p:nvSpPr>
          <p:spPr>
            <a:xfrm>
              <a:off x="7609812" y="-177800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떠리 마켓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6CD5175-C61E-48B4-AD19-D70DDA4E32D7}"/>
                </a:ext>
              </a:extLst>
            </p:cNvPr>
            <p:cNvSpPr/>
            <p:nvPr/>
          </p:nvSpPr>
          <p:spPr>
            <a:xfrm>
              <a:off x="-1" y="1168216"/>
              <a:ext cx="12526033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BF5CA3C-246D-4026-A69D-B89A9FA7C3D9}"/>
                </a:ext>
              </a:extLst>
            </p:cNvPr>
            <p:cNvSpPr/>
            <p:nvPr/>
          </p:nvSpPr>
          <p:spPr>
            <a:xfrm>
              <a:off x="1" y="2514233"/>
              <a:ext cx="12533914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35929D9-8133-4ECE-B725-A59EEA155A18}"/>
                </a:ext>
              </a:extLst>
            </p:cNvPr>
            <p:cNvSpPr/>
            <p:nvPr/>
          </p:nvSpPr>
          <p:spPr>
            <a:xfrm>
              <a:off x="-2" y="3860247"/>
              <a:ext cx="12533917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D260448-9E56-4490-81A5-0D55B00CA2C9}"/>
                </a:ext>
              </a:extLst>
            </p:cNvPr>
            <p:cNvSpPr/>
            <p:nvPr/>
          </p:nvSpPr>
          <p:spPr>
            <a:xfrm>
              <a:off x="-1" y="5206264"/>
              <a:ext cx="12533917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38F74A-43CD-4CC8-8DDD-B2116C3AB523}"/>
                </a:ext>
              </a:extLst>
            </p:cNvPr>
            <p:cNvSpPr/>
            <p:nvPr/>
          </p:nvSpPr>
          <p:spPr>
            <a:xfrm>
              <a:off x="2533975" y="1168216"/>
              <a:ext cx="2382241" cy="115643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국내 시즌 오프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의류 재고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3CE218B-13DF-4846-BF8A-D2FDFBDF19BD}"/>
                </a:ext>
              </a:extLst>
            </p:cNvPr>
            <p:cNvSpPr/>
            <p:nvPr/>
          </p:nvSpPr>
          <p:spPr>
            <a:xfrm>
              <a:off x="2533975" y="2514233"/>
              <a:ext cx="2382241" cy="115643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기존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땡처리보다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높은 가격으로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재고 처리 가능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2E8F279-08E5-4EF1-87DF-B7E516C93C03}"/>
                </a:ext>
              </a:extLst>
            </p:cNvPr>
            <p:cNvSpPr/>
            <p:nvPr/>
          </p:nvSpPr>
          <p:spPr>
            <a:xfrm>
              <a:off x="2533975" y="3860247"/>
              <a:ext cx="2382241" cy="115643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AI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기반 이미지 검색 엔진으로 신속한 매칭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D45D42F-C115-4D7C-8E07-3E6E416F17B3}"/>
                </a:ext>
              </a:extLst>
            </p:cNvPr>
            <p:cNvSpPr/>
            <p:nvPr/>
          </p:nvSpPr>
          <p:spPr>
            <a:xfrm>
              <a:off x="2533975" y="5206264"/>
              <a:ext cx="2382241" cy="115643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3PL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사 중개로 스마트 물류 서비스 제공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AF2B095-69D7-401D-8EE1-EFC5C71F267A}"/>
                </a:ext>
              </a:extLst>
            </p:cNvPr>
            <p:cNvSpPr/>
            <p:nvPr/>
          </p:nvSpPr>
          <p:spPr>
            <a:xfrm>
              <a:off x="-1" y="116821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수출 대상 품목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C602E20-2817-4713-AE78-47DAE66B202F}"/>
                </a:ext>
              </a:extLst>
            </p:cNvPr>
            <p:cNvSpPr/>
            <p:nvPr/>
          </p:nvSpPr>
          <p:spPr>
            <a:xfrm>
              <a:off x="-1" y="2514231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해외 바이어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매칭 서비스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7FC7BA7-8C3A-4EDA-A9E1-B3AB41766713}"/>
                </a:ext>
              </a:extLst>
            </p:cNvPr>
            <p:cNvSpPr/>
            <p:nvPr/>
          </p:nvSpPr>
          <p:spPr>
            <a:xfrm>
              <a:off x="-1" y="386024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매칭하는 방법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B5D811-B6FB-43C7-8A45-382957C7DB38}"/>
                </a:ext>
              </a:extLst>
            </p:cNvPr>
            <p:cNvSpPr/>
            <p:nvPr/>
          </p:nvSpPr>
          <p:spPr>
            <a:xfrm>
              <a:off x="-1" y="5206260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수출 대행 서비스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CE507BC-786A-4B3E-A558-3A487D7C3B09}"/>
                </a:ext>
              </a:extLst>
            </p:cNvPr>
            <p:cNvSpPr/>
            <p:nvPr/>
          </p:nvSpPr>
          <p:spPr>
            <a:xfrm>
              <a:off x="5075838" y="116821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모든 제조산업의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제품 재고 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514596B-19B3-4376-BDB3-CADB79164C7D}"/>
                </a:ext>
              </a:extLst>
            </p:cNvPr>
            <p:cNvSpPr/>
            <p:nvPr/>
          </p:nvSpPr>
          <p:spPr>
            <a:xfrm>
              <a:off x="7609814" y="116821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모든 제조산업의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제품 재고 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DB5D643-CC0D-426C-AEFE-230B20D77E6B}"/>
                </a:ext>
              </a:extLst>
            </p:cNvPr>
            <p:cNvSpPr/>
            <p:nvPr/>
          </p:nvSpPr>
          <p:spPr>
            <a:xfrm>
              <a:off x="5075838" y="2514231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D46ADF6-DFE5-483B-858C-4F75C48D9EB0}"/>
                </a:ext>
              </a:extLst>
            </p:cNvPr>
            <p:cNvSpPr/>
            <p:nvPr/>
          </p:nvSpPr>
          <p:spPr>
            <a:xfrm>
              <a:off x="5075838" y="386024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단순 데이터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기반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AI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매칭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A913955-6C51-4E83-ABF3-3874B761B3E9}"/>
                </a:ext>
              </a:extLst>
            </p:cNvPr>
            <p:cNvSpPr/>
            <p:nvPr/>
          </p:nvSpPr>
          <p:spPr>
            <a:xfrm>
              <a:off x="5075837" y="5206260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3DAD04A-5D87-40B1-9EE3-D8639FE2C84F}"/>
                </a:ext>
              </a:extLst>
            </p:cNvPr>
            <p:cNvSpPr/>
            <p:nvPr/>
          </p:nvSpPr>
          <p:spPr>
            <a:xfrm>
              <a:off x="7609814" y="2514231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56A8940-1C4D-4589-9706-783C50E356DD}"/>
                </a:ext>
              </a:extLst>
            </p:cNvPr>
            <p:cNvSpPr/>
            <p:nvPr/>
          </p:nvSpPr>
          <p:spPr>
            <a:xfrm>
              <a:off x="7609814" y="386024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사람이 직접 매칭하여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많은 시간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많은 비용 소모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D414835-9DCC-4677-8F40-844EF3A98B97}"/>
                </a:ext>
              </a:extLst>
            </p:cNvPr>
            <p:cNvSpPr/>
            <p:nvPr/>
          </p:nvSpPr>
          <p:spPr>
            <a:xfrm>
              <a:off x="7609814" y="5206260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단순 물류 서비스 </a:t>
              </a:r>
              <a:endPara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제공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778483F-C1BB-4F63-9674-1E9393DE6F73}"/>
                </a:ext>
              </a:extLst>
            </p:cNvPr>
            <p:cNvSpPr/>
            <p:nvPr/>
          </p:nvSpPr>
          <p:spPr>
            <a:xfrm>
              <a:off x="10151676" y="-158841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땡처리</a:t>
              </a:r>
              <a:r>
                <a:rPr lang="ko-KR" altLang="en-US" b="1" dirty="0">
                  <a:solidFill>
                    <a:schemeClr val="tx1"/>
                  </a:solidFill>
                </a:rPr>
                <a:t> 업체 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C8A0719-DF8C-462F-A80E-B5FED2E87B0F}"/>
                </a:ext>
              </a:extLst>
            </p:cNvPr>
            <p:cNvSpPr/>
            <p:nvPr/>
          </p:nvSpPr>
          <p:spPr>
            <a:xfrm>
              <a:off x="10151676" y="116821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국내 시즌 오프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의류 재고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DEE9F-6662-4BB5-B906-03D791A41A18}"/>
                </a:ext>
              </a:extLst>
            </p:cNvPr>
            <p:cNvSpPr/>
            <p:nvPr/>
          </p:nvSpPr>
          <p:spPr>
            <a:xfrm>
              <a:off x="10151676" y="2514231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CB9B67F-BF35-4CFF-8399-A2C4C7FCF49A}"/>
                </a:ext>
              </a:extLst>
            </p:cNvPr>
            <p:cNvSpPr/>
            <p:nvPr/>
          </p:nvSpPr>
          <p:spPr>
            <a:xfrm>
              <a:off x="10151676" y="3860246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8331566-AC86-4905-A5BD-14EED9CEDE94}"/>
                </a:ext>
              </a:extLst>
            </p:cNvPr>
            <p:cNvSpPr/>
            <p:nvPr/>
          </p:nvSpPr>
          <p:spPr>
            <a:xfrm>
              <a:off x="10143790" y="5206260"/>
              <a:ext cx="2382241" cy="11564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재고 매입 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직접 수출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17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F50E919-13BD-403B-906F-21DC15328B19}"/>
              </a:ext>
            </a:extLst>
          </p:cNvPr>
          <p:cNvGrpSpPr/>
          <p:nvPr/>
        </p:nvGrpSpPr>
        <p:grpSpPr>
          <a:xfrm>
            <a:off x="977899" y="1028699"/>
            <a:ext cx="10624010" cy="4546601"/>
            <a:chOff x="977899" y="1028699"/>
            <a:chExt cx="10624010" cy="45466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5112A6-3A8D-4338-ABF8-AE452E7ED470}"/>
                </a:ext>
              </a:extLst>
            </p:cNvPr>
            <p:cNvGrpSpPr/>
            <p:nvPr/>
          </p:nvGrpSpPr>
          <p:grpSpPr>
            <a:xfrm>
              <a:off x="977899" y="1028699"/>
              <a:ext cx="10624010" cy="4546601"/>
              <a:chOff x="571499" y="952499"/>
              <a:chExt cx="10624010" cy="454660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616FB8D-856C-47EC-A36F-1D3790641683}"/>
                  </a:ext>
                </a:extLst>
              </p:cNvPr>
              <p:cNvGrpSpPr/>
              <p:nvPr/>
            </p:nvGrpSpPr>
            <p:grpSpPr>
              <a:xfrm>
                <a:off x="571499" y="952499"/>
                <a:ext cx="10624010" cy="4546601"/>
                <a:chOff x="1206500" y="990599"/>
                <a:chExt cx="11739754" cy="4876801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B6F8320B-A85D-4000-B874-A977ABFF1A14}"/>
                    </a:ext>
                  </a:extLst>
                </p:cNvPr>
                <p:cNvSpPr/>
                <p:nvPr/>
              </p:nvSpPr>
              <p:spPr>
                <a:xfrm>
                  <a:off x="1206500" y="990600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57181BCD-15CF-4090-84E1-B9BC80E0C93B}"/>
                    </a:ext>
                  </a:extLst>
                </p:cNvPr>
                <p:cNvSpPr/>
                <p:nvPr/>
              </p:nvSpPr>
              <p:spPr>
                <a:xfrm>
                  <a:off x="2898078" y="1002323"/>
                  <a:ext cx="1590286" cy="71510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세이브 마켓</a:t>
                  </a: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C6B09F43-5B3F-435A-8B0C-DA826602316B}"/>
                    </a:ext>
                  </a:extLst>
                </p:cNvPr>
                <p:cNvSpPr/>
                <p:nvPr/>
              </p:nvSpPr>
              <p:spPr>
                <a:xfrm>
                  <a:off x="6281235" y="1002323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solidFill>
                        <a:schemeClr val="tx1"/>
                      </a:solidFill>
                    </a:rPr>
                    <a:t>나까마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F4DDB538-40E4-4CF3-88FB-0CB1E582ACF5}"/>
                    </a:ext>
                  </a:extLst>
                </p:cNvPr>
                <p:cNvSpPr/>
                <p:nvPr/>
              </p:nvSpPr>
              <p:spPr>
                <a:xfrm>
                  <a:off x="4589657" y="990600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중고 거래</a:t>
                  </a:r>
                  <a:endParaRPr lang="en-US" altLang="ko-KR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플랫폼 </a:t>
                  </a:r>
                  <a:r>
                    <a:rPr lang="ko-KR" altLang="en-US" sz="1400" b="1" dirty="0" err="1">
                      <a:solidFill>
                        <a:schemeClr val="tx1"/>
                      </a:solidFill>
                    </a:rPr>
                    <a:t>땡처리</a:t>
                  </a:r>
                  <a:endParaRPr lang="en-US" altLang="ko-KR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9360983-5D50-4A99-9476-3336A48B42E0}"/>
                    </a:ext>
                  </a:extLst>
                </p:cNvPr>
                <p:cNvSpPr/>
                <p:nvPr/>
              </p:nvSpPr>
              <p:spPr>
                <a:xfrm>
                  <a:off x="7972812" y="990599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solidFill>
                        <a:schemeClr val="tx1"/>
                      </a:solidFill>
                    </a:rPr>
                    <a:t>셀러오션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8D8FDF5-EBE2-4740-B372-6CE71FC0E08A}"/>
                    </a:ext>
                  </a:extLst>
                </p:cNvPr>
                <p:cNvSpPr/>
                <p:nvPr/>
              </p:nvSpPr>
              <p:spPr>
                <a:xfrm>
                  <a:off x="1206500" y="1822938"/>
                  <a:ext cx="11739754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40C06089-54D0-46C8-8A42-DF4DC305B56B}"/>
                    </a:ext>
                  </a:extLst>
                </p:cNvPr>
                <p:cNvSpPr/>
                <p:nvPr/>
              </p:nvSpPr>
              <p:spPr>
                <a:xfrm>
                  <a:off x="1206500" y="2655277"/>
                  <a:ext cx="11739754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61357B4B-C3BC-4907-872C-2235777E2826}"/>
                    </a:ext>
                  </a:extLst>
                </p:cNvPr>
                <p:cNvSpPr/>
                <p:nvPr/>
              </p:nvSpPr>
              <p:spPr>
                <a:xfrm>
                  <a:off x="1206500" y="3487615"/>
                  <a:ext cx="11739754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91A4635A-4AC8-4F27-84CA-EF651AF9A6EC}"/>
                    </a:ext>
                  </a:extLst>
                </p:cNvPr>
                <p:cNvSpPr/>
                <p:nvPr/>
              </p:nvSpPr>
              <p:spPr>
                <a:xfrm>
                  <a:off x="1206500" y="4319954"/>
                  <a:ext cx="11739754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84801C8C-E93A-442E-8B29-51D9D9E91B53}"/>
                    </a:ext>
                  </a:extLst>
                </p:cNvPr>
                <p:cNvSpPr/>
                <p:nvPr/>
              </p:nvSpPr>
              <p:spPr>
                <a:xfrm>
                  <a:off x="1206500" y="5152292"/>
                  <a:ext cx="11739754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EEBF445D-07C9-4497-94D5-EFF1C35D22E2}"/>
                    </a:ext>
                  </a:extLst>
                </p:cNvPr>
                <p:cNvSpPr/>
                <p:nvPr/>
              </p:nvSpPr>
              <p:spPr>
                <a:xfrm>
                  <a:off x="2898078" y="1822938"/>
                  <a:ext cx="1590286" cy="71510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기존 커뮤니티형태보단 플랫폼 형태의 모델</a:t>
                  </a:r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4738E788-BD99-4CEC-BE8F-E2C203554299}"/>
                    </a:ext>
                  </a:extLst>
                </p:cNvPr>
                <p:cNvSpPr/>
                <p:nvPr/>
              </p:nvSpPr>
              <p:spPr>
                <a:xfrm>
                  <a:off x="2898078" y="2655277"/>
                  <a:ext cx="1590286" cy="71510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B2C, B2B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4ED830DF-AD76-4EF7-B904-A075A2142A07}"/>
                    </a:ext>
                  </a:extLst>
                </p:cNvPr>
                <p:cNvSpPr/>
                <p:nvPr/>
              </p:nvSpPr>
              <p:spPr>
                <a:xfrm>
                  <a:off x="2898078" y="3487615"/>
                  <a:ext cx="1590286" cy="71510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명확한 카테고리 분별과 깔끔한 사진 통일</a:t>
                  </a:r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019C448A-256B-483A-93FF-0200CA0286C1}"/>
                    </a:ext>
                  </a:extLst>
                </p:cNvPr>
                <p:cNvSpPr/>
                <p:nvPr/>
              </p:nvSpPr>
              <p:spPr>
                <a:xfrm>
                  <a:off x="2898078" y="4319954"/>
                  <a:ext cx="1590286" cy="71510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A.I</a:t>
                  </a:r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를 이용한 재고관리와 소비자가 찾는 물품 사진으로 찾기 가능</a:t>
                  </a: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4D7E8030-1CD3-4264-9C48-238C6F4E74D7}"/>
                    </a:ext>
                  </a:extLst>
                </p:cNvPr>
                <p:cNvSpPr/>
                <p:nvPr/>
              </p:nvSpPr>
              <p:spPr>
                <a:xfrm>
                  <a:off x="2898078" y="5152292"/>
                  <a:ext cx="1590286" cy="71510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해외 바이어가 직접 오지 않고도 구매 가능한 시스템 설계</a:t>
                  </a: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0B724BDF-085A-451F-9028-380B6660AFD1}"/>
                    </a:ext>
                  </a:extLst>
                </p:cNvPr>
                <p:cNvSpPr/>
                <p:nvPr/>
              </p:nvSpPr>
              <p:spPr>
                <a:xfrm>
                  <a:off x="1206500" y="1822938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플랫폼</a:t>
                  </a:r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8ADBFE31-CCA4-4EF0-9A72-ED286EE1674F}"/>
                    </a:ext>
                  </a:extLst>
                </p:cNvPr>
                <p:cNvSpPr/>
                <p:nvPr/>
              </p:nvSpPr>
              <p:spPr>
                <a:xfrm>
                  <a:off x="9664392" y="1002323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네이버 밴드 </a:t>
                  </a:r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땡처리방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C644FD3-0DCE-4047-A34B-7436590F32CF}"/>
                    </a:ext>
                  </a:extLst>
                </p:cNvPr>
                <p:cNvSpPr/>
                <p:nvPr/>
              </p:nvSpPr>
              <p:spPr>
                <a:xfrm>
                  <a:off x="1206500" y="2655276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타겟층</a:t>
                  </a: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24AD549F-ACD7-4B01-9E6C-5413A91A8B4C}"/>
                    </a:ext>
                  </a:extLst>
                </p:cNvPr>
                <p:cNvSpPr/>
                <p:nvPr/>
              </p:nvSpPr>
              <p:spPr>
                <a:xfrm>
                  <a:off x="1206500" y="3487614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UI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6DD2CBB-089A-487D-BEB2-A9091F0ACCB0}"/>
                    </a:ext>
                  </a:extLst>
                </p:cNvPr>
                <p:cNvSpPr/>
                <p:nvPr/>
              </p:nvSpPr>
              <p:spPr>
                <a:xfrm>
                  <a:off x="1206500" y="4319952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데이터화</a:t>
                  </a: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1C8C8615-8929-4CB8-9B20-4A58688F8527}"/>
                    </a:ext>
                  </a:extLst>
                </p:cNvPr>
                <p:cNvSpPr/>
                <p:nvPr/>
              </p:nvSpPr>
              <p:spPr>
                <a:xfrm>
                  <a:off x="1206500" y="5152292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해외 바이어를 위한 기능</a:t>
                  </a:r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B41FF4EF-58A3-4035-B3A9-BE874ACB3A47}"/>
                    </a:ext>
                  </a:extLst>
                </p:cNvPr>
                <p:cNvSpPr/>
                <p:nvPr/>
              </p:nvSpPr>
              <p:spPr>
                <a:xfrm>
                  <a:off x="4589657" y="1822938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O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E3D10D7B-C8AB-42AE-AE9E-C82191911E1F}"/>
                    </a:ext>
                  </a:extLst>
                </p:cNvPr>
                <p:cNvSpPr/>
                <p:nvPr/>
              </p:nvSpPr>
              <p:spPr>
                <a:xfrm>
                  <a:off x="4589657" y="2655276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B2C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36EB0FF0-A13D-4194-918A-27A637E8654B}"/>
                    </a:ext>
                  </a:extLst>
                </p:cNvPr>
                <p:cNvSpPr/>
                <p:nvPr/>
              </p:nvSpPr>
              <p:spPr>
                <a:xfrm>
                  <a:off x="4589656" y="3487614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O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26E6DC93-A921-459A-A71B-DDB3BEDAB624}"/>
                    </a:ext>
                  </a:extLst>
                </p:cNvPr>
                <p:cNvSpPr/>
                <p:nvPr/>
              </p:nvSpPr>
              <p:spPr>
                <a:xfrm>
                  <a:off x="4589656" y="4319952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4EB199DD-293F-491A-B88E-C3C88B86C741}"/>
                    </a:ext>
                  </a:extLst>
                </p:cNvPr>
                <p:cNvSpPr/>
                <p:nvPr/>
              </p:nvSpPr>
              <p:spPr>
                <a:xfrm>
                  <a:off x="4589656" y="5152289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143CA0AC-7825-40BA-957C-9716C33D82FA}"/>
                    </a:ext>
                  </a:extLst>
                </p:cNvPr>
                <p:cNvSpPr/>
                <p:nvPr/>
              </p:nvSpPr>
              <p:spPr>
                <a:xfrm>
                  <a:off x="6281235" y="1822938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1FFE0AC7-27F3-4BFF-BBD1-86425A79EE88}"/>
                    </a:ext>
                  </a:extLst>
                </p:cNvPr>
                <p:cNvSpPr/>
                <p:nvPr/>
              </p:nvSpPr>
              <p:spPr>
                <a:xfrm>
                  <a:off x="7972813" y="1822938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CE3D13ED-3A4D-40BE-B68C-E0255A53A6E0}"/>
                    </a:ext>
                  </a:extLst>
                </p:cNvPr>
                <p:cNvSpPr/>
                <p:nvPr/>
              </p:nvSpPr>
              <p:spPr>
                <a:xfrm>
                  <a:off x="6281235" y="2655276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B2B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938A6C4D-6496-4890-B8F5-1CD53F5AA711}"/>
                    </a:ext>
                  </a:extLst>
                </p:cNvPr>
                <p:cNvSpPr/>
                <p:nvPr/>
              </p:nvSpPr>
              <p:spPr>
                <a:xfrm>
                  <a:off x="6281235" y="3487614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△</a:t>
                  </a:r>
                </a:p>
              </p:txBody>
            </p:sp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5303F6FC-FFB4-4FA2-BCBF-7A85C8B8AE45}"/>
                    </a:ext>
                  </a:extLst>
                </p:cNvPr>
                <p:cNvSpPr/>
                <p:nvPr/>
              </p:nvSpPr>
              <p:spPr>
                <a:xfrm>
                  <a:off x="6281234" y="4319952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7B204957-FA0E-4881-889A-E8C24257ABF1}"/>
                    </a:ext>
                  </a:extLst>
                </p:cNvPr>
                <p:cNvSpPr/>
                <p:nvPr/>
              </p:nvSpPr>
              <p:spPr>
                <a:xfrm>
                  <a:off x="6275970" y="5152289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C05CAB9-E8DC-4E30-BD8E-3DD71FD86DB5}"/>
                    </a:ext>
                  </a:extLst>
                </p:cNvPr>
                <p:cNvSpPr/>
                <p:nvPr/>
              </p:nvSpPr>
              <p:spPr>
                <a:xfrm>
                  <a:off x="7972813" y="2655276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B2B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76BABB2F-BA9C-4019-A3DF-86C449C575EC}"/>
                    </a:ext>
                  </a:extLst>
                </p:cNvPr>
                <p:cNvSpPr/>
                <p:nvPr/>
              </p:nvSpPr>
              <p:spPr>
                <a:xfrm>
                  <a:off x="7972813" y="3487614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△</a:t>
                  </a:r>
                </a:p>
              </p:txBody>
            </p:sp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714BADDD-D805-4300-AFDB-DAE207BD8B29}"/>
                    </a:ext>
                  </a:extLst>
                </p:cNvPr>
                <p:cNvSpPr/>
                <p:nvPr/>
              </p:nvSpPr>
              <p:spPr>
                <a:xfrm>
                  <a:off x="7972813" y="4319952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EE47C5D8-ECD9-4D65-87DC-2506BC5EC674}"/>
                    </a:ext>
                  </a:extLst>
                </p:cNvPr>
                <p:cNvSpPr/>
                <p:nvPr/>
              </p:nvSpPr>
              <p:spPr>
                <a:xfrm>
                  <a:off x="7972812" y="5152289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30329277-5ED3-47D9-AC23-200D161A46EC}"/>
                    </a:ext>
                  </a:extLst>
                </p:cNvPr>
                <p:cNvSpPr/>
                <p:nvPr/>
              </p:nvSpPr>
              <p:spPr>
                <a:xfrm>
                  <a:off x="9664391" y="1822937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BCE95C86-31FB-4893-8AA9-DE922ABEAE74}"/>
                    </a:ext>
                  </a:extLst>
                </p:cNvPr>
                <p:cNvSpPr/>
                <p:nvPr/>
              </p:nvSpPr>
              <p:spPr>
                <a:xfrm>
                  <a:off x="9664391" y="2655276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B2B, B2C </a:t>
                  </a:r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방마다 다른 형태</a:t>
                  </a:r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D7BB70CA-F359-4960-91B3-4DC898DBC1E7}"/>
                    </a:ext>
                  </a:extLst>
                </p:cNvPr>
                <p:cNvSpPr/>
                <p:nvPr/>
              </p:nvSpPr>
              <p:spPr>
                <a:xfrm>
                  <a:off x="9664391" y="3487614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792304FE-2064-44EA-A6D5-9B26F7281680}"/>
                    </a:ext>
                  </a:extLst>
                </p:cNvPr>
                <p:cNvSpPr/>
                <p:nvPr/>
              </p:nvSpPr>
              <p:spPr>
                <a:xfrm>
                  <a:off x="9664391" y="4319952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X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B44DD82A-E178-4720-806A-6CF01387DB47}"/>
                    </a:ext>
                  </a:extLst>
                </p:cNvPr>
                <p:cNvSpPr/>
                <p:nvPr/>
              </p:nvSpPr>
              <p:spPr>
                <a:xfrm>
                  <a:off x="9664391" y="5152289"/>
                  <a:ext cx="1590286" cy="7151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△</a:t>
                  </a:r>
                </a:p>
              </p:txBody>
            </p:sp>
          </p:grp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301D4D1-7D6C-413A-B3F2-3CDD24E44CDE}"/>
                  </a:ext>
                </a:extLst>
              </p:cNvPr>
              <p:cNvSpPr/>
              <p:nvPr/>
            </p:nvSpPr>
            <p:spPr>
              <a:xfrm>
                <a:off x="9756363" y="952499"/>
                <a:ext cx="1439146" cy="66668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옷딜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502E078-D429-4A99-A305-06243D5EB046}"/>
                  </a:ext>
                </a:extLst>
              </p:cNvPr>
              <p:cNvSpPr/>
              <p:nvPr/>
            </p:nvSpPr>
            <p:spPr>
              <a:xfrm>
                <a:off x="9756363" y="1728480"/>
                <a:ext cx="1439146" cy="66668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FDD9EB5-8E0E-4733-AE97-C271CFC7F085}"/>
                  </a:ext>
                </a:extLst>
              </p:cNvPr>
              <p:cNvSpPr/>
              <p:nvPr/>
            </p:nvSpPr>
            <p:spPr>
              <a:xfrm>
                <a:off x="9756363" y="3280201"/>
                <a:ext cx="1439146" cy="66668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D94400BC-DC23-48D5-AAA6-69B94021E812}"/>
                  </a:ext>
                </a:extLst>
              </p:cNvPr>
              <p:cNvSpPr/>
              <p:nvPr/>
            </p:nvSpPr>
            <p:spPr>
              <a:xfrm>
                <a:off x="9756363" y="4055938"/>
                <a:ext cx="1439146" cy="66668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△</a:t>
                </a:r>
                <a:endParaRPr lang="ko-KR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3FBBE1EE-9727-4D13-92F2-7C2A4B58ED89}"/>
                  </a:ext>
                </a:extLst>
              </p:cNvPr>
              <p:cNvSpPr/>
              <p:nvPr/>
            </p:nvSpPr>
            <p:spPr>
              <a:xfrm>
                <a:off x="9756363" y="4832408"/>
                <a:ext cx="1439146" cy="66668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X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B7F76CE2-ABB1-45E5-A167-45B0CC87B033}"/>
                  </a:ext>
                </a:extLst>
              </p:cNvPr>
              <p:cNvSpPr/>
              <p:nvPr/>
            </p:nvSpPr>
            <p:spPr>
              <a:xfrm>
                <a:off x="9756363" y="2503972"/>
                <a:ext cx="1439146" cy="66668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B2C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716E296-5B42-4721-A47B-2210680E4D8D}"/>
                </a:ext>
              </a:extLst>
            </p:cNvPr>
            <p:cNvSpPr/>
            <p:nvPr/>
          </p:nvSpPr>
          <p:spPr>
            <a:xfrm>
              <a:off x="10162763" y="1028699"/>
              <a:ext cx="1439146" cy="4546598"/>
            </a:xfrm>
            <a:prstGeom prst="round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96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16FB8D-856C-47EC-A36F-1D3790641683}"/>
              </a:ext>
            </a:extLst>
          </p:cNvPr>
          <p:cNvGrpSpPr/>
          <p:nvPr/>
        </p:nvGrpSpPr>
        <p:grpSpPr>
          <a:xfrm>
            <a:off x="1549399" y="1066799"/>
            <a:ext cx="9093201" cy="4546601"/>
            <a:chOff x="1206500" y="990599"/>
            <a:chExt cx="10048178" cy="487680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6F8320B-A85D-4000-B874-A977ABFF1A14}"/>
                </a:ext>
              </a:extLst>
            </p:cNvPr>
            <p:cNvSpPr/>
            <p:nvPr/>
          </p:nvSpPr>
          <p:spPr>
            <a:xfrm>
              <a:off x="1206500" y="990600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7181BCD-15CF-4090-84E1-B9BC80E0C93B}"/>
                </a:ext>
              </a:extLst>
            </p:cNvPr>
            <p:cNvSpPr/>
            <p:nvPr/>
          </p:nvSpPr>
          <p:spPr>
            <a:xfrm>
              <a:off x="2898078" y="1002323"/>
              <a:ext cx="1590286" cy="71510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세이브 마켓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B09F43-5B3F-435A-8B0C-DA826602316B}"/>
                </a:ext>
              </a:extLst>
            </p:cNvPr>
            <p:cNvSpPr/>
            <p:nvPr/>
          </p:nvSpPr>
          <p:spPr>
            <a:xfrm>
              <a:off x="6281235" y="1002323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나까마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4DDB538-40E4-4CF3-88FB-0CB1E582ACF5}"/>
                </a:ext>
              </a:extLst>
            </p:cNvPr>
            <p:cNvSpPr/>
            <p:nvPr/>
          </p:nvSpPr>
          <p:spPr>
            <a:xfrm>
              <a:off x="4589657" y="990600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Deep Sales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9360983-5D50-4A99-9476-3336A48B42E0}"/>
                </a:ext>
              </a:extLst>
            </p:cNvPr>
            <p:cNvSpPr/>
            <p:nvPr/>
          </p:nvSpPr>
          <p:spPr>
            <a:xfrm>
              <a:off x="7972812" y="990599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떠리마켓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D8FDF5-EBE2-4740-B372-6CE71FC0E08A}"/>
                </a:ext>
              </a:extLst>
            </p:cNvPr>
            <p:cNvSpPr/>
            <p:nvPr/>
          </p:nvSpPr>
          <p:spPr>
            <a:xfrm>
              <a:off x="1206500" y="1822938"/>
              <a:ext cx="10048178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0C06089-54D0-46C8-8A42-DF4DC305B56B}"/>
                </a:ext>
              </a:extLst>
            </p:cNvPr>
            <p:cNvSpPr/>
            <p:nvPr/>
          </p:nvSpPr>
          <p:spPr>
            <a:xfrm>
              <a:off x="1206500" y="2655277"/>
              <a:ext cx="10048178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1357B4B-C3BC-4907-872C-2235777E2826}"/>
                </a:ext>
              </a:extLst>
            </p:cNvPr>
            <p:cNvSpPr/>
            <p:nvPr/>
          </p:nvSpPr>
          <p:spPr>
            <a:xfrm>
              <a:off x="1206500" y="3487615"/>
              <a:ext cx="9851705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1A4635A-4AC8-4F27-84CA-EF651AF9A6EC}"/>
                </a:ext>
              </a:extLst>
            </p:cNvPr>
            <p:cNvSpPr/>
            <p:nvPr/>
          </p:nvSpPr>
          <p:spPr>
            <a:xfrm>
              <a:off x="1206500" y="4319954"/>
              <a:ext cx="10048178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4801C8C-E93A-442E-8B29-51D9D9E91B53}"/>
                </a:ext>
              </a:extLst>
            </p:cNvPr>
            <p:cNvSpPr/>
            <p:nvPr/>
          </p:nvSpPr>
          <p:spPr>
            <a:xfrm>
              <a:off x="1206500" y="5152292"/>
              <a:ext cx="10048178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BF445D-07C9-4497-94D5-EFF1C35D22E2}"/>
                </a:ext>
              </a:extLst>
            </p:cNvPr>
            <p:cNvSpPr/>
            <p:nvPr/>
          </p:nvSpPr>
          <p:spPr>
            <a:xfrm>
              <a:off x="2898078" y="1822938"/>
              <a:ext cx="1590286" cy="71510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기존 커뮤니티형태보단 플랫폼 형태의 모델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738E788-BD99-4CEC-BE8F-E2C203554299}"/>
                </a:ext>
              </a:extLst>
            </p:cNvPr>
            <p:cNvSpPr/>
            <p:nvPr/>
          </p:nvSpPr>
          <p:spPr>
            <a:xfrm>
              <a:off x="2898078" y="2655277"/>
              <a:ext cx="1590286" cy="71510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B2C, B2B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ED830DF-AD76-4EF7-B904-A075A2142A07}"/>
                </a:ext>
              </a:extLst>
            </p:cNvPr>
            <p:cNvSpPr/>
            <p:nvPr/>
          </p:nvSpPr>
          <p:spPr>
            <a:xfrm>
              <a:off x="2898078" y="3487615"/>
              <a:ext cx="1590286" cy="71510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명확한 카테고리 분별과 깔끔한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구축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19C448A-256B-483A-93FF-0200CA0286C1}"/>
                </a:ext>
              </a:extLst>
            </p:cNvPr>
            <p:cNvSpPr/>
            <p:nvPr/>
          </p:nvSpPr>
          <p:spPr>
            <a:xfrm>
              <a:off x="2898078" y="4319954"/>
              <a:ext cx="1590286" cy="71510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플랫폼 내부 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선 결제 후 물건 배송으로 사전 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사기 방지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D7E8030-1CD3-4264-9C48-238C6F4E74D7}"/>
                </a:ext>
              </a:extLst>
            </p:cNvPr>
            <p:cNvSpPr/>
            <p:nvPr/>
          </p:nvSpPr>
          <p:spPr>
            <a:xfrm>
              <a:off x="2898078" y="5152292"/>
              <a:ext cx="1590286" cy="71510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딥러닝 기술을 활용해 즉시 같은 상품 분류 및 재고량 분류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B724BDF-085A-451F-9028-380B6660AFD1}"/>
                </a:ext>
              </a:extLst>
            </p:cNvPr>
            <p:cNvSpPr/>
            <p:nvPr/>
          </p:nvSpPr>
          <p:spPr>
            <a:xfrm>
              <a:off x="1206500" y="1822938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플랫폼 형태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8ADBFE31-CCA4-4EF0-9A72-ED286EE1674F}"/>
                </a:ext>
              </a:extLst>
            </p:cNvPr>
            <p:cNvSpPr/>
            <p:nvPr/>
          </p:nvSpPr>
          <p:spPr>
            <a:xfrm>
              <a:off x="9664392" y="1002323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네이버 밴드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땡처리방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C644FD3-0DCE-4047-A34B-7436590F32CF}"/>
                </a:ext>
              </a:extLst>
            </p:cNvPr>
            <p:cNvSpPr/>
            <p:nvPr/>
          </p:nvSpPr>
          <p:spPr>
            <a:xfrm>
              <a:off x="1206500" y="2655276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타겟층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4AD549F-ACD7-4B01-9E6C-5413A91A8B4C}"/>
                </a:ext>
              </a:extLst>
            </p:cNvPr>
            <p:cNvSpPr/>
            <p:nvPr/>
          </p:nvSpPr>
          <p:spPr>
            <a:xfrm>
              <a:off x="1206500" y="3487614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구축여부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6DD2CBB-089A-487D-BEB2-A9091F0ACCB0}"/>
                </a:ext>
              </a:extLst>
            </p:cNvPr>
            <p:cNvSpPr/>
            <p:nvPr/>
          </p:nvSpPr>
          <p:spPr>
            <a:xfrm>
              <a:off x="1206500" y="4319952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사전 사기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방지 시스템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C8C8615-8929-4CB8-9B20-4A58688F8527}"/>
                </a:ext>
              </a:extLst>
            </p:cNvPr>
            <p:cNvSpPr/>
            <p:nvPr/>
          </p:nvSpPr>
          <p:spPr>
            <a:xfrm>
              <a:off x="1206500" y="5152292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스마트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재고관리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41FF4EF-58A3-4035-B3A9-BE874ACB3A47}"/>
                </a:ext>
              </a:extLst>
            </p:cNvPr>
            <p:cNvSpPr/>
            <p:nvPr/>
          </p:nvSpPr>
          <p:spPr>
            <a:xfrm>
              <a:off x="4589657" y="1822938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E3D10D7B-C8AB-42AE-AE9E-C82191911E1F}"/>
                </a:ext>
              </a:extLst>
            </p:cNvPr>
            <p:cNvSpPr/>
            <p:nvPr/>
          </p:nvSpPr>
          <p:spPr>
            <a:xfrm>
              <a:off x="4589657" y="2655276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B2C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EB0FF0-A13D-4194-918A-27A637E8654B}"/>
                </a:ext>
              </a:extLst>
            </p:cNvPr>
            <p:cNvSpPr/>
            <p:nvPr/>
          </p:nvSpPr>
          <p:spPr>
            <a:xfrm>
              <a:off x="4589656" y="3487614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6E6DC93-A921-459A-A71B-DDB3BEDAB624}"/>
                </a:ext>
              </a:extLst>
            </p:cNvPr>
            <p:cNvSpPr/>
            <p:nvPr/>
          </p:nvSpPr>
          <p:spPr>
            <a:xfrm>
              <a:off x="4589656" y="4319952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4EB199DD-293F-491A-B88E-C3C88B86C741}"/>
                </a:ext>
              </a:extLst>
            </p:cNvPr>
            <p:cNvSpPr/>
            <p:nvPr/>
          </p:nvSpPr>
          <p:spPr>
            <a:xfrm>
              <a:off x="4589656" y="5152289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43CA0AC-7825-40BA-957C-9716C33D82FA}"/>
                </a:ext>
              </a:extLst>
            </p:cNvPr>
            <p:cNvSpPr/>
            <p:nvPr/>
          </p:nvSpPr>
          <p:spPr>
            <a:xfrm>
              <a:off x="6281235" y="1822938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FFE0AC7-27F3-4BFF-BBD1-86425A79EE88}"/>
                </a:ext>
              </a:extLst>
            </p:cNvPr>
            <p:cNvSpPr/>
            <p:nvPr/>
          </p:nvSpPr>
          <p:spPr>
            <a:xfrm>
              <a:off x="7972813" y="1822938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E3D13ED-3A4D-40BE-B68C-E0255A53A6E0}"/>
                </a:ext>
              </a:extLst>
            </p:cNvPr>
            <p:cNvSpPr/>
            <p:nvPr/>
          </p:nvSpPr>
          <p:spPr>
            <a:xfrm>
              <a:off x="6281235" y="2655276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B2B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38A6C4D-6496-4890-B8F5-1CD53F5AA711}"/>
                </a:ext>
              </a:extLst>
            </p:cNvPr>
            <p:cNvSpPr/>
            <p:nvPr/>
          </p:nvSpPr>
          <p:spPr>
            <a:xfrm>
              <a:off x="6281235" y="3487614"/>
              <a:ext cx="1590287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303F6FC-FFB4-4FA2-BCBF-7A85C8B8AE45}"/>
                </a:ext>
              </a:extLst>
            </p:cNvPr>
            <p:cNvSpPr/>
            <p:nvPr/>
          </p:nvSpPr>
          <p:spPr>
            <a:xfrm>
              <a:off x="6281234" y="4319952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B204957-FA0E-4881-889A-E8C24257ABF1}"/>
                </a:ext>
              </a:extLst>
            </p:cNvPr>
            <p:cNvSpPr/>
            <p:nvPr/>
          </p:nvSpPr>
          <p:spPr>
            <a:xfrm>
              <a:off x="6275970" y="5152289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C05CAB9-E8DC-4E30-BD8E-3DD71FD86DB5}"/>
                </a:ext>
              </a:extLst>
            </p:cNvPr>
            <p:cNvSpPr/>
            <p:nvPr/>
          </p:nvSpPr>
          <p:spPr>
            <a:xfrm>
              <a:off x="7972813" y="2655276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B2B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76BABB2F-BA9C-4019-A3DF-86C449C575EC}"/>
                </a:ext>
              </a:extLst>
            </p:cNvPr>
            <p:cNvSpPr/>
            <p:nvPr/>
          </p:nvSpPr>
          <p:spPr>
            <a:xfrm>
              <a:off x="7972813" y="3487614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14BADDD-D805-4300-AFDB-DAE207BD8B29}"/>
                </a:ext>
              </a:extLst>
            </p:cNvPr>
            <p:cNvSpPr/>
            <p:nvPr/>
          </p:nvSpPr>
          <p:spPr>
            <a:xfrm>
              <a:off x="7972813" y="4319952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EE47C5D8-ECD9-4D65-87DC-2506BC5EC674}"/>
                </a:ext>
              </a:extLst>
            </p:cNvPr>
            <p:cNvSpPr/>
            <p:nvPr/>
          </p:nvSpPr>
          <p:spPr>
            <a:xfrm>
              <a:off x="7972812" y="5152289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30329277-5ED3-47D9-AC23-200D161A46EC}"/>
                </a:ext>
              </a:extLst>
            </p:cNvPr>
            <p:cNvSpPr/>
            <p:nvPr/>
          </p:nvSpPr>
          <p:spPr>
            <a:xfrm>
              <a:off x="9664391" y="1822937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CE95C86-31FB-4893-8AA9-DE922ABEAE74}"/>
                </a:ext>
              </a:extLst>
            </p:cNvPr>
            <p:cNvSpPr/>
            <p:nvPr/>
          </p:nvSpPr>
          <p:spPr>
            <a:xfrm>
              <a:off x="9664391" y="2655276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방마다 다른 형태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D7BB70CA-F359-4960-91B3-4DC898DBC1E7}"/>
                </a:ext>
              </a:extLst>
            </p:cNvPr>
            <p:cNvSpPr/>
            <p:nvPr/>
          </p:nvSpPr>
          <p:spPr>
            <a:xfrm>
              <a:off x="9664391" y="3487614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792304FE-2064-44EA-A6D5-9B26F7281680}"/>
                </a:ext>
              </a:extLst>
            </p:cNvPr>
            <p:cNvSpPr/>
            <p:nvPr/>
          </p:nvSpPr>
          <p:spPr>
            <a:xfrm>
              <a:off x="9664391" y="4319952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B44DD82A-E178-4720-806A-6CF01387DB47}"/>
                </a:ext>
              </a:extLst>
            </p:cNvPr>
            <p:cNvSpPr/>
            <p:nvPr/>
          </p:nvSpPr>
          <p:spPr>
            <a:xfrm>
              <a:off x="9664391" y="5152289"/>
              <a:ext cx="1590286" cy="7151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370529-8267-4E30-957B-D3D8DDC57E1B}"/>
              </a:ext>
            </a:extLst>
          </p:cNvPr>
          <p:cNvGrpSpPr/>
          <p:nvPr/>
        </p:nvGrpSpPr>
        <p:grpSpPr>
          <a:xfrm>
            <a:off x="1899828" y="298450"/>
            <a:ext cx="8166100" cy="6261100"/>
            <a:chOff x="2012950" y="177800"/>
            <a:chExt cx="8166100" cy="6261100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8BEAA28B-7C1F-4212-A63F-272D3E73CD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922079"/>
                </p:ext>
              </p:extLst>
            </p:nvPr>
          </p:nvGraphicFramePr>
          <p:xfrm>
            <a:off x="2012950" y="177800"/>
            <a:ext cx="8166100" cy="62611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D8B3F6-345E-4068-B4C7-81BCC302CA1F}"/>
                </a:ext>
              </a:extLst>
            </p:cNvPr>
            <p:cNvSpPr txBox="1"/>
            <p:nvPr/>
          </p:nvSpPr>
          <p:spPr>
            <a:xfrm>
              <a:off x="5438883" y="4230314"/>
              <a:ext cx="1314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Deep sales</a:t>
              </a:r>
            </a:p>
            <a:p>
              <a:pPr algn="ctr"/>
              <a:endPara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FuturoInfo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71A3AD-B26C-4F31-AD5A-B62A25208DCE}"/>
                </a:ext>
              </a:extLst>
            </p:cNvPr>
            <p:cNvSpPr txBox="1"/>
            <p:nvPr/>
          </p:nvSpPr>
          <p:spPr>
            <a:xfrm>
              <a:off x="5617553" y="3429000"/>
              <a:ext cx="956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 w="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ea"/>
                  <a:ea typeface="+mj-ea"/>
                </a:rPr>
                <a:t>세이브 마켓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C6CE02-8CD0-47B9-8CCC-913FBD84E877}"/>
                </a:ext>
              </a:extLst>
            </p:cNvPr>
            <p:cNvSpPr txBox="1"/>
            <p:nvPr/>
          </p:nvSpPr>
          <p:spPr>
            <a:xfrm>
              <a:off x="4690513" y="188267"/>
              <a:ext cx="2810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 w="22225"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B2B </a:t>
              </a:r>
              <a:r>
                <a:rPr lang="ko-KR" altLang="en-US" sz="2000" b="1" dirty="0">
                  <a:ln w="22225"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도매 플랫폼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E66E7-DD2D-4BCD-B3B1-D5B48DEC7E27}"/>
                </a:ext>
              </a:extLst>
            </p:cNvPr>
            <p:cNvSpPr txBox="1"/>
            <p:nvPr/>
          </p:nvSpPr>
          <p:spPr>
            <a:xfrm>
              <a:off x="5990185" y="2781574"/>
              <a:ext cx="302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6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인공지능 기반 서비스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F0EBE1-1337-4662-9EFF-63D80BE03FAE}"/>
                </a:ext>
              </a:extLst>
            </p:cNvPr>
            <p:cNvSpPr txBox="1"/>
            <p:nvPr/>
          </p:nvSpPr>
          <p:spPr>
            <a:xfrm>
              <a:off x="3179212" y="2796962"/>
              <a:ext cx="302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 w="22225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해외 바이어 발굴 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6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4FDCC5-A3A7-41F5-919C-E0105BA8393C}"/>
              </a:ext>
            </a:extLst>
          </p:cNvPr>
          <p:cNvGrpSpPr/>
          <p:nvPr/>
        </p:nvGrpSpPr>
        <p:grpSpPr>
          <a:xfrm>
            <a:off x="232299" y="256442"/>
            <a:ext cx="11299004" cy="6117749"/>
            <a:chOff x="232299" y="247015"/>
            <a:chExt cx="11299004" cy="611774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E6FE800-325F-4440-A8FE-0F8E04CC13B2}"/>
                </a:ext>
              </a:extLst>
            </p:cNvPr>
            <p:cNvGrpSpPr/>
            <p:nvPr/>
          </p:nvGrpSpPr>
          <p:grpSpPr>
            <a:xfrm>
              <a:off x="4599206" y="420271"/>
              <a:ext cx="2893794" cy="5944493"/>
              <a:chOff x="4751606" y="783560"/>
              <a:chExt cx="2893794" cy="594449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1E6E406-6BD3-4355-A973-0AB653C53020}"/>
                  </a:ext>
                </a:extLst>
              </p:cNvPr>
              <p:cNvGrpSpPr/>
              <p:nvPr/>
            </p:nvGrpSpPr>
            <p:grpSpPr>
              <a:xfrm>
                <a:off x="4753122" y="783560"/>
                <a:ext cx="2892278" cy="1615233"/>
                <a:chOff x="5083322" y="834360"/>
                <a:chExt cx="2892278" cy="1615233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54AEB1-5E87-4E07-87CC-25E7C343877B}"/>
                    </a:ext>
                  </a:extLst>
                </p:cNvPr>
                <p:cNvSpPr txBox="1"/>
                <p:nvPr/>
              </p:nvSpPr>
              <p:spPr>
                <a:xfrm>
                  <a:off x="5083322" y="834360"/>
                  <a:ext cx="2892278" cy="36933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셀러 유입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1AD689-95AE-42CB-936D-9491ACF4B275}"/>
                    </a:ext>
                  </a:extLst>
                </p:cNvPr>
                <p:cNvSpPr txBox="1"/>
                <p:nvPr/>
              </p:nvSpPr>
              <p:spPr>
                <a:xfrm>
                  <a:off x="5083322" y="1372375"/>
                  <a:ext cx="2892277" cy="10772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600" b="1" dirty="0"/>
                </a:p>
                <a:p>
                  <a:pPr algn="ctr"/>
                  <a:r>
                    <a:rPr lang="ko-KR" altLang="en-US" sz="1600" b="1" dirty="0"/>
                    <a:t>해외 수출 대행으로 빠르고 합리적인 가격에 재고 처리</a:t>
                  </a:r>
                  <a:endParaRPr lang="en-US" altLang="ko-KR" sz="1600" b="1" dirty="0"/>
                </a:p>
                <a:p>
                  <a:pPr algn="ctr"/>
                  <a:endParaRPr lang="ko-KR" altLang="en-US" sz="1600" b="1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1ECB92E-CD6E-4124-96F4-03A38DE0E691}"/>
                  </a:ext>
                </a:extLst>
              </p:cNvPr>
              <p:cNvGrpSpPr/>
              <p:nvPr/>
            </p:nvGrpSpPr>
            <p:grpSpPr>
              <a:xfrm>
                <a:off x="4751607" y="2767775"/>
                <a:ext cx="2892278" cy="2030731"/>
                <a:chOff x="5083322" y="834360"/>
                <a:chExt cx="2892278" cy="203073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ADAB8F-0599-493F-8A9D-30A8ABAA3E48}"/>
                    </a:ext>
                  </a:extLst>
                </p:cNvPr>
                <p:cNvSpPr txBox="1"/>
                <p:nvPr/>
              </p:nvSpPr>
              <p:spPr>
                <a:xfrm>
                  <a:off x="5083322" y="834360"/>
                  <a:ext cx="2892278" cy="36933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바이어 유입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43F48C-4D76-4BFB-A12F-1032368E33BA}"/>
                    </a:ext>
                  </a:extLst>
                </p:cNvPr>
                <p:cNvSpPr txBox="1"/>
                <p:nvPr/>
              </p:nvSpPr>
              <p:spPr>
                <a:xfrm>
                  <a:off x="5083322" y="1372375"/>
                  <a:ext cx="2892277" cy="14927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600" b="1" dirty="0"/>
                </a:p>
                <a:p>
                  <a:pPr algn="ctr"/>
                  <a:r>
                    <a:rPr lang="ko-KR" altLang="en-US" sz="1500" b="1" dirty="0"/>
                    <a:t>점점 늘어가는 의류 공급량</a:t>
                  </a:r>
                  <a:endParaRPr lang="en-US" altLang="ko-KR" sz="1500" b="1" dirty="0"/>
                </a:p>
                <a:p>
                  <a:pPr algn="ctr"/>
                  <a:r>
                    <a:rPr lang="ko-KR" altLang="en-US" sz="1500" b="1" dirty="0"/>
                    <a:t>의류 컨텐츠 다양화와 </a:t>
                  </a:r>
                  <a:endParaRPr lang="en-US" altLang="ko-KR" sz="1500" b="1" dirty="0"/>
                </a:p>
                <a:p>
                  <a:pPr algn="ctr"/>
                  <a:r>
                    <a:rPr lang="en-US" altLang="ko-KR" sz="1500" b="1" dirty="0"/>
                    <a:t>AI</a:t>
                  </a:r>
                  <a:r>
                    <a:rPr lang="ko-KR" altLang="en-US" sz="1500" b="1" dirty="0"/>
                    <a:t>를 통한 스마트 의류 찾기 </a:t>
                  </a:r>
                  <a:endParaRPr lang="en-US" altLang="ko-KR" sz="1500" b="1" dirty="0"/>
                </a:p>
                <a:p>
                  <a:pPr algn="ctr"/>
                  <a:r>
                    <a:rPr lang="ko-KR" altLang="en-US" sz="1500" b="1" dirty="0"/>
                    <a:t>서비스로 해외바이어 유입 증가</a:t>
                  </a:r>
                  <a:endParaRPr lang="en-US" altLang="ko-KR" sz="1500" b="1" dirty="0"/>
                </a:p>
                <a:p>
                  <a:pPr algn="ctr"/>
                  <a:endParaRPr lang="ko-KR" altLang="en-US" sz="1500" b="1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67AE3FA-C5BD-4F09-B34E-BCF55147E36C}"/>
                  </a:ext>
                </a:extLst>
              </p:cNvPr>
              <p:cNvGrpSpPr/>
              <p:nvPr/>
            </p:nvGrpSpPr>
            <p:grpSpPr>
              <a:xfrm>
                <a:off x="4751606" y="5112820"/>
                <a:ext cx="2892278" cy="1615233"/>
                <a:chOff x="5083322" y="834360"/>
                <a:chExt cx="2892278" cy="1615233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958B98-C907-4F1C-B4B2-6B16C692AD5A}"/>
                    </a:ext>
                  </a:extLst>
                </p:cNvPr>
                <p:cNvSpPr txBox="1"/>
                <p:nvPr/>
              </p:nvSpPr>
              <p:spPr>
                <a:xfrm>
                  <a:off x="5083322" y="834360"/>
                  <a:ext cx="2892278" cy="36933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컨텐츠 확장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E2D297-BBE7-4B9E-BA8A-5CEDC00BFAA6}"/>
                    </a:ext>
                  </a:extLst>
                </p:cNvPr>
                <p:cNvSpPr txBox="1"/>
                <p:nvPr/>
              </p:nvSpPr>
              <p:spPr>
                <a:xfrm>
                  <a:off x="5083322" y="1372375"/>
                  <a:ext cx="2892277" cy="10772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600" b="1" dirty="0"/>
                </a:p>
                <a:p>
                  <a:pPr algn="ctr"/>
                  <a:r>
                    <a:rPr lang="ko-KR" altLang="en-US" sz="1600" b="1" dirty="0"/>
                    <a:t>해외시장 진출전략 컨설팅</a:t>
                  </a:r>
                  <a:endParaRPr lang="en-US" altLang="ko-KR" sz="1600" b="1" dirty="0"/>
                </a:p>
                <a:p>
                  <a:pPr algn="ctr"/>
                  <a:r>
                    <a:rPr lang="ko-KR" altLang="en-US" sz="1600" b="1" dirty="0"/>
                    <a:t>판매</a:t>
                  </a:r>
                  <a:r>
                    <a:rPr lang="en-US" altLang="ko-KR" sz="1600" b="1" dirty="0"/>
                    <a:t>/</a:t>
                  </a:r>
                  <a:r>
                    <a:rPr lang="ko-KR" altLang="en-US" sz="1600" b="1" dirty="0"/>
                    <a:t>물류 지원 서비스 확대</a:t>
                  </a:r>
                  <a:endParaRPr lang="en-US" altLang="ko-KR" sz="1600" b="1" dirty="0"/>
                </a:p>
                <a:p>
                  <a:pPr algn="ctr"/>
                  <a:endParaRPr lang="ko-KR" altLang="en-US" sz="1600" b="1" dirty="0"/>
                </a:p>
              </p:txBody>
            </p:sp>
          </p:grpSp>
          <p:pic>
            <p:nvPicPr>
              <p:cNvPr id="47" name="그래픽 46" descr="오른쪽 캐럿 단색으로 채워진">
                <a:extLst>
                  <a:ext uri="{FF2B5EF4-FFF2-40B4-BE49-F238E27FC236}">
                    <a16:creationId xmlns:a16="http://schemas.microsoft.com/office/drawing/2014/main" id="{BA800ABB-9A93-4C50-A0E6-E1583EC9D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5927085" y="2089124"/>
                <a:ext cx="541319" cy="977900"/>
              </a:xfrm>
              <a:prstGeom prst="rect">
                <a:avLst/>
              </a:prstGeom>
            </p:spPr>
          </p:pic>
          <p:pic>
            <p:nvPicPr>
              <p:cNvPr id="48" name="그래픽 47" descr="오른쪽 캐럿 단색으로 채워진">
                <a:extLst>
                  <a:ext uri="{FF2B5EF4-FFF2-40B4-BE49-F238E27FC236}">
                    <a16:creationId xmlns:a16="http://schemas.microsoft.com/office/drawing/2014/main" id="{0ABE37D9-EBB5-43E0-9525-0CCD8CE4C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5927085" y="4474041"/>
                <a:ext cx="541319" cy="977900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5645BD-97D4-44E5-B96F-CE0BD7A28CA3}"/>
                </a:ext>
              </a:extLst>
            </p:cNvPr>
            <p:cNvGrpSpPr/>
            <p:nvPr/>
          </p:nvGrpSpPr>
          <p:grpSpPr>
            <a:xfrm>
              <a:off x="7643761" y="247015"/>
              <a:ext cx="3887542" cy="5747744"/>
              <a:chOff x="7643761" y="247015"/>
              <a:chExt cx="3887542" cy="574774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1C51F72-4377-4414-BA8C-BC1684C4735A}"/>
                  </a:ext>
                </a:extLst>
              </p:cNvPr>
              <p:cNvGrpSpPr/>
              <p:nvPr/>
            </p:nvGrpSpPr>
            <p:grpSpPr>
              <a:xfrm>
                <a:off x="9493251" y="247015"/>
                <a:ext cx="2038052" cy="2211309"/>
                <a:chOff x="8604251" y="661104"/>
                <a:chExt cx="2038052" cy="2211309"/>
              </a:xfrm>
            </p:grpSpPr>
            <p:pic>
              <p:nvPicPr>
                <p:cNvPr id="8" name="그래픽 7" descr="사용자 단색으로 채워진">
                  <a:extLst>
                    <a:ext uri="{FF2B5EF4-FFF2-40B4-BE49-F238E27FC236}">
                      <a16:creationId xmlns:a16="http://schemas.microsoft.com/office/drawing/2014/main" id="{6F8BE389-92BF-41A2-9FE5-4107B0173E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4251" y="834361"/>
                  <a:ext cx="2038052" cy="2038052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17CD0E8-171C-440A-9576-464924439A93}"/>
                    </a:ext>
                  </a:extLst>
                </p:cNvPr>
                <p:cNvSpPr txBox="1"/>
                <p:nvPr/>
              </p:nvSpPr>
              <p:spPr>
                <a:xfrm>
                  <a:off x="8604251" y="661104"/>
                  <a:ext cx="203805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[</a:t>
                  </a:r>
                  <a:r>
                    <a:rPr lang="ko-KR" altLang="en-US" b="1" dirty="0"/>
                    <a:t>공급자</a:t>
                  </a:r>
                  <a:r>
                    <a:rPr lang="en-US" altLang="ko-KR" b="1" dirty="0"/>
                    <a:t>]</a:t>
                  </a:r>
                </a:p>
                <a:p>
                  <a:pPr algn="ctr"/>
                  <a:r>
                    <a:rPr lang="en-US" altLang="ko-KR" b="1" dirty="0"/>
                    <a:t>[</a:t>
                  </a:r>
                  <a:r>
                    <a:rPr lang="ko-KR" altLang="en-US" b="1" dirty="0"/>
                    <a:t>국내 의류 셀러</a:t>
                  </a:r>
                  <a:r>
                    <a:rPr lang="en-US" altLang="ko-KR" b="1" dirty="0"/>
                    <a:t>]</a:t>
                  </a:r>
                  <a:endParaRPr lang="ko-KR" altLang="en-US" b="1" dirty="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3CA1C589-923B-44F6-AA6D-B0DC93CFB89A}"/>
                  </a:ext>
                </a:extLst>
              </p:cNvPr>
              <p:cNvGrpSpPr/>
              <p:nvPr/>
            </p:nvGrpSpPr>
            <p:grpSpPr>
              <a:xfrm>
                <a:off x="7710998" y="2262281"/>
                <a:ext cx="2817174" cy="1572241"/>
                <a:chOff x="7863398" y="2650970"/>
                <a:chExt cx="2817174" cy="1572241"/>
              </a:xfrm>
            </p:grpSpPr>
            <p:sp>
              <p:nvSpPr>
                <p:cNvPr id="30" name="화살표: 위로 굽음 29">
                  <a:extLst>
                    <a:ext uri="{FF2B5EF4-FFF2-40B4-BE49-F238E27FC236}">
                      <a16:creationId xmlns:a16="http://schemas.microsoft.com/office/drawing/2014/main" id="{8CBC0F75-B755-4773-BF3E-D00A9775CFB7}"/>
                    </a:ext>
                  </a:extLst>
                </p:cNvPr>
                <p:cNvSpPr/>
                <p:nvPr/>
              </p:nvSpPr>
              <p:spPr>
                <a:xfrm rot="5400000" flipV="1">
                  <a:off x="8485864" y="2028504"/>
                  <a:ext cx="1572241" cy="2817174"/>
                </a:xfrm>
                <a:prstGeom prst="bentUpArrow">
                  <a:avLst>
                    <a:gd name="adj1" fmla="val 4510"/>
                    <a:gd name="adj2" fmla="val 8624"/>
                    <a:gd name="adj3" fmla="val 750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44A88C9-3F1C-42B8-ACD0-8FA99D48668F}"/>
                    </a:ext>
                  </a:extLst>
                </p:cNvPr>
                <p:cNvSpPr txBox="1"/>
                <p:nvPr/>
              </p:nvSpPr>
              <p:spPr>
                <a:xfrm>
                  <a:off x="8355165" y="3740302"/>
                  <a:ext cx="18415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chemeClr val="accent1"/>
                      </a:solidFill>
                    </a:rPr>
                    <a:t>의류 공급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5504B27A-2478-4EB6-8D6F-A7D726B52F65}"/>
                  </a:ext>
                </a:extLst>
              </p:cNvPr>
              <p:cNvGrpSpPr/>
              <p:nvPr/>
            </p:nvGrpSpPr>
            <p:grpSpPr>
              <a:xfrm>
                <a:off x="7705968" y="2262282"/>
                <a:ext cx="3293539" cy="3732477"/>
                <a:chOff x="7858368" y="2650971"/>
                <a:chExt cx="3293539" cy="3627281"/>
              </a:xfrm>
            </p:grpSpPr>
            <p:sp>
              <p:nvSpPr>
                <p:cNvPr id="38" name="화살표: 위로 굽음 37">
                  <a:extLst>
                    <a:ext uri="{FF2B5EF4-FFF2-40B4-BE49-F238E27FC236}">
                      <a16:creationId xmlns:a16="http://schemas.microsoft.com/office/drawing/2014/main" id="{4FDE0C7A-6756-4501-86D0-0F9439FF0BA2}"/>
                    </a:ext>
                  </a:extLst>
                </p:cNvPr>
                <p:cNvSpPr/>
                <p:nvPr/>
              </p:nvSpPr>
              <p:spPr>
                <a:xfrm rot="5400000" flipV="1">
                  <a:off x="7691497" y="2817842"/>
                  <a:ext cx="3627281" cy="3293539"/>
                </a:xfrm>
                <a:prstGeom prst="bentUpArrow">
                  <a:avLst>
                    <a:gd name="adj1" fmla="val 1934"/>
                    <a:gd name="adj2" fmla="val 3901"/>
                    <a:gd name="adj3" fmla="val 2929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4353418-2EAB-49B7-995C-1E5A4A6F2A08}"/>
                    </a:ext>
                  </a:extLst>
                </p:cNvPr>
                <p:cNvSpPr txBox="1"/>
                <p:nvPr/>
              </p:nvSpPr>
              <p:spPr>
                <a:xfrm>
                  <a:off x="8355165" y="5792062"/>
                  <a:ext cx="245191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chemeClr val="accent1"/>
                      </a:solidFill>
                    </a:rPr>
                    <a:t>더 많은 유입 및 의존도 심화</a:t>
                  </a: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5F064AF6-85E3-4947-8B61-F23C37AF6886}"/>
                  </a:ext>
                </a:extLst>
              </p:cNvPr>
              <p:cNvGrpSpPr/>
              <p:nvPr/>
            </p:nvGrpSpPr>
            <p:grpSpPr>
              <a:xfrm>
                <a:off x="7643761" y="1103448"/>
                <a:ext cx="1841500" cy="515781"/>
                <a:chOff x="7643761" y="1103448"/>
                <a:chExt cx="1841500" cy="51578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95377D-8DFC-484B-BB34-83F9DA5988F4}"/>
                    </a:ext>
                  </a:extLst>
                </p:cNvPr>
                <p:cNvSpPr txBox="1"/>
                <p:nvPr/>
              </p:nvSpPr>
              <p:spPr>
                <a:xfrm>
                  <a:off x="7643761" y="1103448"/>
                  <a:ext cx="18415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chemeClr val="accent1"/>
                      </a:solidFill>
                    </a:rPr>
                    <a:t>유입의 이유</a:t>
                  </a:r>
                </a:p>
              </p:txBody>
            </p:sp>
            <p:sp>
              <p:nvSpPr>
                <p:cNvPr id="55" name="화살표: 위쪽 54">
                  <a:extLst>
                    <a:ext uri="{FF2B5EF4-FFF2-40B4-BE49-F238E27FC236}">
                      <a16:creationId xmlns:a16="http://schemas.microsoft.com/office/drawing/2014/main" id="{EE9B5EB7-3961-4AE5-A20B-084A5BC021E3}"/>
                    </a:ext>
                  </a:extLst>
                </p:cNvPr>
                <p:cNvSpPr/>
                <p:nvPr/>
              </p:nvSpPr>
              <p:spPr>
                <a:xfrm rot="16200000">
                  <a:off x="8399362" y="595539"/>
                  <a:ext cx="330298" cy="1717081"/>
                </a:xfrm>
                <a:prstGeom prst="upArrow">
                  <a:avLst>
                    <a:gd name="adj1" fmla="val 21719"/>
                    <a:gd name="adj2" fmla="val 48536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BE05012-4726-415D-9D66-574DC10B3EAF}"/>
                </a:ext>
              </a:extLst>
            </p:cNvPr>
            <p:cNvGrpSpPr/>
            <p:nvPr/>
          </p:nvGrpSpPr>
          <p:grpSpPr>
            <a:xfrm>
              <a:off x="232299" y="383186"/>
              <a:ext cx="4289382" cy="5611573"/>
              <a:chOff x="232299" y="383186"/>
              <a:chExt cx="4289382" cy="561157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C0D546D-00AB-4720-8635-8D7983530EAC}"/>
                  </a:ext>
                </a:extLst>
              </p:cNvPr>
              <p:cNvGrpSpPr/>
              <p:nvPr/>
            </p:nvGrpSpPr>
            <p:grpSpPr>
              <a:xfrm>
                <a:off x="1602889" y="383186"/>
                <a:ext cx="2038053" cy="2038053"/>
                <a:chOff x="2406947" y="0"/>
                <a:chExt cx="2038053" cy="20380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7054CB21-97A2-4A29-B914-D8E65A2A9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6947" y="0"/>
                  <a:ext cx="2038053" cy="2038053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7727862-1D42-4C98-8149-5A39C5C733D8}"/>
                    </a:ext>
                  </a:extLst>
                </p:cNvPr>
                <p:cNvSpPr txBox="1"/>
                <p:nvPr/>
              </p:nvSpPr>
              <p:spPr>
                <a:xfrm>
                  <a:off x="2505223" y="100143"/>
                  <a:ext cx="184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[</a:t>
                  </a:r>
                  <a:r>
                    <a:rPr lang="ko-KR" altLang="en-US" b="1" dirty="0"/>
                    <a:t>서비스 공급자</a:t>
                  </a:r>
                  <a:r>
                    <a:rPr lang="en-US" altLang="ko-KR" b="1" dirty="0"/>
                    <a:t>]</a:t>
                  </a:r>
                  <a:endParaRPr lang="ko-KR" altLang="en-US" b="1" dirty="0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C306D28-B6A1-4693-956C-74F799E6CD44}"/>
                  </a:ext>
                </a:extLst>
              </p:cNvPr>
              <p:cNvGrpSpPr/>
              <p:nvPr/>
            </p:nvGrpSpPr>
            <p:grpSpPr>
              <a:xfrm>
                <a:off x="232299" y="2554278"/>
                <a:ext cx="2038053" cy="2238027"/>
                <a:chOff x="530670" y="2530160"/>
                <a:chExt cx="2038053" cy="2238027"/>
              </a:xfrm>
            </p:grpSpPr>
            <p:pic>
              <p:nvPicPr>
                <p:cNvPr id="10" name="그래픽 9" descr="사용자 윤곽선">
                  <a:extLst>
                    <a:ext uri="{FF2B5EF4-FFF2-40B4-BE49-F238E27FC236}">
                      <a16:creationId xmlns:a16="http://schemas.microsoft.com/office/drawing/2014/main" id="{2C9CF3E8-074F-4025-B32C-1A02EACFD3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670" y="2730134"/>
                  <a:ext cx="2038053" cy="2038053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F5C2720-4E93-4D47-B283-59A144850DAA}"/>
                    </a:ext>
                  </a:extLst>
                </p:cNvPr>
                <p:cNvSpPr txBox="1"/>
                <p:nvPr/>
              </p:nvSpPr>
              <p:spPr>
                <a:xfrm>
                  <a:off x="628946" y="2530160"/>
                  <a:ext cx="18415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[</a:t>
                  </a:r>
                  <a:r>
                    <a:rPr lang="ko-KR" altLang="en-US" b="1" dirty="0"/>
                    <a:t>수요</a:t>
                  </a:r>
                  <a:r>
                    <a:rPr lang="en-US" altLang="ko-KR" b="1" dirty="0"/>
                    <a:t>]</a:t>
                  </a:r>
                </a:p>
                <a:p>
                  <a:pPr algn="ctr"/>
                  <a:r>
                    <a:rPr lang="en-US" altLang="ko-KR" b="1" dirty="0"/>
                    <a:t>[</a:t>
                  </a:r>
                  <a:r>
                    <a:rPr lang="ko-KR" altLang="en-US" b="1" dirty="0"/>
                    <a:t>해외 바이어</a:t>
                  </a:r>
                  <a:r>
                    <a:rPr lang="en-US" altLang="ko-KR" b="1" dirty="0"/>
                    <a:t>]</a:t>
                  </a:r>
                </a:p>
              </p:txBody>
            </p:sp>
          </p:grpSp>
          <p:pic>
            <p:nvPicPr>
              <p:cNvPr id="29" name="그래픽 28" descr="갈매기형 화살표 단색으로 채워진">
                <a:extLst>
                  <a:ext uri="{FF2B5EF4-FFF2-40B4-BE49-F238E27FC236}">
                    <a16:creationId xmlns:a16="http://schemas.microsoft.com/office/drawing/2014/main" id="{72F874F7-ED08-43CF-BFCF-5D58E791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42665" y="982098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A8BD23A4-CE51-476B-940A-0F35449B3B85}"/>
                  </a:ext>
                </a:extLst>
              </p:cNvPr>
              <p:cNvGrpSpPr/>
              <p:nvPr/>
            </p:nvGrpSpPr>
            <p:grpSpPr>
              <a:xfrm>
                <a:off x="1232522" y="4422518"/>
                <a:ext cx="3158095" cy="1572241"/>
                <a:chOff x="1384922" y="4823907"/>
                <a:chExt cx="3158095" cy="1572241"/>
              </a:xfrm>
            </p:grpSpPr>
            <p:sp>
              <p:nvSpPr>
                <p:cNvPr id="43" name="화살표: 위로 굽음 42">
                  <a:extLst>
                    <a:ext uri="{FF2B5EF4-FFF2-40B4-BE49-F238E27FC236}">
                      <a16:creationId xmlns:a16="http://schemas.microsoft.com/office/drawing/2014/main" id="{FE6E43AF-59EC-4636-9BA8-DEFD76154CD0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2177849" y="4030980"/>
                  <a:ext cx="1572241" cy="3158095"/>
                </a:xfrm>
                <a:prstGeom prst="bentUpArrow">
                  <a:avLst>
                    <a:gd name="adj1" fmla="val 4510"/>
                    <a:gd name="adj2" fmla="val 8624"/>
                    <a:gd name="adj3" fmla="val 7509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82EB47B-4081-499E-87BB-6C46EF41525F}"/>
                    </a:ext>
                  </a:extLst>
                </p:cNvPr>
                <p:cNvSpPr txBox="1"/>
                <p:nvPr/>
              </p:nvSpPr>
              <p:spPr>
                <a:xfrm flipH="1">
                  <a:off x="1927388" y="5913238"/>
                  <a:ext cx="206435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더 많은 바이어 유입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48031A0-9934-47AB-AE87-196931B09EFC}"/>
                  </a:ext>
                </a:extLst>
              </p:cNvPr>
              <p:cNvGrpSpPr/>
              <p:nvPr/>
            </p:nvGrpSpPr>
            <p:grpSpPr>
              <a:xfrm>
                <a:off x="2199641" y="3340318"/>
                <a:ext cx="2322040" cy="514989"/>
                <a:chOff x="7723572" y="2462157"/>
                <a:chExt cx="2322040" cy="514989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D95D098-DEFE-4014-B832-0FCE470CEBD8}"/>
                    </a:ext>
                  </a:extLst>
                </p:cNvPr>
                <p:cNvSpPr txBox="1"/>
                <p:nvPr/>
              </p:nvSpPr>
              <p:spPr>
                <a:xfrm flipH="1">
                  <a:off x="7723572" y="2462157"/>
                  <a:ext cx="2322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유입의 이유</a:t>
                  </a:r>
                </a:p>
              </p:txBody>
            </p:sp>
            <p:sp>
              <p:nvSpPr>
                <p:cNvPr id="59" name="화살표: 위쪽 58">
                  <a:extLst>
                    <a:ext uri="{FF2B5EF4-FFF2-40B4-BE49-F238E27FC236}">
                      <a16:creationId xmlns:a16="http://schemas.microsoft.com/office/drawing/2014/main" id="{17194AD2-1994-4218-B7B9-3D36E5E8295C}"/>
                    </a:ext>
                  </a:extLst>
                </p:cNvPr>
                <p:cNvSpPr/>
                <p:nvPr/>
              </p:nvSpPr>
              <p:spPr>
                <a:xfrm rot="5400000" flipH="1">
                  <a:off x="8718096" y="1729420"/>
                  <a:ext cx="330298" cy="2165154"/>
                </a:xfrm>
                <a:prstGeom prst="upArrow">
                  <a:avLst>
                    <a:gd name="adj1" fmla="val 21719"/>
                    <a:gd name="adj2" fmla="val 4853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542574E4-5CD0-444E-A112-B81BB432A36B}"/>
              </a:ext>
            </a:extLst>
          </p:cNvPr>
          <p:cNvGrpSpPr/>
          <p:nvPr/>
        </p:nvGrpSpPr>
        <p:grpSpPr>
          <a:xfrm>
            <a:off x="710969" y="-226040"/>
            <a:ext cx="10042747" cy="6924806"/>
            <a:chOff x="956066" y="-188333"/>
            <a:chExt cx="10042747" cy="69248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72244E-5DE8-467A-8288-EB1D92C7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2287" y="2419349"/>
              <a:ext cx="2012281" cy="2012281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E88B2B2-BA8A-4F5D-AAE7-0837BD30D70D}"/>
                </a:ext>
              </a:extLst>
            </p:cNvPr>
            <p:cNvGrpSpPr/>
            <p:nvPr/>
          </p:nvGrpSpPr>
          <p:grpSpPr>
            <a:xfrm>
              <a:off x="9282628" y="4414542"/>
              <a:ext cx="1716185" cy="1747097"/>
              <a:chOff x="9282628" y="4414542"/>
              <a:chExt cx="1716185" cy="1747097"/>
            </a:xfrm>
          </p:grpSpPr>
          <p:pic>
            <p:nvPicPr>
              <p:cNvPr id="7" name="그래픽 6" descr="사용자 단색으로 채워진">
                <a:extLst>
                  <a:ext uri="{FF2B5EF4-FFF2-40B4-BE49-F238E27FC236}">
                    <a16:creationId xmlns:a16="http://schemas.microsoft.com/office/drawing/2014/main" id="{FEBB2D6F-511A-4368-A35A-A2A00AB49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82628" y="4414542"/>
                <a:ext cx="1625053" cy="162505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FB54E6-FBF3-40DC-98F7-2C3EC91261C6}"/>
                  </a:ext>
                </a:extLst>
              </p:cNvPr>
              <p:cNvSpPr txBox="1"/>
              <p:nvPr/>
            </p:nvSpPr>
            <p:spPr>
              <a:xfrm>
                <a:off x="9282628" y="5792307"/>
                <a:ext cx="1716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해외 바이어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2BBF34-3E14-41F4-8E8D-4297F6E4B5A0}"/>
                </a:ext>
              </a:extLst>
            </p:cNvPr>
            <p:cNvGrpSpPr/>
            <p:nvPr/>
          </p:nvGrpSpPr>
          <p:grpSpPr>
            <a:xfrm>
              <a:off x="956066" y="4380407"/>
              <a:ext cx="1821907" cy="1968133"/>
              <a:chOff x="956066" y="4380407"/>
              <a:chExt cx="1821907" cy="1968133"/>
            </a:xfrm>
          </p:grpSpPr>
          <p:pic>
            <p:nvPicPr>
              <p:cNvPr id="9" name="그래픽 8" descr="드라이클리닝 단색으로 채워진">
                <a:extLst>
                  <a:ext uri="{FF2B5EF4-FFF2-40B4-BE49-F238E27FC236}">
                    <a16:creationId xmlns:a16="http://schemas.microsoft.com/office/drawing/2014/main" id="{EF80D367-F06C-49DB-B26A-5349DA393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16450" y="4380407"/>
                <a:ext cx="1625053" cy="162505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B260B6-8199-4276-82D1-A82C9CAB82D7}"/>
                  </a:ext>
                </a:extLst>
              </p:cNvPr>
              <p:cNvSpPr txBox="1"/>
              <p:nvPr/>
            </p:nvSpPr>
            <p:spPr>
              <a:xfrm>
                <a:off x="956066" y="5979208"/>
                <a:ext cx="1821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국내 의류 업체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B796278-8D68-45BB-9B09-F50EDD54D8FD}"/>
                </a:ext>
              </a:extLst>
            </p:cNvPr>
            <p:cNvGrpSpPr/>
            <p:nvPr/>
          </p:nvGrpSpPr>
          <p:grpSpPr>
            <a:xfrm>
              <a:off x="5272481" y="-188333"/>
              <a:ext cx="1749874" cy="1652013"/>
              <a:chOff x="5272481" y="-188333"/>
              <a:chExt cx="1749874" cy="1652013"/>
            </a:xfrm>
          </p:grpSpPr>
          <p:pic>
            <p:nvPicPr>
              <p:cNvPr id="11" name="그래픽 10" descr="운송 단색으로 채워진">
                <a:extLst>
                  <a:ext uri="{FF2B5EF4-FFF2-40B4-BE49-F238E27FC236}">
                    <a16:creationId xmlns:a16="http://schemas.microsoft.com/office/drawing/2014/main" id="{46C46DF2-6183-4639-8CD6-659288E3A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97302" y="-188333"/>
                <a:ext cx="1625053" cy="1625053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579DE9-DBEC-4383-895A-4812D9D86B56}"/>
                  </a:ext>
                </a:extLst>
              </p:cNvPr>
              <p:cNvSpPr txBox="1"/>
              <p:nvPr/>
            </p:nvSpPr>
            <p:spPr>
              <a:xfrm>
                <a:off x="5272481" y="1094348"/>
                <a:ext cx="1716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협력 </a:t>
                </a:r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</a:rPr>
                  <a:t>3PL</a:t>
                </a:r>
                <a:r>
                  <a:rPr lang="ko-KR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사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5212EFB-5908-4513-ACD4-74B14E7C0868}"/>
                </a:ext>
              </a:extLst>
            </p:cNvPr>
            <p:cNvGrpSpPr/>
            <p:nvPr/>
          </p:nvGrpSpPr>
          <p:grpSpPr>
            <a:xfrm>
              <a:off x="5960203" y="4999559"/>
              <a:ext cx="3668793" cy="939975"/>
              <a:chOff x="5960203" y="4999559"/>
              <a:chExt cx="3668793" cy="939975"/>
            </a:xfrm>
          </p:grpSpPr>
          <p:sp>
            <p:nvSpPr>
              <p:cNvPr id="24" name="화살표: 왼쪽으로 구부러짐 23">
                <a:extLst>
                  <a:ext uri="{FF2B5EF4-FFF2-40B4-BE49-F238E27FC236}">
                    <a16:creationId xmlns:a16="http://schemas.microsoft.com/office/drawing/2014/main" id="{708CE278-0DFE-40B9-AA25-D6E9AFD7A180}"/>
                  </a:ext>
                </a:extLst>
              </p:cNvPr>
              <p:cNvSpPr/>
              <p:nvPr/>
            </p:nvSpPr>
            <p:spPr>
              <a:xfrm rot="6684315">
                <a:off x="7512196" y="3447566"/>
                <a:ext cx="564807" cy="3668793"/>
              </a:xfrm>
              <a:prstGeom prst="curved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4701F5-7D30-4F70-A53D-93FC9E8D7E1E}"/>
                  </a:ext>
                </a:extLst>
              </p:cNvPr>
              <p:cNvSpPr txBox="1"/>
              <p:nvPr/>
            </p:nvSpPr>
            <p:spPr>
              <a:xfrm rot="1313961">
                <a:off x="6660963" y="5600980"/>
                <a:ext cx="1716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결제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74153B7-3834-4B58-A815-62D76100B25D}"/>
                </a:ext>
              </a:extLst>
            </p:cNvPr>
            <p:cNvGrpSpPr/>
            <p:nvPr/>
          </p:nvGrpSpPr>
          <p:grpSpPr>
            <a:xfrm>
              <a:off x="2568758" y="5150814"/>
              <a:ext cx="3668793" cy="1093450"/>
              <a:chOff x="2568758" y="5150814"/>
              <a:chExt cx="3668793" cy="1093450"/>
            </a:xfrm>
          </p:grpSpPr>
          <p:sp>
            <p:nvSpPr>
              <p:cNvPr id="25" name="화살표: 왼쪽으로 구부러짐 24">
                <a:extLst>
                  <a:ext uri="{FF2B5EF4-FFF2-40B4-BE49-F238E27FC236}">
                    <a16:creationId xmlns:a16="http://schemas.microsoft.com/office/drawing/2014/main" id="{BE5E5B7C-70BB-4B4E-9F90-2DA57C18C63E}"/>
                  </a:ext>
                </a:extLst>
              </p:cNvPr>
              <p:cNvSpPr/>
              <p:nvPr/>
            </p:nvSpPr>
            <p:spPr>
              <a:xfrm rot="3899279">
                <a:off x="4120751" y="3598821"/>
                <a:ext cx="564807" cy="3668793"/>
              </a:xfrm>
              <a:prstGeom prst="curvedLeftArrow">
                <a:avLst/>
              </a:prstGeom>
              <a:solidFill>
                <a:srgbClr val="67C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1E651D-EF02-492C-8BF0-3331274BA7A9}"/>
                  </a:ext>
                </a:extLst>
              </p:cNvPr>
              <p:cNvSpPr txBox="1"/>
              <p:nvPr/>
            </p:nvSpPr>
            <p:spPr>
              <a:xfrm rot="20100435">
                <a:off x="3889490" y="5659489"/>
                <a:ext cx="17759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수수료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10% 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제외 대금 지급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CDE560-2E4F-4B11-A3B8-F3D0D4C9258C}"/>
                </a:ext>
              </a:extLst>
            </p:cNvPr>
            <p:cNvGrpSpPr/>
            <p:nvPr/>
          </p:nvGrpSpPr>
          <p:grpSpPr>
            <a:xfrm>
              <a:off x="2882479" y="4323465"/>
              <a:ext cx="2212307" cy="459267"/>
              <a:chOff x="2882479" y="4323465"/>
              <a:chExt cx="2212307" cy="459267"/>
            </a:xfrm>
          </p:grpSpPr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F3A8D70D-5369-4E49-AEA2-D2A82A463B12}"/>
                  </a:ext>
                </a:extLst>
              </p:cNvPr>
              <p:cNvSpPr/>
              <p:nvPr/>
            </p:nvSpPr>
            <p:spPr>
              <a:xfrm rot="19944029">
                <a:off x="2882479" y="4323465"/>
                <a:ext cx="2212307" cy="216331"/>
              </a:xfrm>
              <a:prstGeom prst="rightArrow">
                <a:avLst>
                  <a:gd name="adj1" fmla="val 26247"/>
                  <a:gd name="adj2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E9B356-20F3-42CD-8E29-B8DABE317C61}"/>
                  </a:ext>
                </a:extLst>
              </p:cNvPr>
              <p:cNvSpPr txBox="1"/>
              <p:nvPr/>
            </p:nvSpPr>
            <p:spPr>
              <a:xfrm rot="19909239">
                <a:off x="3202279" y="4521122"/>
                <a:ext cx="17759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accent4">
                        <a:lumMod val="75000"/>
                      </a:schemeClr>
                    </a:solidFill>
                  </a:rPr>
                  <a:t>판매할 물품 등록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25C21BD-51EA-4F16-A70D-0A714600E7D9}"/>
                </a:ext>
              </a:extLst>
            </p:cNvPr>
            <p:cNvGrpSpPr/>
            <p:nvPr/>
          </p:nvGrpSpPr>
          <p:grpSpPr>
            <a:xfrm>
              <a:off x="2155818" y="3297391"/>
              <a:ext cx="3458920" cy="779954"/>
              <a:chOff x="2155818" y="3297391"/>
              <a:chExt cx="3458920" cy="779954"/>
            </a:xfrm>
          </p:grpSpPr>
          <p:sp>
            <p:nvSpPr>
              <p:cNvPr id="26" name="화살표: 왼쪽으로 구부러짐 25">
                <a:extLst>
                  <a:ext uri="{FF2B5EF4-FFF2-40B4-BE49-F238E27FC236}">
                    <a16:creationId xmlns:a16="http://schemas.microsoft.com/office/drawing/2014/main" id="{D7BCC887-38C9-4677-8D4A-C3DCC0999421}"/>
                  </a:ext>
                </a:extLst>
              </p:cNvPr>
              <p:cNvSpPr/>
              <p:nvPr/>
            </p:nvSpPr>
            <p:spPr>
              <a:xfrm rot="14701830">
                <a:off x="3624434" y="2087041"/>
                <a:ext cx="521688" cy="3458920"/>
              </a:xfrm>
              <a:prstGeom prst="curvedLeftArrow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D3BE64-4422-4E1C-85EB-8E5DDE1610D9}"/>
                  </a:ext>
                </a:extLst>
              </p:cNvPr>
              <p:cNvSpPr txBox="1"/>
              <p:nvPr/>
            </p:nvSpPr>
            <p:spPr>
              <a:xfrm rot="19909239">
                <a:off x="2607827" y="3297391"/>
                <a:ext cx="1988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3PL</a:t>
                </a:r>
                <a:r>
                  <a:rPr lang="ko-KR" alt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사 이용료 지불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F6D15C-8C7F-4706-81EB-48139A2126FF}"/>
                </a:ext>
              </a:extLst>
            </p:cNvPr>
            <p:cNvGrpSpPr/>
            <p:nvPr/>
          </p:nvGrpSpPr>
          <p:grpSpPr>
            <a:xfrm>
              <a:off x="3514748" y="309838"/>
              <a:ext cx="402227" cy="4583959"/>
              <a:chOff x="3514748" y="309838"/>
              <a:chExt cx="402227" cy="4583959"/>
            </a:xfrm>
          </p:grpSpPr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41939D67-7912-4AB8-8E51-2C707C0A5DFC}"/>
                  </a:ext>
                </a:extLst>
              </p:cNvPr>
              <p:cNvSpPr/>
              <p:nvPr/>
            </p:nvSpPr>
            <p:spPr>
              <a:xfrm rot="18850250">
                <a:off x="1506618" y="2483440"/>
                <a:ext cx="4583959" cy="236755"/>
              </a:xfrm>
              <a:prstGeom prst="rightArrow">
                <a:avLst>
                  <a:gd name="adj1" fmla="val 26247"/>
                  <a:gd name="adj2" fmla="val 5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FBCA8A-69AA-471A-8871-850D227A6356}"/>
                  </a:ext>
                </a:extLst>
              </p:cNvPr>
              <p:cNvSpPr txBox="1"/>
              <p:nvPr/>
            </p:nvSpPr>
            <p:spPr>
              <a:xfrm rot="18839067">
                <a:off x="2448867" y="2341044"/>
                <a:ext cx="239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>
                    <a:solidFill>
                      <a:schemeClr val="accent4">
                        <a:lumMod val="75000"/>
                      </a:schemeClr>
                    </a:solidFill>
                  </a:rPr>
                  <a:t>판매할 물품 보냄</a:t>
                </a:r>
                <a:endParaRPr lang="ko-KR" altLang="en-US" sz="11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30C8221-B70D-470C-94DE-AD0B10AAAC53}"/>
                </a:ext>
              </a:extLst>
            </p:cNvPr>
            <p:cNvGrpSpPr/>
            <p:nvPr/>
          </p:nvGrpSpPr>
          <p:grpSpPr>
            <a:xfrm>
              <a:off x="6997621" y="4002402"/>
              <a:ext cx="2508920" cy="997821"/>
              <a:chOff x="6997621" y="4002402"/>
              <a:chExt cx="2508920" cy="997821"/>
            </a:xfrm>
          </p:grpSpPr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85679CD9-8BB2-4C8B-BDB5-CA3BC4E09043}"/>
                  </a:ext>
                </a:extLst>
              </p:cNvPr>
              <p:cNvSpPr/>
              <p:nvPr/>
            </p:nvSpPr>
            <p:spPr>
              <a:xfrm rot="1700444">
                <a:off x="7260948" y="4184422"/>
                <a:ext cx="2245593" cy="264308"/>
              </a:xfrm>
              <a:prstGeom prst="rightArrow">
                <a:avLst>
                  <a:gd name="adj1" fmla="val 26247"/>
                  <a:gd name="adj2" fmla="val 50000"/>
                </a:avLst>
              </a:prstGeom>
              <a:solidFill>
                <a:srgbClr val="67C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A3CE8055-1DD8-499E-AEBF-D8E1C9549412}"/>
                  </a:ext>
                </a:extLst>
              </p:cNvPr>
              <p:cNvSpPr/>
              <p:nvPr/>
            </p:nvSpPr>
            <p:spPr>
              <a:xfrm rot="1700444" flipH="1">
                <a:off x="6997621" y="4552883"/>
                <a:ext cx="2276052" cy="247879"/>
              </a:xfrm>
              <a:prstGeom prst="rightArrow">
                <a:avLst>
                  <a:gd name="adj1" fmla="val 22314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1F172F-3DB0-4976-B449-9A2F3D62A6FB}"/>
                  </a:ext>
                </a:extLst>
              </p:cNvPr>
              <p:cNvSpPr txBox="1"/>
              <p:nvPr/>
            </p:nvSpPr>
            <p:spPr>
              <a:xfrm rot="1657701">
                <a:off x="7079596" y="4738613"/>
                <a:ext cx="1970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원하는 제품 이미지로 검색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AF9896-FBD0-4AB6-AC7C-16769530A5E1}"/>
                  </a:ext>
                </a:extLst>
              </p:cNvPr>
              <p:cNvSpPr txBox="1"/>
              <p:nvPr/>
            </p:nvSpPr>
            <p:spPr>
              <a:xfrm rot="1700767">
                <a:off x="7363139" y="4002402"/>
                <a:ext cx="21005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rgbClr val="67C957"/>
                    </a:solidFill>
                  </a:rPr>
                  <a:t>스마트 </a:t>
                </a:r>
                <a:r>
                  <a:rPr lang="ko-KR" altLang="en-US" sz="1100" b="1" dirty="0" err="1">
                    <a:solidFill>
                      <a:srgbClr val="67C957"/>
                    </a:solidFill>
                  </a:rPr>
                  <a:t>매칭으로</a:t>
                </a:r>
                <a:r>
                  <a:rPr lang="ko-KR" altLang="en-US" sz="1100" b="1" dirty="0">
                    <a:solidFill>
                      <a:srgbClr val="67C957"/>
                    </a:solidFill>
                  </a:rPr>
                  <a:t> 제품 보여줌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6BDF5C6-36BD-4AC3-8BAB-AF8748A4822B}"/>
                </a:ext>
              </a:extLst>
            </p:cNvPr>
            <p:cNvGrpSpPr/>
            <p:nvPr/>
          </p:nvGrpSpPr>
          <p:grpSpPr>
            <a:xfrm>
              <a:off x="8413637" y="431962"/>
              <a:ext cx="330017" cy="4583959"/>
              <a:chOff x="8413637" y="431962"/>
              <a:chExt cx="330017" cy="4583959"/>
            </a:xfrm>
          </p:grpSpPr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9FFD51BE-1028-468E-B70C-E74BFEA4D615}"/>
                  </a:ext>
                </a:extLst>
              </p:cNvPr>
              <p:cNvSpPr/>
              <p:nvPr/>
            </p:nvSpPr>
            <p:spPr>
              <a:xfrm rot="3041906">
                <a:off x="6240035" y="2605564"/>
                <a:ext cx="4583959" cy="236755"/>
              </a:xfrm>
              <a:prstGeom prst="rightArrow">
                <a:avLst>
                  <a:gd name="adj1" fmla="val 26247"/>
                  <a:gd name="adj2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202C0F-1EE3-4D9C-8A66-EAF8D36D0836}"/>
                  </a:ext>
                </a:extLst>
              </p:cNvPr>
              <p:cNvSpPr txBox="1"/>
              <p:nvPr/>
            </p:nvSpPr>
            <p:spPr>
              <a:xfrm rot="3074338">
                <a:off x="7176463" y="2392354"/>
                <a:ext cx="28727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물품 배송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AFF46C2-AA96-4F57-9A7C-41CEBE23B844}"/>
                </a:ext>
              </a:extLst>
            </p:cNvPr>
            <p:cNvGrpSpPr/>
            <p:nvPr/>
          </p:nvGrpSpPr>
          <p:grpSpPr>
            <a:xfrm>
              <a:off x="5174468" y="769855"/>
              <a:ext cx="4655332" cy="2273264"/>
              <a:chOff x="5174468" y="769855"/>
              <a:chExt cx="4655332" cy="2273264"/>
            </a:xfrm>
          </p:grpSpPr>
          <p:sp>
            <p:nvSpPr>
              <p:cNvPr id="27" name="화살표: 왼쪽으로 구부러짐 26">
                <a:extLst>
                  <a:ext uri="{FF2B5EF4-FFF2-40B4-BE49-F238E27FC236}">
                    <a16:creationId xmlns:a16="http://schemas.microsoft.com/office/drawing/2014/main" id="{A0BE9CC2-67B7-44BC-8BA6-C602D39FBC8B}"/>
                  </a:ext>
                </a:extLst>
              </p:cNvPr>
              <p:cNvSpPr/>
              <p:nvPr/>
            </p:nvSpPr>
            <p:spPr>
              <a:xfrm rot="10800000" flipH="1">
                <a:off x="6592599" y="1347537"/>
                <a:ext cx="542324" cy="1695582"/>
              </a:xfrm>
              <a:prstGeom prst="curvedLeftArrow">
                <a:avLst/>
              </a:prstGeom>
              <a:solidFill>
                <a:srgbClr val="67C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CEFEDA-BF8D-4A81-A85F-703CF16BD821}"/>
                  </a:ext>
                </a:extLst>
              </p:cNvPr>
              <p:cNvSpPr txBox="1"/>
              <p:nvPr/>
            </p:nvSpPr>
            <p:spPr>
              <a:xfrm>
                <a:off x="5174468" y="1962162"/>
                <a:ext cx="1988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수수료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10% 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제외</a:t>
                </a:r>
                <a:endParaRPr lang="en-US" altLang="ko-KR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대금 지급</a:t>
                </a:r>
              </a:p>
            </p:txBody>
          </p:sp>
          <p:sp>
            <p:nvSpPr>
              <p:cNvPr id="40" name="설명선: 선 39">
                <a:extLst>
                  <a:ext uri="{FF2B5EF4-FFF2-40B4-BE49-F238E27FC236}">
                    <a16:creationId xmlns:a16="http://schemas.microsoft.com/office/drawing/2014/main" id="{E359F39B-DBBF-4F0C-AF5E-8BCD682C7DCE}"/>
                  </a:ext>
                </a:extLst>
              </p:cNvPr>
              <p:cNvSpPr/>
              <p:nvPr/>
            </p:nvSpPr>
            <p:spPr>
              <a:xfrm>
                <a:off x="8291857" y="769855"/>
                <a:ext cx="1537943" cy="509159"/>
              </a:xfrm>
              <a:prstGeom prst="borderCallout1">
                <a:avLst>
                  <a:gd name="adj1" fmla="val 50224"/>
                  <a:gd name="adj2" fmla="val -4655"/>
                  <a:gd name="adj3" fmla="val 225609"/>
                  <a:gd name="adj4" fmla="val -107004"/>
                </a:avLst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수익구조</a:t>
                </a:r>
              </a:p>
            </p:txBody>
          </p:sp>
        </p:grpSp>
        <p:sp>
          <p:nvSpPr>
            <p:cNvPr id="41" name="설명선: 선 40">
              <a:extLst>
                <a:ext uri="{FF2B5EF4-FFF2-40B4-BE49-F238E27FC236}">
                  <a16:creationId xmlns:a16="http://schemas.microsoft.com/office/drawing/2014/main" id="{BE8A02C0-E356-4BA3-8860-0137C611D93F}"/>
                </a:ext>
              </a:extLst>
            </p:cNvPr>
            <p:cNvSpPr/>
            <p:nvPr/>
          </p:nvSpPr>
          <p:spPr>
            <a:xfrm>
              <a:off x="5450723" y="6227314"/>
              <a:ext cx="1537943" cy="509159"/>
            </a:xfrm>
            <a:prstGeom prst="borderCallout1">
              <a:avLst>
                <a:gd name="adj1" fmla="val 42818"/>
                <a:gd name="adj2" fmla="val -9559"/>
                <a:gd name="adj3" fmla="val -7673"/>
                <a:gd name="adj4" fmla="val -30998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수익구조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57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397</Words>
  <Application>Microsoft Office PowerPoint</Application>
  <PresentationFormat>와이드스크린</PresentationFormat>
  <Paragraphs>169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김윤성</dc:creator>
  <cp:lastModifiedBy>김윤성</cp:lastModifiedBy>
  <cp:revision>52</cp:revision>
  <dcterms:created xsi:type="dcterms:W3CDTF">2022-03-30T08:43:09Z</dcterms:created>
  <dcterms:modified xsi:type="dcterms:W3CDTF">2022-04-07T19:25:24Z</dcterms:modified>
</cp:coreProperties>
</file>