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F0D5C4-084E-8D8B-B5C0-D3787B482472}" v="19" dt="2022-05-15T15:22:44.487"/>
    <p1510:client id="{C3CBE2A6-4FB2-9B37-AD55-9EEAD066A29F}" v="728" dt="2022-05-15T15:16:14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24.05.2022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24.05.2022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24.05.2022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24.05.2022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24.05.2022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24.05.2022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24.05.2022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24.05.2022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24.05.2022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24.05.2022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24.05.2022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24.05.2022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5" descr="Zbliżenie panelu sieciowego serwera z diodami i kablami">
            <a:extLst>
              <a:ext uri="{FF2B5EF4-FFF2-40B4-BE49-F238E27FC236}">
                <a16:creationId xmlns:a16="http://schemas.microsoft.com/office/drawing/2014/main" id="{7CD5FD65-0BD8-3A1C-52BD-93F17AD47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5" b="1301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366010" y="2242539"/>
            <a:ext cx="7459980" cy="1425924"/>
          </a:xfrm>
        </p:spPr>
        <p:txBody>
          <a:bodyPr>
            <a:normAutofit/>
          </a:bodyPr>
          <a:lstStyle/>
          <a:p>
            <a:r>
              <a:rPr lang="pl-PL" sz="3000">
                <a:latin typeface="Calibri"/>
                <a:cs typeface="Calibri Light"/>
              </a:rPr>
              <a:t>NORMY PROJEKTOWE</a:t>
            </a:r>
            <a:br>
              <a:rPr lang="pl-PL" sz="3000">
                <a:latin typeface="Calibri"/>
                <a:ea typeface="Calibri"/>
                <a:cs typeface="Calibri Light"/>
              </a:rPr>
            </a:br>
            <a:r>
              <a:rPr lang="pl-PL" sz="3000">
                <a:latin typeface="Calibri"/>
                <a:cs typeface="Calibri Light"/>
              </a:rPr>
              <a:t>W SIECIACH</a:t>
            </a:r>
            <a:br>
              <a:rPr lang="pl-PL" sz="3000">
                <a:latin typeface="Calibri"/>
                <a:ea typeface="Calibri"/>
                <a:cs typeface="Calibri Light"/>
              </a:rPr>
            </a:br>
            <a:r>
              <a:rPr lang="pl-PL" sz="3000">
                <a:latin typeface="Calibri"/>
                <a:cs typeface="Calibri Light"/>
              </a:rPr>
              <a:t>KOMPUTEROWYCH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5" y="3792064"/>
            <a:ext cx="2586790" cy="0"/>
          </a:xfrm>
          <a:prstGeom prst="line">
            <a:avLst/>
          </a:prstGeom>
          <a:ln w="22225">
            <a:solidFill>
              <a:srgbClr val="4E3A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67D59C5-ECDD-6AA4-90C5-46078BA69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Normy w Polsce</a:t>
            </a:r>
            <a:endParaRPr lang="pl-PL" sz="4000">
              <a:solidFill>
                <a:schemeClr val="bg1"/>
              </a:solidFill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91BD4B-6CDE-F5DC-2565-2AC3A9527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sz="1700">
                <a:latin typeface="Calibri Light"/>
                <a:ea typeface="+mn-lt"/>
                <a:cs typeface="+mn-lt"/>
              </a:rPr>
              <a:t>Kable wchodzące i wychodzące do lub z pomieszczeń, </a:t>
            </a:r>
            <a:r>
              <a:rPr lang="pl-PL" sz="1700" b="1">
                <a:latin typeface="Calibri Light"/>
                <a:ea typeface="+mn-lt"/>
                <a:cs typeface="+mn-lt"/>
              </a:rPr>
              <a:t>pod kątem 90°</a:t>
            </a:r>
            <a:r>
              <a:rPr lang="pl-PL" sz="1700">
                <a:latin typeface="Calibri Light"/>
                <a:ea typeface="+mn-lt"/>
                <a:cs typeface="+mn-lt"/>
              </a:rPr>
              <a:t> minimalny promień skrętu to </a:t>
            </a:r>
            <a:r>
              <a:rPr lang="pl-PL" sz="1700" b="1">
                <a:latin typeface="Calibri Light"/>
                <a:ea typeface="+mn-lt"/>
                <a:cs typeface="+mn-lt"/>
              </a:rPr>
              <a:t>8 średnic kabla.</a:t>
            </a:r>
          </a:p>
          <a:p>
            <a:endParaRPr lang="pl-PL" sz="1700" b="1">
              <a:latin typeface="Calibri Light"/>
              <a:ea typeface="Calibri"/>
              <a:cs typeface="Calibri"/>
            </a:endParaRPr>
          </a:p>
          <a:p>
            <a:r>
              <a:rPr lang="pl-PL" sz="1700">
                <a:latin typeface="Calibri Light"/>
                <a:ea typeface="+mn-lt"/>
                <a:cs typeface="+mn-lt"/>
              </a:rPr>
              <a:t>Nie należy rozdzielać par przewodów na dwa kanały komunikacyjne.</a:t>
            </a:r>
            <a:endParaRPr lang="pl-PL" sz="1700" b="1">
              <a:latin typeface="Calibri Light"/>
              <a:ea typeface="+mn-lt"/>
              <a:cs typeface="+mn-lt"/>
            </a:endParaRPr>
          </a:p>
          <a:p>
            <a:endParaRPr lang="pl-PL" sz="1700">
              <a:latin typeface="Calibri Light"/>
              <a:ea typeface="+mn-lt"/>
              <a:cs typeface="+mn-lt"/>
            </a:endParaRPr>
          </a:p>
          <a:p>
            <a:r>
              <a:rPr lang="pl-PL" sz="1700">
                <a:latin typeface="Calibri Light"/>
                <a:ea typeface="+mn-lt"/>
                <a:cs typeface="+mn-lt"/>
              </a:rPr>
              <a:t>Minimalne promienie zgięcia:  </a:t>
            </a:r>
          </a:p>
          <a:p>
            <a:endParaRPr lang="pl-PL" sz="1700">
              <a:latin typeface="Calibri Light"/>
              <a:ea typeface="+mn-lt"/>
              <a:cs typeface="+mn-lt"/>
            </a:endParaRPr>
          </a:p>
          <a:p>
            <a:pPr lvl="1"/>
            <a:r>
              <a:rPr lang="pl-PL" sz="1700">
                <a:latin typeface="Calibri Light"/>
                <a:ea typeface="+mn-lt"/>
                <a:cs typeface="+mn-lt"/>
              </a:rPr>
              <a:t>dla skrętki UTP - </a:t>
            </a:r>
            <a:r>
              <a:rPr lang="pl-PL" sz="1700" b="1">
                <a:latin typeface="Calibri Light"/>
                <a:ea typeface="+mn-lt"/>
                <a:cs typeface="+mn-lt"/>
              </a:rPr>
              <a:t>4 średnice kabla</a:t>
            </a:r>
            <a:endParaRPr lang="pl-PL" sz="1700">
              <a:latin typeface="Calibri Light"/>
              <a:ea typeface="+mn-lt"/>
              <a:cs typeface="+mn-lt"/>
            </a:endParaRPr>
          </a:p>
          <a:p>
            <a:pPr lvl="1"/>
            <a:endParaRPr lang="pl-PL" sz="1700">
              <a:latin typeface="Calibri Light"/>
              <a:ea typeface="+mn-lt"/>
              <a:cs typeface="+mn-lt"/>
            </a:endParaRPr>
          </a:p>
          <a:p>
            <a:pPr lvl="1"/>
            <a:r>
              <a:rPr lang="pl-PL" sz="1700">
                <a:latin typeface="Calibri Light"/>
                <a:ea typeface="+mn-lt"/>
                <a:cs typeface="+mn-lt"/>
              </a:rPr>
              <a:t>dla skrętki STP - </a:t>
            </a:r>
            <a:r>
              <a:rPr lang="pl-PL" sz="1700" b="1">
                <a:latin typeface="Calibri Light"/>
                <a:ea typeface="+mn-lt"/>
                <a:cs typeface="+mn-lt"/>
              </a:rPr>
              <a:t>6 średnic kabla</a:t>
            </a:r>
            <a:endParaRPr lang="pl-PL" sz="1700">
              <a:latin typeface="Calibri Light"/>
              <a:ea typeface="Calibri"/>
              <a:cs typeface="Calibri"/>
            </a:endParaRPr>
          </a:p>
          <a:p>
            <a:pPr lvl="1"/>
            <a:endParaRPr lang="pl-PL" sz="1700">
              <a:latin typeface="Calibri Light"/>
              <a:ea typeface="+mn-lt"/>
              <a:cs typeface="+mn-lt"/>
            </a:endParaRPr>
          </a:p>
          <a:p>
            <a:pPr lvl="1"/>
            <a:r>
              <a:rPr lang="pl-PL" sz="1700">
                <a:latin typeface="Calibri Light"/>
                <a:ea typeface="+mn-lt"/>
                <a:cs typeface="+mn-lt"/>
              </a:rPr>
              <a:t>dla kabla światłowodowego od </a:t>
            </a:r>
            <a:r>
              <a:rPr lang="pl-PL" sz="1700" b="1">
                <a:latin typeface="Calibri Light"/>
                <a:ea typeface="+mn-lt"/>
                <a:cs typeface="+mn-lt"/>
              </a:rPr>
              <a:t>10 do 20 średnic</a:t>
            </a:r>
            <a:r>
              <a:rPr lang="pl-PL" sz="1700">
                <a:latin typeface="Calibri Light"/>
                <a:ea typeface="+mn-lt"/>
                <a:cs typeface="+mn-lt"/>
              </a:rPr>
              <a:t> w zależności od sposobu wykonania</a:t>
            </a:r>
            <a:endParaRPr lang="pl-PL" sz="1700">
              <a:latin typeface="Calibri Ligh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288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B25CBD6-6AA5-800F-BB68-65918A58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Normy w Polsce</a:t>
            </a:r>
            <a:endParaRPr lang="pl-PL" sz="4000">
              <a:solidFill>
                <a:schemeClr val="bg1"/>
              </a:solidFill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42CDB3-B068-50B3-A757-FAC97EBBB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sz="1500">
                <a:latin typeface="Calibri Light"/>
                <a:ea typeface="+mn-lt"/>
                <a:cs typeface="+mn-lt"/>
              </a:rPr>
              <a:t>Przebiegi </a:t>
            </a:r>
            <a:r>
              <a:rPr lang="pl-PL" sz="1500" b="1">
                <a:latin typeface="Calibri Light"/>
                <a:ea typeface="+mn-lt"/>
                <a:cs typeface="+mn-lt"/>
              </a:rPr>
              <a:t>pionowe</a:t>
            </a:r>
            <a:r>
              <a:rPr lang="pl-PL" sz="1500">
                <a:latin typeface="Calibri Light"/>
                <a:ea typeface="+mn-lt"/>
                <a:cs typeface="+mn-lt"/>
              </a:rPr>
              <a:t>: </a:t>
            </a:r>
          </a:p>
          <a:p>
            <a:pPr marL="0" indent="0">
              <a:buNone/>
            </a:pPr>
            <a:endParaRPr lang="pl-PL" sz="1500">
              <a:latin typeface="Calibri Light"/>
              <a:ea typeface="+mn-lt"/>
              <a:cs typeface="+mn-lt"/>
            </a:endParaRPr>
          </a:p>
          <a:p>
            <a:pPr lvl="1"/>
            <a:r>
              <a:rPr lang="pl-PL" sz="1500" b="1">
                <a:latin typeface="Calibri Light"/>
                <a:ea typeface="+mn-lt"/>
                <a:cs typeface="+mn-lt"/>
              </a:rPr>
              <a:t>Światłowód</a:t>
            </a:r>
            <a:r>
              <a:rPr lang="pl-PL" sz="1500">
                <a:latin typeface="Calibri Light"/>
                <a:ea typeface="+mn-lt"/>
                <a:cs typeface="+mn-lt"/>
              </a:rPr>
              <a:t> lub </a:t>
            </a:r>
            <a:r>
              <a:rPr lang="pl-PL" sz="1500" b="1">
                <a:latin typeface="Calibri Light"/>
                <a:ea typeface="+mn-lt"/>
                <a:cs typeface="+mn-lt"/>
              </a:rPr>
              <a:t>skrętka </a:t>
            </a:r>
          </a:p>
          <a:p>
            <a:pPr lvl="1"/>
            <a:endParaRPr lang="pl-PL" sz="1500" b="1">
              <a:latin typeface="Calibri Light"/>
              <a:ea typeface="+mn-lt"/>
              <a:cs typeface="+mn-lt"/>
            </a:endParaRPr>
          </a:p>
          <a:p>
            <a:pPr lvl="1"/>
            <a:r>
              <a:rPr lang="pl-PL" sz="1500">
                <a:latin typeface="Calibri Light"/>
                <a:ea typeface="+mn-lt"/>
                <a:cs typeface="+mn-lt"/>
              </a:rPr>
              <a:t>Do prowadzenia kabli używa się </a:t>
            </a:r>
            <a:r>
              <a:rPr lang="pl-PL" sz="1500" b="1">
                <a:latin typeface="Calibri Light"/>
                <a:ea typeface="+mn-lt"/>
                <a:cs typeface="+mn-lt"/>
              </a:rPr>
              <a:t>rękaw</a:t>
            </a:r>
            <a:r>
              <a:rPr lang="pl-PL" sz="1500">
                <a:latin typeface="Calibri Light"/>
                <a:ea typeface="+mn-lt"/>
                <a:cs typeface="+mn-lt"/>
              </a:rPr>
              <a:t> lub </a:t>
            </a:r>
            <a:r>
              <a:rPr lang="pl-PL" sz="1500" b="1">
                <a:latin typeface="Calibri Light"/>
                <a:ea typeface="+mn-lt"/>
                <a:cs typeface="+mn-lt"/>
              </a:rPr>
              <a:t>szyb</a:t>
            </a:r>
            <a:r>
              <a:rPr lang="pl-PL" sz="1500">
                <a:latin typeface="Calibri Light"/>
                <a:ea typeface="+mn-lt"/>
                <a:cs typeface="+mn-lt"/>
              </a:rPr>
              <a:t>. Rękawy o średnicy co najmniej </a:t>
            </a:r>
            <a:r>
              <a:rPr lang="pl-PL" sz="1500" b="1">
                <a:latin typeface="Calibri Light"/>
                <a:ea typeface="+mn-lt"/>
                <a:cs typeface="+mn-lt"/>
              </a:rPr>
              <a:t>10 cm</a:t>
            </a:r>
            <a:r>
              <a:rPr lang="pl-PL" sz="1500">
                <a:latin typeface="Calibri Light"/>
                <a:ea typeface="+mn-lt"/>
                <a:cs typeface="+mn-lt"/>
              </a:rPr>
              <a:t> lub prostokątne szyby o minimalnym wymiarze </a:t>
            </a:r>
            <a:r>
              <a:rPr lang="pl-PL" sz="1500" b="1">
                <a:latin typeface="Calibri Light"/>
                <a:ea typeface="+mn-lt"/>
                <a:cs typeface="+mn-lt"/>
              </a:rPr>
              <a:t>15 cm x 22,5 cm</a:t>
            </a:r>
            <a:r>
              <a:rPr lang="pl-PL" sz="1500">
                <a:latin typeface="Calibri Light"/>
                <a:ea typeface="+mn-lt"/>
                <a:cs typeface="+mn-lt"/>
              </a:rPr>
              <a:t>.</a:t>
            </a:r>
          </a:p>
          <a:p>
            <a:pPr lvl="1"/>
            <a:endParaRPr lang="pl-PL" sz="1500">
              <a:latin typeface="Calibri Light"/>
              <a:ea typeface="+mn-lt"/>
              <a:cs typeface="+mn-lt"/>
            </a:endParaRPr>
          </a:p>
          <a:p>
            <a:pPr lvl="1"/>
            <a:r>
              <a:rPr lang="pl-PL" sz="1500">
                <a:latin typeface="Calibri Light"/>
                <a:ea typeface="+mn-lt"/>
                <a:cs typeface="+mn-lt"/>
              </a:rPr>
              <a:t>Kable powinny być mocowane.</a:t>
            </a:r>
          </a:p>
          <a:p>
            <a:pPr lvl="1"/>
            <a:endParaRPr lang="pl-PL" sz="1500">
              <a:latin typeface="Calibri Light"/>
              <a:ea typeface="+mn-lt"/>
              <a:cs typeface="+mn-lt"/>
            </a:endParaRPr>
          </a:p>
          <a:p>
            <a:pPr lvl="1"/>
            <a:r>
              <a:rPr lang="pl-PL" sz="1500">
                <a:latin typeface="Calibri Light"/>
                <a:ea typeface="+mn-lt"/>
                <a:cs typeface="+mn-lt"/>
              </a:rPr>
              <a:t>Kabel należy połączyć z żyłą podtrzymującą co </a:t>
            </a:r>
            <a:r>
              <a:rPr lang="pl-PL" sz="1500" b="1">
                <a:latin typeface="Calibri Light"/>
                <a:ea typeface="+mn-lt"/>
                <a:cs typeface="+mn-lt"/>
              </a:rPr>
              <a:t>90 cm</a:t>
            </a:r>
            <a:r>
              <a:rPr lang="pl-PL" sz="1500">
                <a:latin typeface="Calibri Light"/>
                <a:ea typeface="+mn-lt"/>
                <a:cs typeface="+mn-lt"/>
              </a:rPr>
              <a:t> .</a:t>
            </a:r>
          </a:p>
          <a:p>
            <a:pPr lvl="1"/>
            <a:endParaRPr lang="pl-PL" sz="1500">
              <a:latin typeface="Calibri Light"/>
              <a:ea typeface="+mn-lt"/>
              <a:cs typeface="+mn-lt"/>
            </a:endParaRPr>
          </a:p>
          <a:p>
            <a:pPr lvl="1"/>
            <a:r>
              <a:rPr lang="pl-PL" sz="1500">
                <a:latin typeface="Calibri Light"/>
                <a:ea typeface="+mn-lt"/>
                <a:cs typeface="+mn-lt"/>
              </a:rPr>
              <a:t>Przejścia między piętrami </a:t>
            </a:r>
            <a:r>
              <a:rPr lang="pl-PL" sz="1500" b="1">
                <a:latin typeface="Calibri Light"/>
                <a:ea typeface="+mn-lt"/>
                <a:cs typeface="+mn-lt"/>
              </a:rPr>
              <a:t>uszczelnić</a:t>
            </a:r>
            <a:r>
              <a:rPr lang="pl-PL" sz="1500">
                <a:latin typeface="Calibri Light"/>
                <a:ea typeface="+mn-lt"/>
                <a:cs typeface="+mn-lt"/>
              </a:rPr>
              <a:t> pianką, kitem itp.</a:t>
            </a:r>
          </a:p>
          <a:p>
            <a:pPr lvl="1"/>
            <a:endParaRPr lang="pl-PL" sz="1500">
              <a:latin typeface="Calibri Light"/>
              <a:ea typeface="+mn-lt"/>
              <a:cs typeface="+mn-lt"/>
            </a:endParaRPr>
          </a:p>
          <a:p>
            <a:pPr lvl="1"/>
            <a:r>
              <a:rPr lang="pl-PL" sz="1500">
                <a:latin typeface="Calibri Light"/>
                <a:ea typeface="+mn-lt"/>
                <a:cs typeface="+mn-lt"/>
              </a:rPr>
              <a:t>IDF powinny być </a:t>
            </a:r>
            <a:r>
              <a:rPr lang="pl-PL" sz="1500" b="1">
                <a:latin typeface="Calibri Light"/>
                <a:ea typeface="+mn-lt"/>
                <a:cs typeface="+mn-lt"/>
              </a:rPr>
              <a:t>podzielone</a:t>
            </a:r>
            <a:r>
              <a:rPr lang="pl-PL" sz="1500">
                <a:latin typeface="Calibri Light"/>
                <a:ea typeface="+mn-lt"/>
                <a:cs typeface="+mn-lt"/>
              </a:rPr>
              <a:t> na logiczne sekcje, grupujące połączenia o podobnej funkcji.</a:t>
            </a:r>
            <a:endParaRPr lang="pl-PL" sz="1500">
              <a:latin typeface="Calibri Ligh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7442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D3FD5B5-EFFD-47FD-A7D1-34EF8C2D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Normy w Polsce</a:t>
            </a:r>
            <a:endParaRPr lang="pl-PL" sz="4000" b="1">
              <a:solidFill>
                <a:schemeClr val="bg1"/>
              </a:solidFill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B7C58B-C471-9F52-274E-6EFC75695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sz="2400" b="1">
                <a:latin typeface="Calibri Light"/>
                <a:ea typeface="+mn-lt"/>
                <a:cs typeface="+mn-lt"/>
              </a:rPr>
              <a:t>Tablice z uchwytami</a:t>
            </a:r>
            <a:r>
              <a:rPr lang="pl-PL" sz="2400">
                <a:latin typeface="Calibri Light"/>
                <a:ea typeface="+mn-lt"/>
                <a:cs typeface="+mn-lt"/>
              </a:rPr>
              <a:t> na kable powinny być zlokalizowane powyżej i poniżej sekcji krosowań.</a:t>
            </a:r>
          </a:p>
          <a:p>
            <a:endParaRPr lang="pl-PL" sz="2400">
              <a:latin typeface="Calibri Light"/>
              <a:ea typeface="Calibri"/>
              <a:cs typeface="Calibri"/>
            </a:endParaRPr>
          </a:p>
          <a:p>
            <a:r>
              <a:rPr lang="pl-PL" sz="2400" b="1">
                <a:latin typeface="Calibri Light"/>
                <a:ea typeface="+mn-lt"/>
                <a:cs typeface="+mn-lt"/>
              </a:rPr>
              <a:t>Boczne wieszaki</a:t>
            </a:r>
            <a:r>
              <a:rPr lang="pl-PL" sz="2400">
                <a:latin typeface="Calibri Light"/>
                <a:ea typeface="+mn-lt"/>
                <a:cs typeface="+mn-lt"/>
              </a:rPr>
              <a:t> należy mocować w odstępie </a:t>
            </a:r>
            <a:r>
              <a:rPr lang="pl-PL" sz="2400" b="1">
                <a:latin typeface="Calibri Light"/>
                <a:ea typeface="+mn-lt"/>
                <a:cs typeface="+mn-lt"/>
              </a:rPr>
              <a:t>3 do 4 pozycji</a:t>
            </a:r>
            <a:r>
              <a:rPr lang="pl-PL" sz="2400">
                <a:latin typeface="Calibri Light"/>
                <a:ea typeface="+mn-lt"/>
                <a:cs typeface="+mn-lt"/>
              </a:rPr>
              <a:t>, aby ułatwić trzymanie kabli krosowych poza obszarem pola kr</a:t>
            </a:r>
            <a:r>
              <a:rPr lang="pl-PL" sz="2400">
                <a:ea typeface="+mn-lt"/>
                <a:cs typeface="+mn-lt"/>
              </a:rPr>
              <a:t>osowego.</a:t>
            </a:r>
          </a:p>
        </p:txBody>
      </p:sp>
    </p:spTree>
    <p:extLst>
      <p:ext uri="{BB962C8B-B14F-4D97-AF65-F5344CB8AC3E}">
        <p14:creationId xmlns:p14="http://schemas.microsoft.com/office/powerpoint/2010/main" val="1452694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3" descr="Zbliżenie panelu sieciowego serwera z diodami i kablami">
            <a:extLst>
              <a:ext uri="{FF2B5EF4-FFF2-40B4-BE49-F238E27FC236}">
                <a16:creationId xmlns:a16="http://schemas.microsoft.com/office/drawing/2014/main" id="{BD941D81-BB65-0F43-9EF5-F194A92A50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5" b="13015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DC0B44-304E-9686-C6FD-E7A3754C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010" y="2242539"/>
            <a:ext cx="7459980" cy="14259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KONIEC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5" y="3792064"/>
            <a:ext cx="2586790" cy="0"/>
          </a:xfrm>
          <a:prstGeom prst="line">
            <a:avLst/>
          </a:prstGeom>
          <a:ln w="22225">
            <a:solidFill>
              <a:srgbClr val="4E3A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27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383D40E-80DE-0CFB-9D3B-AFCA4CCE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>
                <a:solidFill>
                  <a:schemeClr val="bg1"/>
                </a:solidFill>
                <a:latin typeface="Calibri "/>
                <a:ea typeface="Calibri Light"/>
                <a:cs typeface="Calibri Light"/>
              </a:rPr>
              <a:t>Dokumentacja standaryzująca</a:t>
            </a:r>
            <a:endParaRPr lang="pl-PL" sz="4000">
              <a:solidFill>
                <a:schemeClr val="bg1"/>
              </a:solidFill>
              <a:latin typeface="Calibri 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2FD555F-693E-E644-649E-3742773E2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l-PL" sz="2400" b="1">
                <a:latin typeface="Calibri Light"/>
                <a:ea typeface="+mn-lt"/>
                <a:cs typeface="+mn-lt"/>
              </a:rPr>
              <a:t>Projekt naszej sieci komputerowej, musi opierać się na dokumentach standaryzujących, czyli normach projektowych. Istnieje kilka instytucji standaryzujących:</a:t>
            </a:r>
            <a:endParaRPr lang="pl-PL" sz="2400" b="1">
              <a:latin typeface="Calibri Light"/>
              <a:ea typeface="Calibri Light"/>
              <a:cs typeface="Calibri Light"/>
            </a:endParaRPr>
          </a:p>
          <a:p>
            <a:pPr marL="0" indent="0">
              <a:buNone/>
            </a:pPr>
            <a:endParaRPr lang="pl-PL" sz="2400">
              <a:latin typeface="Calibri Light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l-PL" sz="2400" b="1">
                <a:latin typeface="Calibri Light"/>
                <a:ea typeface="+mn-lt"/>
                <a:cs typeface="+mn-lt"/>
              </a:rPr>
              <a:t>ANSI</a:t>
            </a:r>
            <a:r>
              <a:rPr lang="pl-PL" sz="2400">
                <a:latin typeface="Calibri Light"/>
                <a:ea typeface="+mn-lt"/>
                <a:cs typeface="+mn-lt"/>
              </a:rPr>
              <a:t> (ang. American National Standards Institute),</a:t>
            </a:r>
            <a:endParaRPr lang="pl-PL" sz="2400">
              <a:latin typeface="Calibri Light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pl-PL" sz="2400" b="1">
                <a:latin typeface="Calibri Light"/>
                <a:ea typeface="+mn-lt"/>
                <a:cs typeface="+mn-lt"/>
              </a:rPr>
              <a:t>IEEE</a:t>
            </a:r>
            <a:r>
              <a:rPr lang="pl-PL" sz="2400">
                <a:latin typeface="Calibri Light"/>
                <a:ea typeface="+mn-lt"/>
                <a:cs typeface="+mn-lt"/>
              </a:rPr>
              <a:t> (ang. The Institute of Electrical and Electronics Engineers),</a:t>
            </a:r>
            <a:endParaRPr lang="pl-PL" sz="2400">
              <a:latin typeface="Calibri Light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pl-PL" sz="2400" b="1" u="sng">
                <a:latin typeface="Calibri Light"/>
                <a:ea typeface="+mn-lt"/>
                <a:cs typeface="+mn-lt"/>
              </a:rPr>
              <a:t>ISO</a:t>
            </a:r>
            <a:r>
              <a:rPr lang="pl-PL" sz="2400" u="sng">
                <a:latin typeface="Calibri Light"/>
                <a:ea typeface="+mn-lt"/>
                <a:cs typeface="+mn-lt"/>
              </a:rPr>
              <a:t> (ang. International Organization for Standarization),</a:t>
            </a:r>
            <a:endParaRPr lang="pl-PL" sz="2400" u="sng">
              <a:latin typeface="Calibri Light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pl-PL" sz="2400" b="1">
                <a:latin typeface="Calibri Light"/>
                <a:ea typeface="+mn-lt"/>
                <a:cs typeface="+mn-lt"/>
              </a:rPr>
              <a:t>ETSI</a:t>
            </a:r>
            <a:r>
              <a:rPr lang="pl-PL" sz="2400">
                <a:latin typeface="Calibri Light"/>
                <a:ea typeface="+mn-lt"/>
                <a:cs typeface="+mn-lt"/>
              </a:rPr>
              <a:t> (ang. The European Telecommunications Standards Institute),</a:t>
            </a:r>
            <a:endParaRPr lang="pl-PL" sz="2400">
              <a:latin typeface="Calibri Light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pl-PL" sz="2400" b="1">
                <a:latin typeface="Calibri Light"/>
                <a:ea typeface="+mn-lt"/>
                <a:cs typeface="+mn-lt"/>
              </a:rPr>
              <a:t>IETF</a:t>
            </a:r>
            <a:r>
              <a:rPr lang="pl-PL" sz="2400">
                <a:latin typeface="Calibri Light"/>
                <a:ea typeface="+mn-lt"/>
                <a:cs typeface="+mn-lt"/>
              </a:rPr>
              <a:t> (ang. Internet Engineering Task Force).</a:t>
            </a:r>
            <a:endParaRPr lang="pl-PL" sz="2400">
              <a:latin typeface="Calibri Light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l-PL" sz="24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2181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0C265D9-0713-FB65-E462-DE16A7D0E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>
                <a:solidFill>
                  <a:schemeClr val="bg1"/>
                </a:solidFill>
                <a:latin typeface="Calibri "/>
                <a:ea typeface="Calibri Light"/>
                <a:cs typeface="Calibri Light"/>
              </a:rPr>
              <a:t>Dokumenty legislacyjne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7D21C0-7E95-89BD-7718-94142BF41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l-PL" sz="2400" b="1">
                <a:latin typeface="Calibri Light"/>
                <a:ea typeface="+mn-lt"/>
                <a:cs typeface="+mn-lt"/>
              </a:rPr>
              <a:t>Najważniejsze dokumenty legislacyjne standaryzujące projektowanie sieci w Europie to:</a:t>
            </a:r>
          </a:p>
          <a:p>
            <a:pPr marL="0" indent="0">
              <a:buNone/>
            </a:pPr>
            <a:endParaRPr lang="pl-PL" sz="2400" b="1">
              <a:latin typeface="Calibri Light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l-PL" sz="2400">
                <a:latin typeface="Calibri Light"/>
                <a:ea typeface="+mn-lt"/>
                <a:cs typeface="+mn-lt"/>
              </a:rPr>
              <a:t>EIA/TIA 568</a:t>
            </a:r>
          </a:p>
          <a:p>
            <a:pPr>
              <a:buFont typeface="Arial"/>
              <a:buChar char="•"/>
            </a:pPr>
            <a:r>
              <a:rPr lang="pl-PL" sz="2400">
                <a:latin typeface="Calibri Light"/>
                <a:ea typeface="+mn-lt"/>
                <a:cs typeface="+mn-lt"/>
              </a:rPr>
              <a:t>EIA/TIA 568 (TIA/EIA-568-B.1, TIA/EIA-568-B.2, TIA/EIA-568-B.3)</a:t>
            </a:r>
          </a:p>
          <a:p>
            <a:pPr>
              <a:buFont typeface="Arial"/>
              <a:buChar char="•"/>
            </a:pPr>
            <a:r>
              <a:rPr lang="pl-PL" sz="2400">
                <a:latin typeface="Calibri Light"/>
                <a:ea typeface="+mn-lt"/>
                <a:cs typeface="+mn-lt"/>
              </a:rPr>
              <a:t>EIA/TIA 569</a:t>
            </a:r>
          </a:p>
          <a:p>
            <a:pPr>
              <a:buFont typeface="Arial"/>
              <a:buChar char="•"/>
            </a:pPr>
            <a:r>
              <a:rPr lang="pl-PL" sz="2400">
                <a:latin typeface="Calibri Light"/>
                <a:ea typeface="+mn-lt"/>
                <a:cs typeface="+mn-lt"/>
              </a:rPr>
              <a:t>EN 50 173</a:t>
            </a:r>
          </a:p>
          <a:p>
            <a:pPr>
              <a:buFont typeface="Arial"/>
              <a:buChar char="•"/>
            </a:pPr>
            <a:r>
              <a:rPr lang="pl-PL" sz="2400">
                <a:latin typeface="Calibri Light"/>
                <a:ea typeface="+mn-lt"/>
                <a:cs typeface="+mn-lt"/>
              </a:rPr>
              <a:t>EN 50174 (PN-EN 50174-1, PN-EN 50174-2, PN-EN 50174-3)</a:t>
            </a:r>
          </a:p>
          <a:p>
            <a:pPr>
              <a:buFont typeface="Arial"/>
              <a:buChar char="•"/>
            </a:pPr>
            <a:r>
              <a:rPr lang="pl-PL" sz="2400">
                <a:latin typeface="Calibri Light"/>
                <a:ea typeface="+mn-lt"/>
                <a:cs typeface="+mn-lt"/>
              </a:rPr>
              <a:t>ISO/IEC 11 801</a:t>
            </a:r>
          </a:p>
          <a:p>
            <a:pPr marL="0" indent="0">
              <a:buFont typeface="Arial"/>
              <a:buNone/>
            </a:pPr>
            <a:endParaRPr lang="pl-PL" sz="2400" b="1">
              <a:ea typeface="Calibri"/>
              <a:cs typeface="Calibri"/>
            </a:endParaRPr>
          </a:p>
          <a:p>
            <a:pPr marL="0" indent="0">
              <a:buNone/>
            </a:pPr>
            <a:endParaRPr lang="pl-PL" sz="2400">
              <a:latin typeface="Calibri Light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4444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489ED75-A7B3-6FAD-DC5A-FBB0E8834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>
                <a:solidFill>
                  <a:schemeClr val="bg1"/>
                </a:solidFill>
                <a:latin typeface="Calibri"/>
                <a:ea typeface="Calibri Light"/>
                <a:cs typeface="Calibri Light"/>
              </a:rPr>
              <a:t>Normy w Polsce</a:t>
            </a:r>
            <a:endParaRPr lang="pl-PL" sz="40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15D49B-E977-7AF1-722A-2250C9AF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l-PL" sz="2400" b="1">
                <a:latin typeface="Calibri Light"/>
                <a:ea typeface="Calibri" panose="020F0502020204030204"/>
                <a:cs typeface="Calibri" panose="020F0502020204030204"/>
              </a:rPr>
              <a:t>W Polsce obowiązuje nas norma EN 50174, funkcjonująca pod nazwą PN-EN 50174. Przedstawia ona następujące założenia:</a:t>
            </a:r>
          </a:p>
          <a:p>
            <a:pPr marL="0" indent="0">
              <a:buNone/>
            </a:pPr>
            <a:endParaRPr lang="pl-PL" sz="2400">
              <a:latin typeface="Calibri Light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l-PL" sz="2400" b="1">
                <a:latin typeface="Calibri Light"/>
                <a:ea typeface="+mn-lt"/>
                <a:cs typeface="+mn-lt"/>
              </a:rPr>
              <a:t>Okablowanie poziome</a:t>
            </a:r>
            <a:r>
              <a:rPr lang="pl-PL" sz="2400">
                <a:latin typeface="Calibri Light"/>
                <a:ea typeface="+mn-lt"/>
                <a:cs typeface="+mn-lt"/>
              </a:rPr>
              <a:t> tworzy </a:t>
            </a:r>
            <a:r>
              <a:rPr lang="pl-PL" sz="2400" b="1">
                <a:latin typeface="Calibri Light"/>
                <a:ea typeface="+mn-lt"/>
                <a:cs typeface="+mn-lt"/>
              </a:rPr>
              <a:t>tor transmisyjny 1:1</a:t>
            </a:r>
            <a:r>
              <a:rPr lang="pl-PL" sz="2400">
                <a:latin typeface="Calibri Light"/>
                <a:ea typeface="+mn-lt"/>
                <a:cs typeface="+mn-lt"/>
              </a:rPr>
              <a:t>, co oznacza, że każdy przewód w gnieździe musi mieć swoje zakończenie w panelu krosowniczym.</a:t>
            </a:r>
            <a:endParaRPr lang="pl-PL" sz="2400">
              <a:latin typeface="Calibri Light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pl-PL" sz="2400">
              <a:latin typeface="Calibri Light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l-PL" sz="2400">
                <a:latin typeface="Calibri Light"/>
                <a:ea typeface="+mn-lt"/>
                <a:cs typeface="+mn-lt"/>
              </a:rPr>
              <a:t>Na każde </a:t>
            </a:r>
            <a:r>
              <a:rPr lang="pl-PL" sz="2400" b="1">
                <a:latin typeface="Calibri Light"/>
                <a:ea typeface="+mn-lt"/>
                <a:cs typeface="+mn-lt"/>
              </a:rPr>
              <a:t>10m</a:t>
            </a:r>
            <a:r>
              <a:rPr lang="pl-PL" sz="2400" b="1" baseline="30000">
                <a:latin typeface="Calibri Light"/>
                <a:ea typeface="+mn-lt"/>
                <a:cs typeface="+mn-lt"/>
              </a:rPr>
              <a:t>2</a:t>
            </a:r>
            <a:r>
              <a:rPr lang="pl-PL" sz="2400">
                <a:latin typeface="Calibri Light"/>
                <a:ea typeface="+mn-lt"/>
                <a:cs typeface="+mn-lt"/>
              </a:rPr>
              <a:t> powierzchni biurowej przypada </a:t>
            </a:r>
            <a:r>
              <a:rPr lang="pl-PL" sz="2400" b="1">
                <a:latin typeface="Calibri Light"/>
                <a:ea typeface="+mn-lt"/>
                <a:cs typeface="+mn-lt"/>
              </a:rPr>
              <a:t>jeden punkt abonencki z dwoma portami</a:t>
            </a:r>
            <a:r>
              <a:rPr lang="pl-PL" sz="2400">
                <a:latin typeface="Calibri Light"/>
                <a:ea typeface="+mn-lt"/>
                <a:cs typeface="+mn-lt"/>
              </a:rPr>
              <a:t>.</a:t>
            </a:r>
            <a:endParaRPr lang="pl-PL" sz="2400">
              <a:latin typeface="Calibri Light"/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endParaRPr lang="pl-PL" sz="24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l-PL" sz="24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1008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1A65654-2600-9154-9C89-797E95C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Normy w Polsce</a:t>
            </a:r>
            <a:endParaRPr lang="pl-PL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FEF0CC-3ABD-0A62-C031-C110F2779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pl-PL" sz="2400">
              <a:ea typeface="+mn-lt"/>
              <a:cs typeface="+mn-lt"/>
            </a:endParaRPr>
          </a:p>
          <a:p>
            <a:r>
              <a:rPr lang="pl-PL" sz="2400">
                <a:latin typeface="Calibri Light"/>
                <a:ea typeface="+mn-lt"/>
                <a:cs typeface="+mn-lt"/>
              </a:rPr>
              <a:t>Każde piętro budynku powinno być wyposażone w </a:t>
            </a:r>
            <a:r>
              <a:rPr lang="pl-PL" sz="2400" b="1">
                <a:latin typeface="Calibri Light"/>
                <a:ea typeface="+mn-lt"/>
                <a:cs typeface="+mn-lt"/>
              </a:rPr>
              <a:t>punkt dystrybucyjny</a:t>
            </a:r>
            <a:r>
              <a:rPr lang="pl-PL" sz="2400">
                <a:latin typeface="Calibri Light"/>
                <a:ea typeface="+mn-lt"/>
                <a:cs typeface="+mn-lt"/>
              </a:rPr>
              <a:t>.</a:t>
            </a:r>
          </a:p>
          <a:p>
            <a:endParaRPr lang="pl-PL" sz="2400">
              <a:latin typeface="Calibri Light"/>
              <a:ea typeface="+mn-lt"/>
              <a:cs typeface="+mn-lt"/>
            </a:endParaRPr>
          </a:p>
          <a:p>
            <a:r>
              <a:rPr lang="pl-PL" sz="2400">
                <a:latin typeface="Calibri Light"/>
                <a:ea typeface="+mn-lt"/>
                <a:cs typeface="+mn-lt"/>
              </a:rPr>
              <a:t>Każdy przewód, nawet ten nieużywany, powinien posiadać zakończenie.</a:t>
            </a:r>
          </a:p>
          <a:p>
            <a:endParaRPr lang="pl-PL" sz="2400">
              <a:latin typeface="Calibri Light"/>
              <a:ea typeface="+mn-lt"/>
              <a:cs typeface="+mn-lt"/>
            </a:endParaRPr>
          </a:p>
          <a:p>
            <a:r>
              <a:rPr lang="pl-PL" sz="2400">
                <a:latin typeface="Calibri Light"/>
                <a:ea typeface="+mn-lt"/>
                <a:cs typeface="+mn-lt"/>
              </a:rPr>
              <a:t>Rozplot kabla UTP w końcówce RJ45 nie powinien być dłuższy niż </a:t>
            </a:r>
            <a:r>
              <a:rPr lang="pl-PL" sz="2400" b="1">
                <a:latin typeface="Calibri Light"/>
                <a:ea typeface="+mn-lt"/>
                <a:cs typeface="+mn-lt"/>
              </a:rPr>
              <a:t>13 mm</a:t>
            </a:r>
            <a:r>
              <a:rPr lang="pl-PL" sz="2400">
                <a:latin typeface="Calibri Light"/>
                <a:ea typeface="+mn-lt"/>
                <a:cs typeface="+mn-lt"/>
              </a:rPr>
              <a:t>. Poszycie kabla nie powinno być rozcięte na więcej niż </a:t>
            </a:r>
            <a:r>
              <a:rPr lang="pl-PL" sz="2400" b="1">
                <a:latin typeface="Calibri Light"/>
                <a:ea typeface="+mn-lt"/>
                <a:cs typeface="+mn-lt"/>
              </a:rPr>
              <a:t>25 mm</a:t>
            </a:r>
            <a:r>
              <a:rPr lang="pl-PL" sz="2400">
                <a:latin typeface="Calibri Light"/>
                <a:ea typeface="+mn-lt"/>
                <a:cs typeface="+mn-lt"/>
              </a:rPr>
              <a:t>.</a:t>
            </a:r>
          </a:p>
          <a:p>
            <a:endParaRPr lang="pl-PL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61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48367DD-FCA4-2F2C-AF17-85D861B7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Normy w Polsce</a:t>
            </a:r>
            <a:endParaRPr lang="pl-PL" sz="400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E23584-22A3-310F-79DE-1A8D42D0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pl-PL" sz="2400"/>
          </a:p>
          <a:p>
            <a:r>
              <a:rPr lang="pl-PL" sz="2400">
                <a:latin typeface="Calibri Light"/>
                <a:ea typeface="+mn-lt"/>
                <a:cs typeface="+mn-lt"/>
              </a:rPr>
              <a:t>Każdy elementy sieci powinien być </a:t>
            </a:r>
            <a:r>
              <a:rPr lang="pl-PL" sz="2400" b="1">
                <a:latin typeface="Calibri Light"/>
                <a:ea typeface="+mn-lt"/>
                <a:cs typeface="+mn-lt"/>
              </a:rPr>
              <a:t>dobrze opisany</a:t>
            </a:r>
            <a:r>
              <a:rPr lang="pl-PL" sz="2400">
                <a:latin typeface="Calibri Light"/>
                <a:ea typeface="+mn-lt"/>
                <a:cs typeface="+mn-lt"/>
              </a:rPr>
              <a:t>, a sieć musi posiadać pełną </a:t>
            </a:r>
            <a:r>
              <a:rPr lang="pl-PL" sz="2400" b="1">
                <a:latin typeface="Calibri Light"/>
                <a:ea typeface="+mn-lt"/>
                <a:cs typeface="+mn-lt"/>
              </a:rPr>
              <a:t>dokumentację</a:t>
            </a:r>
            <a:r>
              <a:rPr lang="pl-PL" sz="2400">
                <a:latin typeface="Calibri Light"/>
                <a:ea typeface="+mn-lt"/>
                <a:cs typeface="+mn-lt"/>
              </a:rPr>
              <a:t>.</a:t>
            </a:r>
            <a:endParaRPr lang="pl-PL" sz="2400">
              <a:latin typeface="Calibri Light"/>
              <a:ea typeface="Calibri"/>
              <a:cs typeface="Calibri"/>
            </a:endParaRPr>
          </a:p>
          <a:p>
            <a:endParaRPr lang="pl-PL" sz="2400">
              <a:latin typeface="Calibri Light"/>
              <a:ea typeface="Calibri"/>
              <a:cs typeface="Calibri"/>
            </a:endParaRPr>
          </a:p>
          <a:p>
            <a:r>
              <a:rPr lang="pl-PL" sz="2400">
                <a:latin typeface="Calibri Light"/>
                <a:ea typeface="+mn-lt"/>
                <a:cs typeface="+mn-lt"/>
              </a:rPr>
              <a:t>Na każde </a:t>
            </a:r>
            <a:r>
              <a:rPr lang="pl-PL" sz="2400" b="1">
                <a:latin typeface="Calibri Light"/>
                <a:ea typeface="+mn-lt"/>
                <a:cs typeface="+mn-lt"/>
              </a:rPr>
              <a:t>1000m2</a:t>
            </a:r>
            <a:r>
              <a:rPr lang="pl-PL" sz="2400">
                <a:latin typeface="Calibri Light"/>
                <a:ea typeface="+mn-lt"/>
                <a:cs typeface="+mn-lt"/>
              </a:rPr>
              <a:t> powierzchni lub na jedno piętro powinien przypadać jeden piętrowy </a:t>
            </a:r>
            <a:r>
              <a:rPr lang="pl-PL" sz="2400" b="1">
                <a:latin typeface="Calibri Light"/>
                <a:ea typeface="+mn-lt"/>
                <a:cs typeface="+mn-lt"/>
              </a:rPr>
              <a:t>punkt rozdzielczy</a:t>
            </a:r>
            <a:r>
              <a:rPr lang="pl-PL" sz="2400">
                <a:latin typeface="Calibri Light"/>
                <a:ea typeface="+mn-lt"/>
                <a:cs typeface="+mn-lt"/>
              </a:rPr>
              <a:t>. </a:t>
            </a:r>
          </a:p>
          <a:p>
            <a:endParaRPr lang="pl-PL" sz="2400">
              <a:latin typeface="Calibri Light"/>
              <a:ea typeface="Calibri"/>
              <a:cs typeface="Calibri"/>
            </a:endParaRPr>
          </a:p>
          <a:p>
            <a:r>
              <a:rPr lang="pl-PL" sz="2400" b="1">
                <a:latin typeface="Calibri Light"/>
                <a:ea typeface="+mn-lt"/>
                <a:cs typeface="+mn-lt"/>
              </a:rPr>
              <a:t>Punkt abonencki</a:t>
            </a:r>
            <a:r>
              <a:rPr lang="pl-PL" sz="2400">
                <a:latin typeface="Calibri Light"/>
                <a:ea typeface="+mn-lt"/>
                <a:cs typeface="+mn-lt"/>
              </a:rPr>
              <a:t> jest wyposażony w gniazda </a:t>
            </a:r>
            <a:r>
              <a:rPr lang="pl-PL" sz="2400" b="1">
                <a:latin typeface="Calibri Light"/>
                <a:ea typeface="+mn-lt"/>
                <a:cs typeface="+mn-lt"/>
              </a:rPr>
              <a:t>RJ-45</a:t>
            </a:r>
            <a:r>
              <a:rPr lang="pl-PL" sz="2400">
                <a:latin typeface="Calibri Light"/>
                <a:ea typeface="+mn-lt"/>
                <a:cs typeface="+mn-lt"/>
              </a:rPr>
              <a:t> oraz gniazda sieci elektrycznej </a:t>
            </a:r>
            <a:r>
              <a:rPr lang="pl-PL" sz="2400" b="1">
                <a:latin typeface="Calibri Light"/>
                <a:ea typeface="+mn-lt"/>
                <a:cs typeface="+mn-lt"/>
              </a:rPr>
              <a:t>DATA</a:t>
            </a:r>
            <a:r>
              <a:rPr lang="pl-PL" sz="2400">
                <a:latin typeface="Calibri Light"/>
                <a:ea typeface="+mn-lt"/>
                <a:cs typeface="+mn-lt"/>
              </a:rPr>
              <a:t>.</a:t>
            </a:r>
          </a:p>
          <a:p>
            <a:endParaRPr lang="pl-PL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794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ADE9413-ACB0-6624-E056-5B94069B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Normy w Polsce</a:t>
            </a:r>
            <a:endParaRPr lang="pl-PL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6737A8-EAE8-7FAC-6961-1B5A6591A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pl-PL" sz="2200"/>
          </a:p>
          <a:p>
            <a:r>
              <a:rPr lang="pl-PL" sz="2200">
                <a:latin typeface="Calibri Light"/>
                <a:ea typeface="+mn-lt"/>
                <a:cs typeface="+mn-lt"/>
              </a:rPr>
              <a:t>W obrębie całej sieci powinna być wprowadzona jednolita </a:t>
            </a:r>
            <a:r>
              <a:rPr lang="pl-PL" sz="2200" b="1">
                <a:latin typeface="Calibri Light"/>
                <a:ea typeface="+mn-lt"/>
                <a:cs typeface="+mn-lt"/>
              </a:rPr>
              <a:t>numeracja</a:t>
            </a:r>
            <a:r>
              <a:rPr lang="pl-PL" sz="2200">
                <a:latin typeface="Calibri Light"/>
                <a:ea typeface="+mn-lt"/>
                <a:cs typeface="+mn-lt"/>
              </a:rPr>
              <a:t>. Należy sporządzić </a:t>
            </a:r>
            <a:r>
              <a:rPr lang="pl-PL" sz="2200" b="1">
                <a:latin typeface="Calibri Light"/>
                <a:ea typeface="+mn-lt"/>
                <a:cs typeface="+mn-lt"/>
              </a:rPr>
              <a:t>dokumentację numeracji</a:t>
            </a:r>
            <a:r>
              <a:rPr lang="pl-PL" sz="2200">
                <a:latin typeface="Calibri Light"/>
                <a:ea typeface="+mn-lt"/>
                <a:cs typeface="+mn-lt"/>
              </a:rPr>
              <a:t>.</a:t>
            </a:r>
          </a:p>
          <a:p>
            <a:endParaRPr lang="pl-PL" sz="2200">
              <a:latin typeface="Calibri Light"/>
              <a:ea typeface="Calibri"/>
              <a:cs typeface="Calibri"/>
            </a:endParaRPr>
          </a:p>
          <a:p>
            <a:r>
              <a:rPr lang="pl-PL" sz="2200" b="1">
                <a:latin typeface="Calibri Light"/>
                <a:ea typeface="+mn-lt"/>
                <a:cs typeface="+mn-lt"/>
              </a:rPr>
              <a:t>Kable teleinformatyczne</a:t>
            </a:r>
            <a:r>
              <a:rPr lang="pl-PL" sz="2200">
                <a:latin typeface="Calibri Light"/>
                <a:ea typeface="+mn-lt"/>
                <a:cs typeface="+mn-lt"/>
              </a:rPr>
              <a:t> muszą przebiegać minimum </a:t>
            </a:r>
            <a:r>
              <a:rPr lang="pl-PL" sz="2200" b="1">
                <a:latin typeface="Calibri Light"/>
                <a:ea typeface="+mn-lt"/>
                <a:cs typeface="+mn-lt"/>
              </a:rPr>
              <a:t>1m </a:t>
            </a:r>
            <a:r>
              <a:rPr lang="pl-PL" sz="2200">
                <a:latin typeface="Calibri Light"/>
                <a:ea typeface="+mn-lt"/>
                <a:cs typeface="+mn-lt"/>
              </a:rPr>
              <a:t>od silników. Minimum </a:t>
            </a:r>
            <a:r>
              <a:rPr lang="pl-PL" sz="2200" b="1">
                <a:latin typeface="Calibri Light"/>
                <a:ea typeface="+mn-lt"/>
                <a:cs typeface="+mn-lt"/>
              </a:rPr>
              <a:t>30 cm</a:t>
            </a:r>
            <a:r>
              <a:rPr lang="pl-PL" sz="2200">
                <a:latin typeface="Calibri Light"/>
                <a:ea typeface="+mn-lt"/>
                <a:cs typeface="+mn-lt"/>
              </a:rPr>
              <a:t> od opraw świetlówek oraz </a:t>
            </a:r>
            <a:r>
              <a:rPr lang="pl-PL" sz="2200" b="1">
                <a:latin typeface="Calibri Light"/>
                <a:ea typeface="+mn-lt"/>
                <a:cs typeface="+mn-lt"/>
              </a:rPr>
              <a:t>90 cm</a:t>
            </a:r>
            <a:r>
              <a:rPr lang="pl-PL" sz="2200">
                <a:latin typeface="Calibri Light"/>
                <a:ea typeface="+mn-lt"/>
                <a:cs typeface="+mn-lt"/>
              </a:rPr>
              <a:t> od </a:t>
            </a:r>
            <a:r>
              <a:rPr lang="pl-PL" sz="2200" b="1">
                <a:latin typeface="Calibri Light"/>
                <a:ea typeface="+mn-lt"/>
                <a:cs typeface="+mn-lt"/>
              </a:rPr>
              <a:t>przewodów elektrycznych</a:t>
            </a:r>
            <a:r>
              <a:rPr lang="pl-PL" sz="2200">
                <a:latin typeface="Calibri Light"/>
                <a:ea typeface="+mn-lt"/>
                <a:cs typeface="+mn-lt"/>
              </a:rPr>
              <a:t>.</a:t>
            </a:r>
          </a:p>
          <a:p>
            <a:endParaRPr lang="pl-PL" sz="2200">
              <a:latin typeface="Calibri Light"/>
              <a:ea typeface="Calibri"/>
              <a:cs typeface="Calibri"/>
            </a:endParaRPr>
          </a:p>
          <a:p>
            <a:r>
              <a:rPr lang="pl-PL" sz="2200">
                <a:latin typeface="Calibri Light"/>
                <a:ea typeface="+mn-lt"/>
                <a:cs typeface="+mn-lt"/>
              </a:rPr>
              <a:t>Jeżeli kable zasilające i teleinformatyczne są prowadzone w tych samych korytkach, muszą zawierać </a:t>
            </a:r>
            <a:r>
              <a:rPr lang="pl-PL" sz="2200" b="1">
                <a:latin typeface="Calibri Light"/>
                <a:ea typeface="+mn-lt"/>
                <a:cs typeface="+mn-lt"/>
              </a:rPr>
              <a:t>separację komór</a:t>
            </a:r>
            <a:r>
              <a:rPr lang="pl-PL" sz="2200">
                <a:latin typeface="Calibri Light"/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224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9E5D9A-0494-3E8B-9170-EFE28EBD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Normy w Polsce</a:t>
            </a:r>
            <a:endParaRPr lang="pl-PL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C8B8E2-35DE-9967-70BB-559526639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sz="2200">
                <a:latin typeface="Calibri Light"/>
                <a:ea typeface="+mn-lt"/>
                <a:cs typeface="+mn-lt"/>
              </a:rPr>
              <a:t>Jeżeli okablowanie jest prowadzone w podniesionej podłodze lub podwieszany suficie, </a:t>
            </a:r>
            <a:r>
              <a:rPr lang="pl-PL" sz="2200" b="1">
                <a:latin typeface="Calibri Light"/>
                <a:ea typeface="+mn-lt"/>
                <a:cs typeface="+mn-lt"/>
              </a:rPr>
              <a:t>kanały kablowe</a:t>
            </a:r>
            <a:r>
              <a:rPr lang="pl-PL" sz="2200">
                <a:latin typeface="Calibri Light"/>
                <a:ea typeface="+mn-lt"/>
                <a:cs typeface="+mn-lt"/>
              </a:rPr>
              <a:t> powinny być montowane z zachowaniem minimum </a:t>
            </a:r>
            <a:r>
              <a:rPr lang="pl-PL" sz="2200" b="1">
                <a:latin typeface="Calibri Light"/>
                <a:ea typeface="+mn-lt"/>
                <a:cs typeface="+mn-lt"/>
              </a:rPr>
              <a:t>5 cm </a:t>
            </a:r>
            <a:r>
              <a:rPr lang="pl-PL" sz="2200">
                <a:latin typeface="Calibri Light"/>
                <a:ea typeface="+mn-lt"/>
                <a:cs typeface="+mn-lt"/>
              </a:rPr>
              <a:t>dystansu.</a:t>
            </a:r>
          </a:p>
          <a:p>
            <a:endParaRPr lang="pl-PL" sz="2200">
              <a:latin typeface="Calibri Light"/>
              <a:ea typeface="Calibri"/>
              <a:cs typeface="Calibri"/>
            </a:endParaRPr>
          </a:p>
          <a:p>
            <a:r>
              <a:rPr lang="pl-PL" sz="2200">
                <a:latin typeface="Calibri Light"/>
                <a:ea typeface="+mn-lt"/>
                <a:cs typeface="+mn-lt"/>
              </a:rPr>
              <a:t>Należy stosować </a:t>
            </a:r>
            <a:r>
              <a:rPr lang="pl-PL" sz="2200" b="1">
                <a:latin typeface="Calibri Light"/>
                <a:ea typeface="+mn-lt"/>
                <a:cs typeface="+mn-lt"/>
              </a:rPr>
              <a:t>nadmiar kabla</a:t>
            </a:r>
            <a:r>
              <a:rPr lang="pl-PL" sz="2200">
                <a:latin typeface="Calibri Light"/>
                <a:ea typeface="+mn-lt"/>
                <a:cs typeface="+mn-lt"/>
              </a:rPr>
              <a:t> w </a:t>
            </a:r>
            <a:r>
              <a:rPr lang="pl-PL" sz="2200" b="1">
                <a:latin typeface="Calibri Light"/>
                <a:ea typeface="+mn-lt"/>
                <a:cs typeface="+mn-lt"/>
              </a:rPr>
              <a:t>szafie.</a:t>
            </a:r>
          </a:p>
          <a:p>
            <a:endParaRPr lang="pl-PL" sz="2200">
              <a:latin typeface="Calibri Light"/>
              <a:ea typeface="Calibri"/>
              <a:cs typeface="Calibri"/>
            </a:endParaRPr>
          </a:p>
          <a:p>
            <a:r>
              <a:rPr lang="pl-PL" sz="2200" b="1">
                <a:latin typeface="Calibri Light"/>
                <a:ea typeface="+mn-lt"/>
                <a:cs typeface="+mn-lt"/>
              </a:rPr>
              <a:t>Nie umieszczać</a:t>
            </a:r>
            <a:r>
              <a:rPr lang="pl-PL" sz="2200">
                <a:latin typeface="Calibri Light"/>
                <a:ea typeface="+mn-lt"/>
                <a:cs typeface="+mn-lt"/>
              </a:rPr>
              <a:t> kabli luzem na suficie podwieszanym i nie mocować do konstrukcji sufitu.</a:t>
            </a:r>
          </a:p>
          <a:p>
            <a:endParaRPr lang="pl-PL" sz="2200">
              <a:latin typeface="Calibri Light"/>
              <a:ea typeface="+mn-lt"/>
              <a:cs typeface="+mn-lt"/>
            </a:endParaRPr>
          </a:p>
          <a:p>
            <a:r>
              <a:rPr lang="pl-PL" sz="2200">
                <a:latin typeface="Calibri Light"/>
                <a:ea typeface="+mn-lt"/>
                <a:cs typeface="+mn-lt"/>
              </a:rPr>
              <a:t>Na kablu </a:t>
            </a:r>
            <a:r>
              <a:rPr lang="pl-PL" sz="2200" b="1">
                <a:latin typeface="Calibri Light"/>
                <a:ea typeface="+mn-lt"/>
                <a:cs typeface="+mn-lt"/>
              </a:rPr>
              <a:t>nie powinny</a:t>
            </a:r>
            <a:r>
              <a:rPr lang="pl-PL" sz="2200">
                <a:latin typeface="Calibri Light"/>
                <a:ea typeface="+mn-lt"/>
                <a:cs typeface="+mn-lt"/>
              </a:rPr>
              <a:t> powstawać </a:t>
            </a:r>
            <a:r>
              <a:rPr lang="pl-PL" sz="2200" b="1">
                <a:latin typeface="Calibri Light"/>
                <a:ea typeface="+mn-lt"/>
                <a:cs typeface="+mn-lt"/>
              </a:rPr>
              <a:t>silne skręcenia i węzły</a:t>
            </a:r>
            <a:r>
              <a:rPr lang="pl-PL" sz="2200">
                <a:latin typeface="Calibri Light"/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152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9677978-D48F-4EEA-8AA9-30AA3F3E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Normy w Polsce</a:t>
            </a:r>
            <a:endParaRPr lang="pl-PL" sz="4000">
              <a:solidFill>
                <a:schemeClr val="bg1"/>
              </a:solidFill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CBB8BE-C7CF-3317-CFA9-F9CB1BA1B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sz="2400">
                <a:latin typeface="Calibri Light"/>
                <a:ea typeface="+mn-lt"/>
                <a:cs typeface="+mn-lt"/>
              </a:rPr>
              <a:t>Maksymalna długość przebiegu kabla poziomego pomiędzy punktem abonenckim a punktem dystrybucyjnym w panelu krosowym to </a:t>
            </a:r>
            <a:r>
              <a:rPr lang="pl-PL" sz="2400" b="1">
                <a:latin typeface="Calibri Light"/>
                <a:ea typeface="+mn-lt"/>
                <a:cs typeface="+mn-lt"/>
              </a:rPr>
              <a:t>90 m</a:t>
            </a:r>
            <a:r>
              <a:rPr lang="pl-PL" sz="2400">
                <a:latin typeface="Calibri Light"/>
                <a:ea typeface="+mn-lt"/>
                <a:cs typeface="+mn-lt"/>
              </a:rPr>
              <a:t>.</a:t>
            </a:r>
          </a:p>
          <a:p>
            <a:endParaRPr lang="pl-PL" sz="2400">
              <a:latin typeface="Calibri Light"/>
              <a:ea typeface="Calibri"/>
              <a:cs typeface="Calibri"/>
            </a:endParaRPr>
          </a:p>
          <a:p>
            <a:r>
              <a:rPr lang="pl-PL" sz="2400">
                <a:latin typeface="Calibri Light"/>
                <a:ea typeface="+mn-lt"/>
                <a:cs typeface="+mn-lt"/>
              </a:rPr>
              <a:t>Maksymalna długość kabli krosowych między panelem krosowym a przełącznikiem to </a:t>
            </a:r>
            <a:r>
              <a:rPr lang="pl-PL" sz="2400" b="1">
                <a:latin typeface="Calibri Light"/>
                <a:ea typeface="+mn-lt"/>
                <a:cs typeface="+mn-lt"/>
              </a:rPr>
              <a:t>6 m.</a:t>
            </a:r>
          </a:p>
          <a:p>
            <a:endParaRPr lang="pl-PL" sz="2400">
              <a:latin typeface="Calibri Light"/>
              <a:ea typeface="Calibri"/>
              <a:cs typeface="Calibri"/>
            </a:endParaRPr>
          </a:p>
          <a:p>
            <a:r>
              <a:rPr lang="pl-PL" sz="2400">
                <a:latin typeface="Calibri Light"/>
                <a:ea typeface="+mn-lt"/>
                <a:cs typeface="+mn-lt"/>
              </a:rPr>
              <a:t>Łączna długość kabla stacyjnego i krosowego może mieć maksymalnie </a:t>
            </a:r>
            <a:r>
              <a:rPr lang="pl-PL" sz="2400" b="1">
                <a:latin typeface="Calibri Light"/>
                <a:ea typeface="+mn-lt"/>
                <a:cs typeface="+mn-lt"/>
              </a:rPr>
              <a:t>10 m.</a:t>
            </a:r>
          </a:p>
          <a:p>
            <a:endParaRPr lang="pl-PL" sz="2400" b="1">
              <a:latin typeface="Calibri Light"/>
              <a:ea typeface="Calibri"/>
              <a:cs typeface="Calibri"/>
            </a:endParaRPr>
          </a:p>
          <a:p>
            <a:r>
              <a:rPr lang="pl-PL" sz="2400">
                <a:latin typeface="Calibri Light"/>
                <a:ea typeface="+mn-lt"/>
                <a:cs typeface="+mn-lt"/>
              </a:rPr>
              <a:t>Wszystkie kable prowadzić prostopadle lub równolegle do korytarza.</a:t>
            </a:r>
            <a:endParaRPr lang="pl-PL" sz="2400" b="1">
              <a:latin typeface="Calibri Light"/>
              <a:ea typeface="Calibri"/>
              <a:cs typeface="Calibri"/>
            </a:endParaRPr>
          </a:p>
          <a:p>
            <a:endParaRPr lang="pl-PL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470575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13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Motyw pakietu Office</vt:lpstr>
      <vt:lpstr>NORMY PROJEKTOWE W SIECIACH KOMPUTEROWYCH</vt:lpstr>
      <vt:lpstr>Dokumentacja standaryzująca</vt:lpstr>
      <vt:lpstr>Dokumenty legislacyjne</vt:lpstr>
      <vt:lpstr>Normy w Polsce</vt:lpstr>
      <vt:lpstr>Normy w Polsce</vt:lpstr>
      <vt:lpstr>Normy w Polsce</vt:lpstr>
      <vt:lpstr>Normy w Polsce</vt:lpstr>
      <vt:lpstr>Normy w Polsce</vt:lpstr>
      <vt:lpstr>Normy w Polsce</vt:lpstr>
      <vt:lpstr>Normy w Polsce</vt:lpstr>
      <vt:lpstr>Normy w Polsce</vt:lpstr>
      <vt:lpstr>Normy w Polsce</vt:lpstr>
      <vt:lpstr>KONIEC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revision>18</cp:revision>
  <dcterms:created xsi:type="dcterms:W3CDTF">2022-05-15T13:07:02Z</dcterms:created>
  <dcterms:modified xsi:type="dcterms:W3CDTF">2022-05-25T06:54:13Z</dcterms:modified>
</cp:coreProperties>
</file>