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8" r:id="rId3"/>
    <p:sldId id="279" r:id="rId4"/>
    <p:sldId id="257" r:id="rId5"/>
    <p:sldId id="259" r:id="rId6"/>
    <p:sldId id="260" r:id="rId7"/>
    <p:sldId id="261" r:id="rId8"/>
    <p:sldId id="267" r:id="rId9"/>
    <p:sldId id="275" r:id="rId10"/>
    <p:sldId id="268" r:id="rId11"/>
    <p:sldId id="269" r:id="rId12"/>
    <p:sldId id="270" r:id="rId13"/>
    <p:sldId id="277" r:id="rId14"/>
    <p:sldId id="271" r:id="rId15"/>
    <p:sldId id="272" r:id="rId16"/>
    <p:sldId id="273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467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pl-PL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pl-PL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pl-PL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pl-PL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19400"/>
            <a:ext cx="6400800" cy="1752600"/>
          </a:xfrm>
          <a:ln w="9525">
            <a:headEnd/>
            <a:tailEnd/>
          </a:ln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888902-28EE-4E4B-8461-ED10E00DA09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FFEBB-C62D-46B8-A0A2-AD7ABFB23F2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90A20-EE16-4AC0-B5C1-8BE87E41B81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AFDA7-BBFE-4845-AC91-3A7B61532B6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0F78-88C9-4AAD-9398-AC1360DF8D3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B38C-F980-414B-B120-4B1EF8C98F5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42B4A-1D71-452F-A0F9-C39B558E991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E36A0-3F6F-453D-A8E4-92FB2DEA836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821D1-52B8-41BD-B2D4-016DBAE9FD0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C1D57-02A6-45B6-BB87-5946403C670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E849F-DBF0-45F9-83AC-4D3F7F57FF9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pl-PL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pl-PL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pl-PL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pl-PL"/>
            </a:p>
          </p:txBody>
        </p:sp>
      </p:grp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410F0F4F-743B-421A-941E-0C84ABF7802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1475"/>
            <a:ext cx="7772400" cy="4454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TIA/EIA-568-A" TargetMode="External"/><Relationship Id="rId2" Type="http://schemas.openxmlformats.org/officeDocument/2006/relationships/hyperlink" Target="https://pl.wikipedia.org/wiki/Kab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%C5%9Awiat%C5%82ow%C3%B3d" TargetMode="External"/><Relationship Id="rId2" Type="http://schemas.openxmlformats.org/officeDocument/2006/relationships/hyperlink" Target="https://pl.wikipedia.org/wiki/Z%C5%82%C4%85cze_(elektronika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pl-PL" dirty="0"/>
              <a:t>Normy okablowania strukturalnego </a:t>
            </a:r>
            <a:r>
              <a:rPr lang="pl-PL" dirty="0" smtClean="0"/>
              <a:t>T</a:t>
            </a:r>
            <a:r>
              <a:rPr lang="pl-PL" dirty="0" smtClean="0"/>
              <a:t>IA/EIA 568A </a:t>
            </a:r>
            <a:r>
              <a:rPr lang="pl-PL"/>
              <a:t>oraz </a:t>
            </a:r>
            <a:r>
              <a:rPr lang="pl-PL" smtClean="0"/>
              <a:t>TIA/EIA  </a:t>
            </a:r>
            <a:r>
              <a:rPr lang="pl-PL" dirty="0" smtClean="0"/>
              <a:t>568 </a:t>
            </a:r>
            <a:r>
              <a:rPr lang="pl-PL" dirty="0"/>
              <a:t>B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do montażu okablowania strukturalnego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Narzędzia pracy</a:t>
            </a:r>
          </a:p>
          <a:p>
            <a:r>
              <a:rPr lang="pl-PL" dirty="0"/>
              <a:t>Urządzenia diagnostyczno pomiarowe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Narzędzie zaciskowe do wtyków RJ-45</a:t>
            </a:r>
          </a:p>
        </p:txBody>
      </p:sp>
      <p:pic>
        <p:nvPicPr>
          <p:cNvPr id="6146" name="Picture 2" descr="C:\Users\witek\Downloads\zac_rj45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691" y="1641475"/>
            <a:ext cx="6464617" cy="4454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Narzędzie uderzeniowe do montażu kabli typu skrętka 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złączach LSA /KRONE</a:t>
            </a:r>
          </a:p>
          <a:p>
            <a:r>
              <a:rPr lang="pl-PL" dirty="0"/>
              <a:t> modułach typu KEYSTONE</a:t>
            </a:r>
          </a:p>
          <a:p>
            <a:r>
              <a:rPr lang="pl-PL" dirty="0"/>
              <a:t>gniazdach naściennych</a:t>
            </a:r>
          </a:p>
          <a:p>
            <a:r>
              <a:rPr lang="pl-PL" dirty="0" err="1"/>
              <a:t>patch</a:t>
            </a:r>
            <a:r>
              <a:rPr lang="pl-PL" dirty="0"/>
              <a:t> panelach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Narzędzie uderzeniowe KRONE</a:t>
            </a:r>
          </a:p>
        </p:txBody>
      </p:sp>
      <p:pic>
        <p:nvPicPr>
          <p:cNvPr id="12290" name="Picture 2" descr="C:\Users\witek\Downloads\Img.ashx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316" y="1641475"/>
            <a:ext cx="5939367" cy="4454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Narzędzie do zdejmowania izolacji</a:t>
            </a:r>
          </a:p>
        </p:txBody>
      </p:sp>
      <p:pic>
        <p:nvPicPr>
          <p:cNvPr id="7170" name="Picture 2" descr="C:\Users\witek\Downloads\New-Stylish-High-Quality-Hot-Sale-Mini-font-b-Plier-b-font-Cable-font-b-Strippin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641475"/>
            <a:ext cx="6072229" cy="4454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Montaż światłowodów - spawarka</a:t>
            </a:r>
          </a:p>
        </p:txBody>
      </p:sp>
      <p:pic>
        <p:nvPicPr>
          <p:cNvPr id="8194" name="Picture 2" descr="C:\Users\witek\Downloads\14781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07149"/>
            <a:ext cx="5500726" cy="50651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Montaż światłowodów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Gotowe kable zakończone wtykami</a:t>
            </a:r>
          </a:p>
          <a:p>
            <a:endParaRPr lang="pl-PL" dirty="0"/>
          </a:p>
        </p:txBody>
      </p:sp>
      <p:pic>
        <p:nvPicPr>
          <p:cNvPr id="9219" name="Picture 3" descr="C:\Users\witek\Downloads\fiber-optic-patch-cabl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219317"/>
            <a:ext cx="6072230" cy="3926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Kable zakończone wtykiem z jednej strony – </a:t>
            </a:r>
            <a:r>
              <a:rPr lang="pl-PL" dirty="0" err="1"/>
              <a:t>pigtaile</a:t>
            </a:r>
            <a:r>
              <a:rPr lang="pl-PL" dirty="0"/>
              <a:t> łączymy za pomocą spawarki </a:t>
            </a:r>
            <a:r>
              <a:rPr lang="pl-PL" dirty="0" err="1"/>
              <a:t>śwaitłowodów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2" descr="C:\Users\witek\Downloads\8c9944530dcd2c3dd171102141d56fb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714620"/>
            <a:ext cx="5857916" cy="3282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pomiarowe </a:t>
            </a:r>
            <a:br>
              <a:rPr lang="pl-PL" dirty="0"/>
            </a:br>
            <a:r>
              <a:rPr lang="pl-PL" dirty="0"/>
              <a:t>sprawdzenie kabla - tester kabli</a:t>
            </a:r>
          </a:p>
        </p:txBody>
      </p:sp>
      <p:pic>
        <p:nvPicPr>
          <p:cNvPr id="11266" name="Picture 2" descr="C:\Users\witek\Downloads\411656_0_f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954212"/>
            <a:ext cx="5715000" cy="3829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TIA/EIA-568-B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TIA/EIA-568-B</a:t>
            </a:r>
            <a:r>
              <a:rPr lang="pl-PL" dirty="0"/>
              <a:t> – (TIA/EIA Commercial </a:t>
            </a:r>
            <a:r>
              <a:rPr lang="pl-PL" dirty="0" err="1"/>
              <a:t>Building</a:t>
            </a:r>
            <a:r>
              <a:rPr lang="pl-PL" dirty="0"/>
              <a:t> </a:t>
            </a:r>
            <a:r>
              <a:rPr lang="pl-PL" dirty="0" err="1"/>
              <a:t>Telecommunications</a:t>
            </a:r>
            <a:r>
              <a:rPr lang="pl-PL" dirty="0"/>
              <a:t> </a:t>
            </a:r>
            <a:r>
              <a:rPr lang="pl-PL" dirty="0" err="1"/>
              <a:t>Cabling</a:t>
            </a:r>
            <a:r>
              <a:rPr lang="pl-PL" dirty="0"/>
              <a:t> Standard) – zestaw norm opisujący </a:t>
            </a:r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  <a:hlinkClick r:id="rId2" tooltip="Kabe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okablowanie</a:t>
            </a:r>
            <a:r>
              <a:rPr lang="pl-PL" dirty="0">
                <a:solidFill>
                  <a:srgbClr val="66FF33"/>
                </a:solidFill>
              </a:rPr>
              <a:t> </a:t>
            </a:r>
            <a:r>
              <a:rPr lang="pl-PL" dirty="0"/>
              <a:t>telekomunikacyjne budynków komercyjnych. Składa się z trzech podstawowych części TIA/EIA-568-B.1, -B.2 i -B.3, wydanych pierwotnie w 2001 roku. Zastąpił on wcześniejszą normę </a:t>
            </a:r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  <a:hlinkClick r:id="rId3" tooltip="TIA/EIA-568-A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TIA/EIA-568-A</a:t>
            </a:r>
            <a:r>
              <a:rPr lang="pl-PL" dirty="0"/>
              <a:t>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Poszczególne części opisują: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b="1" dirty="0"/>
              <a:t>TIA/EIA-568-B.1</a:t>
            </a:r>
            <a:r>
              <a:rPr lang="pl-PL" dirty="0"/>
              <a:t> – wymagania ogólne oraz podstawowe informacje dotyczące projektowania okablowania, podsystemów wchodzących w skład, dopuszczalnych odległości itp.</a:t>
            </a:r>
          </a:p>
          <a:p>
            <a:pPr lvl="0"/>
            <a:r>
              <a:rPr lang="pl-PL" b="1" dirty="0"/>
              <a:t>TIA/EIA-568-B.2</a:t>
            </a:r>
            <a:r>
              <a:rPr lang="pl-PL" dirty="0"/>
              <a:t> – dokładną specyfikację parametrów transmisyjnych komponentów kategorii 5e tj. kabla, </a:t>
            </a:r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  <a:hlinkClick r:id="rId2" tooltip="Złącze (elektronika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złączy</a:t>
            </a:r>
            <a:r>
              <a:rPr lang="pl-PL" dirty="0"/>
              <a:t> itp.</a:t>
            </a:r>
          </a:p>
          <a:p>
            <a:r>
              <a:rPr lang="pl-PL" b="1" dirty="0"/>
              <a:t>TIA/EIA-568-B.3</a:t>
            </a:r>
            <a:r>
              <a:rPr lang="pl-PL" dirty="0"/>
              <a:t> – informacje na temat komponentów </a:t>
            </a:r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  <a:hlinkClick r:id="rId3" tooltip="Światłowód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światłowodowych</a:t>
            </a: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/>
              <a:t>Kabel prosty 568A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endParaRPr lang="pl-PL" dirty="0"/>
          </a:p>
        </p:txBody>
      </p:sp>
      <p:pic>
        <p:nvPicPr>
          <p:cNvPr id="1026" name="Picture 2" descr="C:\Users\witek\Downloads\586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1357298"/>
            <a:ext cx="8458258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/>
              <a:t>Kabel prosty 568B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847012" cy="5043487"/>
          </a:xfrm>
        </p:spPr>
        <p:txBody>
          <a:bodyPr/>
          <a:lstStyle/>
          <a:p>
            <a:pPr algn="just" eaLnBrk="1" hangingPunct="1">
              <a:buNone/>
              <a:defRPr/>
            </a:pPr>
            <a:endParaRPr lang="pl-PL" dirty="0"/>
          </a:p>
        </p:txBody>
      </p:sp>
      <p:pic>
        <p:nvPicPr>
          <p:cNvPr id="2050" name="Picture 2" descr="C:\Users\witek\Downloads\586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85860"/>
            <a:ext cx="8101068" cy="5063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/>
              <a:t>Poprawnie zrobione wtyczki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endParaRPr lang="pl-PL" dirty="0"/>
          </a:p>
        </p:txBody>
      </p:sp>
      <p:pic>
        <p:nvPicPr>
          <p:cNvPr id="3074" name="Picture 2" descr="C:\Users\witek\Downloads\586a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71613"/>
            <a:ext cx="6215106" cy="49227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b="1" dirty="0"/>
              <a:t>Połączenie proste i </a:t>
            </a:r>
            <a:r>
              <a:rPr lang="pl-PL" b="1" dirty="0" err="1"/>
              <a:t>crossover</a:t>
            </a:r>
            <a:endParaRPr lang="pl-PL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  <a:defRPr/>
            </a:pPr>
            <a:endParaRPr lang="pl-PL" dirty="0"/>
          </a:p>
        </p:txBody>
      </p:sp>
      <p:pic>
        <p:nvPicPr>
          <p:cNvPr id="4099" name="Picture 3" descr="C:\Users\witek\Downloads\out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00240"/>
            <a:ext cx="7965132" cy="3429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Gniazdo RJ-45 </a:t>
            </a:r>
          </a:p>
        </p:txBody>
      </p:sp>
      <p:pic>
        <p:nvPicPr>
          <p:cNvPr id="5122" name="Picture 2" descr="C:\Users\witek\Downloads\gniazdo_rj4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641475"/>
            <a:ext cx="3976962" cy="5216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Moduł gniazda </a:t>
            </a:r>
            <a:r>
              <a:rPr lang="pl-PL" dirty="0" err="1"/>
              <a:t>Keystone</a:t>
            </a:r>
            <a:endParaRPr lang="pl-PL" dirty="0"/>
          </a:p>
        </p:txBody>
      </p:sp>
      <p:pic>
        <p:nvPicPr>
          <p:cNvPr id="10242" name="Picture 2" descr="C:\Users\witek\Downloads\2960-5636-lar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4737" y="1641475"/>
            <a:ext cx="4454525" cy="4454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ebieska przekątna">
  <a:themeElements>
    <a:clrScheme name="Niebieska przekątna 1">
      <a:dk1>
        <a:srgbClr val="000000"/>
      </a:dk1>
      <a:lt1>
        <a:srgbClr val="FFFFFF"/>
      </a:lt1>
      <a:dk2>
        <a:srgbClr val="0066FF"/>
      </a:dk2>
      <a:lt2>
        <a:srgbClr val="FFFF00"/>
      </a:lt2>
      <a:accent1>
        <a:srgbClr val="00CCCC"/>
      </a:accent1>
      <a:accent2>
        <a:srgbClr val="FF33CC"/>
      </a:accent2>
      <a:accent3>
        <a:srgbClr val="AAB8FF"/>
      </a:accent3>
      <a:accent4>
        <a:srgbClr val="DADADA"/>
      </a:accent4>
      <a:accent5>
        <a:srgbClr val="AAE2E2"/>
      </a:accent5>
      <a:accent6>
        <a:srgbClr val="E72DB9"/>
      </a:accent6>
      <a:hlink>
        <a:srgbClr val="FF4568"/>
      </a:hlink>
      <a:folHlink>
        <a:srgbClr val="CCECFF"/>
      </a:folHlink>
    </a:clrScheme>
    <a:fontScheme name="Niebieska przekątna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Niebieska przekątna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ebieska przekątna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ebieska przekątna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ebieska przekątna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 (x86)\Microsoft Office\Templates\Presentation Designs\Niebieska przekątna.pot</Template>
  <TotalTime>995</TotalTime>
  <Words>187</Words>
  <Application>Microsoft Office PowerPoint</Application>
  <PresentationFormat>Pokaz na ekranie (4:3)</PresentationFormat>
  <Paragraphs>29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Niebieska przekątna</vt:lpstr>
      <vt:lpstr>Normy okablowania strukturalnego TIA/EIA 568A oraz TIA/EIA  568 B</vt:lpstr>
      <vt:lpstr>TIA/EIA-568-B</vt:lpstr>
      <vt:lpstr>Poszczególne części opisują:</vt:lpstr>
      <vt:lpstr>Kabel prosty 568A</vt:lpstr>
      <vt:lpstr>Kabel prosty 568B</vt:lpstr>
      <vt:lpstr>Poprawnie zrobione wtyczki</vt:lpstr>
      <vt:lpstr>Połączenie proste i crossover</vt:lpstr>
      <vt:lpstr>Gniazdo RJ-45 </vt:lpstr>
      <vt:lpstr>Moduł gniazda Keystone</vt:lpstr>
      <vt:lpstr>narzędzia do montażu okablowania strukturalnego</vt:lpstr>
      <vt:lpstr>Narzędzie zaciskowe do wtyków RJ-45</vt:lpstr>
      <vt:lpstr>Narzędzie uderzeniowe do montażu kabli typu skrętka w</vt:lpstr>
      <vt:lpstr>Narzędzie uderzeniowe KRONE</vt:lpstr>
      <vt:lpstr>Narzędzie do zdejmowania izolacji</vt:lpstr>
      <vt:lpstr>Montaż światłowodów - spawarka</vt:lpstr>
      <vt:lpstr>Montaż światłowodów</vt:lpstr>
      <vt:lpstr>Prezentacja programu PowerPoint</vt:lpstr>
      <vt:lpstr>Narzędzia pomiarowe  sprawdzenie kabla - tester kabli</vt:lpstr>
    </vt:vector>
  </TitlesOfParts>
  <Company>PHOENIX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</dc:title>
  <dc:creator>Mac Gyver</dc:creator>
  <cp:lastModifiedBy>admin</cp:lastModifiedBy>
  <cp:revision>117</cp:revision>
  <cp:lastPrinted>1601-01-01T00:00:00Z</cp:lastPrinted>
  <dcterms:created xsi:type="dcterms:W3CDTF">2012-09-06T16:18:41Z</dcterms:created>
  <dcterms:modified xsi:type="dcterms:W3CDTF">2024-05-15T12:17:19Z</dcterms:modified>
</cp:coreProperties>
</file>