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sldIdLst>
    <p:sldId id="257" r:id="rId5"/>
    <p:sldId id="320" r:id="rId6"/>
    <p:sldId id="347" r:id="rId7"/>
    <p:sldId id="284" r:id="rId8"/>
    <p:sldId id="301" r:id="rId9"/>
    <p:sldId id="319" r:id="rId10"/>
    <p:sldId id="303" r:id="rId11"/>
    <p:sldId id="258" r:id="rId12"/>
    <p:sldId id="318" r:id="rId13"/>
    <p:sldId id="307" r:id="rId14"/>
    <p:sldId id="304" r:id="rId15"/>
    <p:sldId id="312" r:id="rId16"/>
    <p:sldId id="313" r:id="rId17"/>
    <p:sldId id="322" r:id="rId18"/>
    <p:sldId id="332" r:id="rId19"/>
    <p:sldId id="305" r:id="rId20"/>
    <p:sldId id="317" r:id="rId21"/>
    <p:sldId id="308" r:id="rId22"/>
    <p:sldId id="300" r:id="rId23"/>
    <p:sldId id="314" r:id="rId24"/>
    <p:sldId id="315" r:id="rId25"/>
    <p:sldId id="323" r:id="rId26"/>
    <p:sldId id="325" r:id="rId27"/>
    <p:sldId id="328" r:id="rId28"/>
    <p:sldId id="329" r:id="rId29"/>
    <p:sldId id="327" r:id="rId30"/>
    <p:sldId id="326" r:id="rId31"/>
    <p:sldId id="330" r:id="rId32"/>
    <p:sldId id="331" r:id="rId33"/>
    <p:sldId id="299" r:id="rId34"/>
    <p:sldId id="271" r:id="rId35"/>
    <p:sldId id="333" r:id="rId36"/>
    <p:sldId id="334" r:id="rId37"/>
    <p:sldId id="335" r:id="rId38"/>
    <p:sldId id="336" r:id="rId39"/>
    <p:sldId id="338" r:id="rId40"/>
    <p:sldId id="340" r:id="rId41"/>
    <p:sldId id="341" r:id="rId42"/>
    <p:sldId id="342" r:id="rId43"/>
    <p:sldId id="337" r:id="rId44"/>
    <p:sldId id="339" r:id="rId45"/>
    <p:sldId id="343" r:id="rId46"/>
    <p:sldId id="344" r:id="rId47"/>
    <p:sldId id="345" r:id="rId48"/>
    <p:sldId id="34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132"/>
    <a:srgbClr val="FFFFFF"/>
    <a:srgbClr val="0F9ED5"/>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BFA4B4-CD1A-41D9-80D2-075BB8950F60}" v="72" dt="2024-11-22T21:43:37.7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893" autoAdjust="0"/>
  </p:normalViewPr>
  <p:slideViewPr>
    <p:cSldViewPr snapToGrid="0">
      <p:cViewPr varScale="1">
        <p:scale>
          <a:sx n="83" d="100"/>
          <a:sy n="83"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B75C7-54E7-4107-B67A-965209A889CE}"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A603C4-C4FF-4AE3-A693-69AFC192AEC1}" type="slidenum">
              <a:rPr lang="en-US" smtClean="0"/>
              <a:t>‹#›</a:t>
            </a:fld>
            <a:endParaRPr lang="en-US"/>
          </a:p>
        </p:txBody>
      </p:sp>
    </p:spTree>
    <p:extLst>
      <p:ext uri="{BB962C8B-B14F-4D97-AF65-F5344CB8AC3E}">
        <p14:creationId xmlns:p14="http://schemas.microsoft.com/office/powerpoint/2010/main" val="2122481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5CF79E-B07F-F847-BD79-DF74FFD5277C}" type="slidenum">
              <a:rPr lang="en-US" smtClean="0"/>
              <a:t>1</a:t>
            </a:fld>
            <a:endParaRPr lang="en-US"/>
          </a:p>
        </p:txBody>
      </p:sp>
    </p:spTree>
    <p:extLst>
      <p:ext uri="{BB962C8B-B14F-4D97-AF65-F5344CB8AC3E}">
        <p14:creationId xmlns:p14="http://schemas.microsoft.com/office/powerpoint/2010/main" val="1461148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A603C4-C4FF-4AE3-A693-69AFC192AEC1}" type="slidenum">
              <a:rPr lang="en-US" smtClean="0"/>
              <a:t>17</a:t>
            </a:fld>
            <a:endParaRPr lang="en-US"/>
          </a:p>
        </p:txBody>
      </p:sp>
    </p:spTree>
    <p:extLst>
      <p:ext uri="{BB962C8B-B14F-4D97-AF65-F5344CB8AC3E}">
        <p14:creationId xmlns:p14="http://schemas.microsoft.com/office/powerpoint/2010/main" val="2550995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A603C4-C4FF-4AE3-A693-69AFC192AEC1}" type="slidenum">
              <a:rPr lang="en-US" smtClean="0"/>
              <a:t>18</a:t>
            </a:fld>
            <a:endParaRPr lang="en-US"/>
          </a:p>
        </p:txBody>
      </p:sp>
    </p:spTree>
    <p:extLst>
      <p:ext uri="{BB962C8B-B14F-4D97-AF65-F5344CB8AC3E}">
        <p14:creationId xmlns:p14="http://schemas.microsoft.com/office/powerpoint/2010/main" val="552554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A603C4-C4FF-4AE3-A693-69AFC192AEC1}" type="slidenum">
              <a:rPr lang="en-US" smtClean="0"/>
              <a:t>23</a:t>
            </a:fld>
            <a:endParaRPr lang="en-US"/>
          </a:p>
        </p:txBody>
      </p:sp>
    </p:spTree>
    <p:extLst>
      <p:ext uri="{BB962C8B-B14F-4D97-AF65-F5344CB8AC3E}">
        <p14:creationId xmlns:p14="http://schemas.microsoft.com/office/powerpoint/2010/main" val="441774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A603C4-C4FF-4AE3-A693-69AFC192AEC1}" type="slidenum">
              <a:rPr lang="en-US" smtClean="0"/>
              <a:t>24</a:t>
            </a:fld>
            <a:endParaRPr lang="en-US"/>
          </a:p>
        </p:txBody>
      </p:sp>
    </p:spTree>
    <p:extLst>
      <p:ext uri="{BB962C8B-B14F-4D97-AF65-F5344CB8AC3E}">
        <p14:creationId xmlns:p14="http://schemas.microsoft.com/office/powerpoint/2010/main" val="3399589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A603C4-C4FF-4AE3-A693-69AFC192AEC1}" type="slidenum">
              <a:rPr lang="en-US" smtClean="0"/>
              <a:t>44</a:t>
            </a:fld>
            <a:endParaRPr lang="en-US"/>
          </a:p>
        </p:txBody>
      </p:sp>
    </p:spTree>
    <p:extLst>
      <p:ext uri="{BB962C8B-B14F-4D97-AF65-F5344CB8AC3E}">
        <p14:creationId xmlns:p14="http://schemas.microsoft.com/office/powerpoint/2010/main" val="198432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20B0F-FA52-D77F-A460-F3A78B4619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582718-33A8-1913-0E9F-774E471BB8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59137C-AC9E-7351-3F43-6D59B797C4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D9218B-B5A6-1888-9AFB-7A62113B7E6C}"/>
              </a:ext>
            </a:extLst>
          </p:cNvPr>
          <p:cNvSpPr>
            <a:spLocks noGrp="1"/>
          </p:cNvSpPr>
          <p:nvPr>
            <p:ph type="sldNum" sz="quarter" idx="5"/>
          </p:nvPr>
        </p:nvSpPr>
        <p:spPr/>
        <p:txBody>
          <a:bodyPr/>
          <a:lstStyle/>
          <a:p>
            <a:fld id="{1CA603C4-C4FF-4AE3-A693-69AFC192AEC1}" type="slidenum">
              <a:rPr lang="en-US" smtClean="0"/>
              <a:t>45</a:t>
            </a:fld>
            <a:endParaRPr lang="en-US"/>
          </a:p>
        </p:txBody>
      </p:sp>
    </p:spTree>
    <p:extLst>
      <p:ext uri="{BB962C8B-B14F-4D97-AF65-F5344CB8AC3E}">
        <p14:creationId xmlns:p14="http://schemas.microsoft.com/office/powerpoint/2010/main" val="307767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PN affects </a:t>
            </a:r>
            <a:r>
              <a:rPr lang="en-US" altLang="en-US" dirty="0" err="1"/>
              <a:t>thz</a:t>
            </a:r>
            <a:r>
              <a:rPr lang="en-US" altLang="en-US" dirty="0"/>
              <a:t> communications -&gt; sample dataset of comms w/ PN and BER -&gt; ML regressors use input variables to predict BER -&gt; some input variables are more important than others -&gt; feature importance </a:t>
            </a:r>
          </a:p>
          <a:p>
            <a:endParaRPr lang="en-US" dirty="0"/>
          </a:p>
        </p:txBody>
      </p:sp>
      <p:sp>
        <p:nvSpPr>
          <p:cNvPr id="4" name="Slide Number Placeholder 3"/>
          <p:cNvSpPr>
            <a:spLocks noGrp="1"/>
          </p:cNvSpPr>
          <p:nvPr>
            <p:ph type="sldNum" sz="quarter" idx="5"/>
          </p:nvPr>
        </p:nvSpPr>
        <p:spPr/>
        <p:txBody>
          <a:bodyPr/>
          <a:lstStyle/>
          <a:p>
            <a:fld id="{1CA603C4-C4FF-4AE3-A693-69AFC192AEC1}" type="slidenum">
              <a:rPr lang="en-US" smtClean="0"/>
              <a:t>2</a:t>
            </a:fld>
            <a:endParaRPr lang="en-US"/>
          </a:p>
        </p:txBody>
      </p:sp>
    </p:spTree>
    <p:extLst>
      <p:ext uri="{BB962C8B-B14F-4D97-AF65-F5344CB8AC3E}">
        <p14:creationId xmlns:p14="http://schemas.microsoft.com/office/powerpoint/2010/main" val="198384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A482F-404D-342F-8FD5-353ED8A710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C68E67-C6DC-F577-C3B0-E6217BA230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3602F3-16B0-52C5-AACD-9979B61F07D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PN affects </a:t>
            </a:r>
            <a:r>
              <a:rPr lang="en-US" altLang="en-US" dirty="0" err="1"/>
              <a:t>thz</a:t>
            </a:r>
            <a:r>
              <a:rPr lang="en-US" altLang="en-US" dirty="0"/>
              <a:t> communications -&gt; sample dataset of comms w/ PN and BER -&gt; ML regressors use input variables to predict BER -&gt; some input variables are more important than others -&gt; feature importance </a:t>
            </a:r>
          </a:p>
          <a:p>
            <a:endParaRPr lang="en-US" dirty="0"/>
          </a:p>
        </p:txBody>
      </p:sp>
      <p:sp>
        <p:nvSpPr>
          <p:cNvPr id="4" name="Slide Number Placeholder 3">
            <a:extLst>
              <a:ext uri="{FF2B5EF4-FFF2-40B4-BE49-F238E27FC236}">
                <a16:creationId xmlns:a16="http://schemas.microsoft.com/office/drawing/2014/main" id="{F6A68E6D-D9E2-67B1-DC02-9BD8703276D6}"/>
              </a:ext>
            </a:extLst>
          </p:cNvPr>
          <p:cNvSpPr>
            <a:spLocks noGrp="1"/>
          </p:cNvSpPr>
          <p:nvPr>
            <p:ph type="sldNum" sz="quarter" idx="5"/>
          </p:nvPr>
        </p:nvSpPr>
        <p:spPr/>
        <p:txBody>
          <a:bodyPr/>
          <a:lstStyle/>
          <a:p>
            <a:fld id="{1CA603C4-C4FF-4AE3-A693-69AFC192AEC1}" type="slidenum">
              <a:rPr lang="en-US" smtClean="0"/>
              <a:t>3</a:t>
            </a:fld>
            <a:endParaRPr lang="en-US"/>
          </a:p>
        </p:txBody>
      </p:sp>
    </p:spTree>
    <p:extLst>
      <p:ext uri="{BB962C8B-B14F-4D97-AF65-F5344CB8AC3E}">
        <p14:creationId xmlns:p14="http://schemas.microsoft.com/office/powerpoint/2010/main" val="2471211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Should make another separate book for OBER</a:t>
            </a:r>
          </a:p>
        </p:txBody>
      </p:sp>
      <p:sp>
        <p:nvSpPr>
          <p:cNvPr id="4" name="Slide Number Placeholder 3"/>
          <p:cNvSpPr>
            <a:spLocks noGrp="1"/>
          </p:cNvSpPr>
          <p:nvPr>
            <p:ph type="sldNum" sz="quarter" idx="5"/>
          </p:nvPr>
        </p:nvSpPr>
        <p:spPr/>
        <p:txBody>
          <a:bodyPr/>
          <a:lstStyle/>
          <a:p>
            <a:fld id="{1CA603C4-C4FF-4AE3-A693-69AFC192AEC1}" type="slidenum">
              <a:rPr lang="en-US" smtClean="0"/>
              <a:t>6</a:t>
            </a:fld>
            <a:endParaRPr lang="en-US"/>
          </a:p>
        </p:txBody>
      </p:sp>
    </p:spTree>
    <p:extLst>
      <p:ext uri="{BB962C8B-B14F-4D97-AF65-F5344CB8AC3E}">
        <p14:creationId xmlns:p14="http://schemas.microsoft.com/office/powerpoint/2010/main" val="140255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A603C4-C4FF-4AE3-A693-69AFC192AEC1}" type="slidenum">
              <a:rPr lang="en-US" smtClean="0"/>
              <a:t>7</a:t>
            </a:fld>
            <a:endParaRPr lang="en-US"/>
          </a:p>
        </p:txBody>
      </p:sp>
    </p:spTree>
    <p:extLst>
      <p:ext uri="{BB962C8B-B14F-4D97-AF65-F5344CB8AC3E}">
        <p14:creationId xmlns:p14="http://schemas.microsoft.com/office/powerpoint/2010/main" val="189671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directly from Gilles Loupe</a:t>
            </a:r>
          </a:p>
          <a:p>
            <a:r>
              <a:rPr lang="en-US" dirty="0"/>
              <a:t>Understand right side of Importance Variable</a:t>
            </a:r>
          </a:p>
          <a:p>
            <a:r>
              <a:rPr lang="en-US" dirty="0"/>
              <a:t>Impurity vs Entropy, related?</a:t>
            </a:r>
          </a:p>
        </p:txBody>
      </p:sp>
      <p:sp>
        <p:nvSpPr>
          <p:cNvPr id="4" name="Slide Number Placeholder 3"/>
          <p:cNvSpPr>
            <a:spLocks noGrp="1"/>
          </p:cNvSpPr>
          <p:nvPr>
            <p:ph type="sldNum" sz="quarter" idx="5"/>
          </p:nvPr>
        </p:nvSpPr>
        <p:spPr/>
        <p:txBody>
          <a:bodyPr/>
          <a:lstStyle/>
          <a:p>
            <a:fld id="{1CA603C4-C4FF-4AE3-A693-69AFC192AEC1}" type="slidenum">
              <a:rPr lang="en-US" smtClean="0"/>
              <a:t>10</a:t>
            </a:fld>
            <a:endParaRPr lang="en-US"/>
          </a:p>
        </p:txBody>
      </p:sp>
    </p:spTree>
    <p:extLst>
      <p:ext uri="{BB962C8B-B14F-4D97-AF65-F5344CB8AC3E}">
        <p14:creationId xmlns:p14="http://schemas.microsoft.com/office/powerpoint/2010/main" val="2855405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BER prediction accuracy</a:t>
            </a:r>
          </a:p>
        </p:txBody>
      </p:sp>
      <p:sp>
        <p:nvSpPr>
          <p:cNvPr id="4" name="Slide Number Placeholder 3"/>
          <p:cNvSpPr>
            <a:spLocks noGrp="1"/>
          </p:cNvSpPr>
          <p:nvPr>
            <p:ph type="sldNum" sz="quarter" idx="5"/>
          </p:nvPr>
        </p:nvSpPr>
        <p:spPr/>
        <p:txBody>
          <a:bodyPr/>
          <a:lstStyle/>
          <a:p>
            <a:fld id="{1CA603C4-C4FF-4AE3-A693-69AFC192AEC1}" type="slidenum">
              <a:rPr lang="en-US" smtClean="0"/>
              <a:t>14</a:t>
            </a:fld>
            <a:endParaRPr lang="en-US"/>
          </a:p>
        </p:txBody>
      </p:sp>
    </p:spTree>
    <p:extLst>
      <p:ext uri="{BB962C8B-B14F-4D97-AF65-F5344CB8AC3E}">
        <p14:creationId xmlns:p14="http://schemas.microsoft.com/office/powerpoint/2010/main" val="2355915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directly from Gilles Loupe</a:t>
            </a:r>
          </a:p>
        </p:txBody>
      </p:sp>
      <p:sp>
        <p:nvSpPr>
          <p:cNvPr id="4" name="Slide Number Placeholder 3"/>
          <p:cNvSpPr>
            <a:spLocks noGrp="1"/>
          </p:cNvSpPr>
          <p:nvPr>
            <p:ph type="sldNum" sz="quarter" idx="5"/>
          </p:nvPr>
        </p:nvSpPr>
        <p:spPr/>
        <p:txBody>
          <a:bodyPr/>
          <a:lstStyle/>
          <a:p>
            <a:fld id="{1CA603C4-C4FF-4AE3-A693-69AFC192AEC1}" type="slidenum">
              <a:rPr lang="en-US" smtClean="0"/>
              <a:t>15</a:t>
            </a:fld>
            <a:endParaRPr lang="en-US"/>
          </a:p>
        </p:txBody>
      </p:sp>
    </p:spTree>
    <p:extLst>
      <p:ext uri="{BB962C8B-B14F-4D97-AF65-F5344CB8AC3E}">
        <p14:creationId xmlns:p14="http://schemas.microsoft.com/office/powerpoint/2010/main" val="789074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A603C4-C4FF-4AE3-A693-69AFC192AEC1}" type="slidenum">
              <a:rPr lang="en-US" smtClean="0"/>
              <a:t>16</a:t>
            </a:fld>
            <a:endParaRPr lang="en-US"/>
          </a:p>
        </p:txBody>
      </p:sp>
    </p:spTree>
    <p:extLst>
      <p:ext uri="{BB962C8B-B14F-4D97-AF65-F5344CB8AC3E}">
        <p14:creationId xmlns:p14="http://schemas.microsoft.com/office/powerpoint/2010/main" val="58665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7992533" cy="731837"/>
          </a:xfrm>
          <a:prstGeom prst="rect">
            <a:avLst/>
          </a:prstGeom>
        </p:spPr>
        <p:txBody>
          <a:bodyPr/>
          <a:lstStyle/>
          <a:p>
            <a:r>
              <a:rPr lang="en-US"/>
              <a:t>SLIDE TITLE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00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02C7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002C73"/>
              </a:solidFill>
            </a:endParaRPr>
          </a:p>
        </p:txBody>
      </p:sp>
      <p:pic>
        <p:nvPicPr>
          <p:cNvPr id="8" name="Picture 7" descr="SUNY Polytechnic Institute official university seal"/>
          <p:cNvPicPr>
            <a:picLocks noChangeAspect="1"/>
          </p:cNvPicPr>
          <p:nvPr userDrawn="1"/>
        </p:nvPicPr>
        <p:blipFill>
          <a:blip r:embed="rId2">
            <a:alphaModFix amt="12000"/>
            <a:extLst>
              <a:ext uri="{28A0092B-C50C-407E-A947-70E740481C1C}">
                <a14:useLocalDpi xmlns:a14="http://schemas.microsoft.com/office/drawing/2010/main" val="0"/>
              </a:ext>
            </a:extLst>
          </a:blip>
          <a:stretch>
            <a:fillRect/>
          </a:stretch>
        </p:blipFill>
        <p:spPr>
          <a:xfrm>
            <a:off x="4172811" y="633236"/>
            <a:ext cx="7912571" cy="5934428"/>
          </a:xfrm>
          <a:prstGeom prst="rect">
            <a:avLst/>
          </a:prstGeom>
        </p:spPr>
      </p:pic>
      <p:sp>
        <p:nvSpPr>
          <p:cNvPr id="2" name="Title 1"/>
          <p:cNvSpPr>
            <a:spLocks noGrp="1"/>
          </p:cNvSpPr>
          <p:nvPr>
            <p:ph type="ctrTitle" hasCustomPrompt="1"/>
          </p:nvPr>
        </p:nvSpPr>
        <p:spPr>
          <a:xfrm>
            <a:off x="914400" y="2130426"/>
            <a:ext cx="10363200" cy="1470025"/>
          </a:xfrm>
          <a:prstGeom prst="rect">
            <a:avLst/>
          </a:prstGeom>
        </p:spPr>
        <p:txBody>
          <a:bodyPr/>
          <a:lstStyle>
            <a:lvl1pPr algn="ctr">
              <a:defRPr sz="4300" baseline="0">
                <a:solidFill>
                  <a:schemeClr val="bg1"/>
                </a:solidFill>
              </a:defRPr>
            </a:lvl1pPr>
          </a:lstStyle>
          <a:p>
            <a:r>
              <a:rPr lang="en-US"/>
              <a:t>PRESENTATION TITLE</a:t>
            </a:r>
          </a:p>
        </p:txBody>
      </p:sp>
      <p:sp>
        <p:nvSpPr>
          <p:cNvPr id="3" name="Subtitle 2"/>
          <p:cNvSpPr>
            <a:spLocks noGrp="1"/>
          </p:cNvSpPr>
          <p:nvPr>
            <p:ph type="subTitle" idx="1" hasCustomPrompt="1"/>
          </p:nvPr>
        </p:nvSpPr>
        <p:spPr>
          <a:xfrm>
            <a:off x="1828800" y="3886200"/>
            <a:ext cx="8534400" cy="1752600"/>
          </a:xfrm>
        </p:spPr>
        <p:txBody>
          <a:bodyPr>
            <a:normAutofit/>
          </a:bodyPr>
          <a:lstStyle>
            <a:lvl1pPr marL="0" indent="0" algn="ctr">
              <a:buNone/>
              <a:defRPr sz="2800" i="1">
                <a:solidFill>
                  <a:schemeClr val="bg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Presentation Subtitle</a:t>
            </a:r>
          </a:p>
        </p:txBody>
      </p:sp>
      <p:pic>
        <p:nvPicPr>
          <p:cNvPr id="4" name="Picture 3" descr="SUNY Polytechnic Institute wordmark"/>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4028" y="285468"/>
            <a:ext cx="4158641" cy="519830"/>
          </a:xfrm>
          <a:prstGeom prst="rect">
            <a:avLst/>
          </a:prstGeom>
        </p:spPr>
      </p:pic>
    </p:spTree>
    <p:extLst>
      <p:ext uri="{BB962C8B-B14F-4D97-AF65-F5344CB8AC3E}">
        <p14:creationId xmlns:p14="http://schemas.microsoft.com/office/powerpoint/2010/main" val="2390579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937109"/>
            <a:ext cx="10972800" cy="51890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1"/>
            <a:ext cx="12192000" cy="718531"/>
          </a:xfrm>
          <a:prstGeom prst="rect">
            <a:avLst/>
          </a:prstGeom>
          <a:solidFill>
            <a:srgbClr val="002C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0" y="1429"/>
            <a:ext cx="8114453" cy="717102"/>
          </a:xfrm>
          <a:prstGeom prst="rect">
            <a:avLst/>
          </a:prstGeom>
          <a:ln>
            <a:noFill/>
          </a:ln>
        </p:spPr>
        <p:txBody>
          <a:bodyPr vert="horz" lIns="91440" tIns="45720" rIns="91440" bIns="45720" rtlCol="0" anchor="ctr">
            <a:noAutofit/>
          </a:bodyPr>
          <a:lstStyle/>
          <a:p>
            <a:r>
              <a:rPr lang="en-US"/>
              <a:t>SLIDE TITLE</a:t>
            </a:r>
          </a:p>
        </p:txBody>
      </p:sp>
      <p:sp>
        <p:nvSpPr>
          <p:cNvPr id="9" name="Rectangle 8"/>
          <p:cNvSpPr/>
          <p:nvPr userDrawn="1"/>
        </p:nvSpPr>
        <p:spPr>
          <a:xfrm>
            <a:off x="0" y="6498734"/>
            <a:ext cx="12192000" cy="359266"/>
          </a:xfrm>
          <a:prstGeom prst="rect">
            <a:avLst/>
          </a:prstGeom>
          <a:solidFill>
            <a:srgbClr val="002C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8" name="Picture 7" descr="SUNY Polytechnic Institute wordmark"/>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97154" y="167407"/>
            <a:ext cx="3069727" cy="383716"/>
          </a:xfrm>
          <a:prstGeom prst="rect">
            <a:avLst/>
          </a:prstGeom>
        </p:spPr>
      </p:pic>
      <p:sp>
        <p:nvSpPr>
          <p:cNvPr id="4" name="Footer Placeholder 3">
            <a:extLst>
              <a:ext uri="{FF2B5EF4-FFF2-40B4-BE49-F238E27FC236}">
                <a16:creationId xmlns:a16="http://schemas.microsoft.com/office/drawing/2014/main" id="{B4CD1381-11BB-0441-897C-A1499B758A79}"/>
              </a:ext>
            </a:extLst>
          </p:cNvPr>
          <p:cNvSpPr>
            <a:spLocks noGrp="1"/>
          </p:cNvSpPr>
          <p:nvPr>
            <p:ph type="ftr" sz="quarter" idx="3"/>
          </p:nvPr>
        </p:nvSpPr>
        <p:spPr>
          <a:xfrm>
            <a:off x="4267200" y="6240152"/>
            <a:ext cx="3386667" cy="25858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644284608"/>
      </p:ext>
    </p:extLst>
  </p:cSld>
  <p:clrMap bg1="lt1" tx1="dk1" bg2="lt2" tx2="dk2" accent1="accent1" accent2="accent2" accent3="accent3" accent4="accent4" accent5="accent5" accent6="accent6" hlink="hlink" folHlink="folHlink"/>
  <p:sldLayoutIdLst>
    <p:sldLayoutId id="2147483650" r:id="rId1"/>
    <p:sldLayoutId id="2147483649" r:id="rId2"/>
  </p:sldLayoutIdLst>
  <p:hf hdr="0"/>
  <p:txStyles>
    <p:titleStyle>
      <a:lvl1pPr algn="l" defTabSz="457200" rtl="0" eaLnBrk="1" latinLnBrk="0" hangingPunct="1">
        <a:spcBef>
          <a:spcPct val="0"/>
        </a:spcBef>
        <a:buNone/>
        <a:defRPr sz="2800" kern="1200" baseline="0">
          <a:solidFill>
            <a:schemeClr val="bg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0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6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2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arxiv.org/pdf/1407.7502"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pdf/1407.7502"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scikit-learn.org/stable/modules/generated/sklearn.inspection.permutation_importance.html#rd9e56ef97513-br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scikit-learn.org/stable/modules/generated/sklearn.inspection.permutation_importance.html#sklearn.inspection.permutation_importance" TargetMode="External"/><Relationship Id="rId5" Type="http://schemas.openxmlformats.org/officeDocument/2006/relationships/hyperlink" Target="https://scikit-learn.org/stable/glossary.html#term-scoring" TargetMode="External"/><Relationship Id="rId4" Type="http://schemas.openxmlformats.org/officeDocument/2006/relationships/hyperlink" Target="https://scikit-learn.org/stable/glossary.html#term-estimato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feature-importance-with-random-forests/"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scikit-learn.org/stable/modules/generated/sklearn.inspection.permutation_importance.html#sklearn.inspection.permutation_importance"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scikit-learn.org/stable/modules/generated/sklearn.inspection.permutation_importance.html#sklearn.inspection.permutation_importance" TargetMode="External"/><Relationship Id="rId2" Type="http://schemas.openxmlformats.org/officeDocument/2006/relationships/hyperlink" Target="https://scikit-learn.org/stable/modules/generated/sklearn.ensemble.RandomForestRegressor.html#sklearn.ensemble.RandomForestRegressor.feature_importances_" TargetMode="External"/><Relationship Id="rId1" Type="http://schemas.openxmlformats.org/officeDocument/2006/relationships/slideLayout" Target="../slideLayouts/slideLayout1.xml"/><Relationship Id="rId5" Type="http://schemas.openxmlformats.org/officeDocument/2006/relationships/hyperlink" Target="https://www.geeksforgeeks.org/feature-importance-with-random-forests/" TargetMode="External"/><Relationship Id="rId4" Type="http://schemas.openxmlformats.org/officeDocument/2006/relationships/hyperlink" Target="https://arxiv.org/pdf/1407.7502"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Regressor.html#sklearn.ensemble.RandomForestRegressor.feature_importances_"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feature-importance-with-random-forest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9112" y="1805674"/>
            <a:ext cx="8576302" cy="2384664"/>
          </a:xfrm>
        </p:spPr>
        <p:txBody>
          <a:bodyPr/>
          <a:lstStyle/>
          <a:p>
            <a:r>
              <a:rPr lang="en-US" sz="3600" dirty="0"/>
              <a:t>Movie Score Prediction Generator</a:t>
            </a:r>
          </a:p>
        </p:txBody>
      </p:sp>
      <p:sp>
        <p:nvSpPr>
          <p:cNvPr id="3" name="Subtitle 2"/>
          <p:cNvSpPr>
            <a:spLocks noGrp="1"/>
          </p:cNvSpPr>
          <p:nvPr>
            <p:ph type="subTitle" idx="1"/>
          </p:nvPr>
        </p:nvSpPr>
        <p:spPr>
          <a:xfrm>
            <a:off x="841112" y="4435592"/>
            <a:ext cx="9793243" cy="1641757"/>
          </a:xfrm>
        </p:spPr>
        <p:txBody>
          <a:bodyPr vert="horz" lIns="91440" tIns="45720" rIns="91440" bIns="45720" rtlCol="0" anchor="t">
            <a:normAutofit/>
          </a:bodyPr>
          <a:lstStyle/>
          <a:p>
            <a:pPr algn="l"/>
            <a:r>
              <a:rPr lang="en-US" dirty="0"/>
              <a:t>Kevin Ryan, Ryan Primus</a:t>
            </a:r>
          </a:p>
          <a:p>
            <a:pPr algn="l"/>
            <a:r>
              <a:rPr lang="en-US" dirty="0"/>
              <a:t>CS 548: Applied Machine Learning</a:t>
            </a:r>
          </a:p>
          <a:p>
            <a:pPr algn="l"/>
            <a:r>
              <a:rPr lang="en-US" dirty="0"/>
              <a:t>Fall 2024</a:t>
            </a:r>
          </a:p>
          <a:p>
            <a:endParaRPr lang="en-US" dirty="0"/>
          </a:p>
        </p:txBody>
      </p:sp>
    </p:spTree>
    <p:extLst>
      <p:ext uri="{BB962C8B-B14F-4D97-AF65-F5344CB8AC3E}">
        <p14:creationId xmlns:p14="http://schemas.microsoft.com/office/powerpoint/2010/main" val="4163886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Feature Importance Algorithm</a:t>
            </a:r>
          </a:p>
        </p:txBody>
      </p:sp>
      <p:sp>
        <p:nvSpPr>
          <p:cNvPr id="8" name="Rectangle 1">
            <a:extLst>
              <a:ext uri="{FF2B5EF4-FFF2-40B4-BE49-F238E27FC236}">
                <a16:creationId xmlns:a16="http://schemas.microsoft.com/office/drawing/2014/main" id="{4BD12A7D-632D-21C9-9659-172001EDFF4D}"/>
              </a:ext>
            </a:extLst>
          </p:cNvPr>
          <p:cNvSpPr>
            <a:spLocks noChangeArrowheads="1"/>
          </p:cNvSpPr>
          <p:nvPr/>
        </p:nvSpPr>
        <p:spPr bwMode="auto">
          <a:xfrm>
            <a:off x="3561386" y="1227901"/>
            <a:ext cx="5069227" cy="848624"/>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err="1"/>
              <a:t>feature_importance</a:t>
            </a:r>
            <a:r>
              <a:rPr lang="en-US" altLang="en-US" b="1" dirty="0"/>
              <a:t>_ </a:t>
            </a:r>
            <a:r>
              <a:rPr lang="en-US" altLang="en-US" dirty="0"/>
              <a:t>-&gt; uses </a:t>
            </a:r>
            <a:r>
              <a:rPr lang="en-US" altLang="en-US" b="1" dirty="0"/>
              <a:t>MDI</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Mean Decrease of Impurity = Gini Importance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pic>
        <p:nvPicPr>
          <p:cNvPr id="4" name="Picture 3">
            <a:extLst>
              <a:ext uri="{FF2B5EF4-FFF2-40B4-BE49-F238E27FC236}">
                <a16:creationId xmlns:a16="http://schemas.microsoft.com/office/drawing/2014/main" id="{92CAA4E0-7E19-9612-EB82-507E752E5D57}"/>
              </a:ext>
            </a:extLst>
          </p:cNvPr>
          <p:cNvPicPr>
            <a:picLocks noChangeAspect="1"/>
          </p:cNvPicPr>
          <p:nvPr/>
        </p:nvPicPr>
        <p:blipFill>
          <a:blip r:embed="rId3"/>
          <a:stretch>
            <a:fillRect/>
          </a:stretch>
        </p:blipFill>
        <p:spPr>
          <a:xfrm>
            <a:off x="1706936" y="2728732"/>
            <a:ext cx="3452344" cy="856069"/>
          </a:xfrm>
          <a:prstGeom prst="rect">
            <a:avLst/>
          </a:prstGeom>
        </p:spPr>
      </p:pic>
      <p:sp>
        <p:nvSpPr>
          <p:cNvPr id="7" name="Rectangle 1">
            <a:extLst>
              <a:ext uri="{FF2B5EF4-FFF2-40B4-BE49-F238E27FC236}">
                <a16:creationId xmlns:a16="http://schemas.microsoft.com/office/drawing/2014/main" id="{E909EB5B-D6B9-A58E-EC33-916656ECE674}"/>
              </a:ext>
            </a:extLst>
          </p:cNvPr>
          <p:cNvSpPr>
            <a:spLocks noChangeArrowheads="1"/>
          </p:cNvSpPr>
          <p:nvPr/>
        </p:nvSpPr>
        <p:spPr bwMode="auto">
          <a:xfrm>
            <a:off x="1543242" y="2246036"/>
            <a:ext cx="4157904" cy="571625"/>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Importance of a Variable (Feature)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
        <p:nvSpPr>
          <p:cNvPr id="9" name="Rectangle 1">
            <a:extLst>
              <a:ext uri="{FF2B5EF4-FFF2-40B4-BE49-F238E27FC236}">
                <a16:creationId xmlns:a16="http://schemas.microsoft.com/office/drawing/2014/main" id="{5B44B834-9D2B-9DD6-F718-8EFBAE36EF94}"/>
              </a:ext>
            </a:extLst>
          </p:cNvPr>
          <p:cNvSpPr>
            <a:spLocks noChangeArrowheads="1"/>
          </p:cNvSpPr>
          <p:nvPr/>
        </p:nvSpPr>
        <p:spPr bwMode="auto">
          <a:xfrm>
            <a:off x="1482434" y="4034601"/>
            <a:ext cx="4157904" cy="1125623"/>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dirty="0"/>
              <a:t>In the context of single decision trees, </a:t>
            </a:r>
            <a:r>
              <a:rPr lang="en-US" sz="1200" dirty="0" err="1"/>
              <a:t>Breiman</a:t>
            </a:r>
            <a:r>
              <a:rPr lang="en-US" sz="1200" dirty="0"/>
              <a:t> et al. [1984] first defined the measure of importance of a variable </a:t>
            </a:r>
            <a:r>
              <a:rPr lang="en-US" sz="1200" dirty="0" err="1"/>
              <a:t>Xj</a:t>
            </a:r>
            <a:r>
              <a:rPr lang="en-US" sz="1200" dirty="0"/>
              <a:t> as Imp(</a:t>
            </a:r>
            <a:r>
              <a:rPr lang="en-US" sz="1200" dirty="0" err="1"/>
              <a:t>Xj</a:t>
            </a:r>
            <a:r>
              <a:rPr lang="en-US" sz="1200" dirty="0"/>
              <a:t>) = X </a:t>
            </a:r>
            <a:r>
              <a:rPr lang="en-US" sz="1200" dirty="0" err="1"/>
              <a:t>t∈ϕ</a:t>
            </a:r>
            <a:r>
              <a:rPr lang="en-US" sz="1200" dirty="0"/>
              <a:t> ∆I(s˜ j t , t), (6.1) where ˜s j t is the best surrogate split for </a:t>
            </a:r>
            <a:r>
              <a:rPr lang="en-US" sz="1200" dirty="0" err="1"/>
              <a:t>st</a:t>
            </a:r>
            <a:r>
              <a:rPr lang="en-US" sz="1200" dirty="0"/>
              <a:t>, that is the closest split defined on variable </a:t>
            </a:r>
            <a:r>
              <a:rPr lang="en-US" sz="1200" dirty="0" err="1"/>
              <a:t>Xj</a:t>
            </a:r>
            <a:r>
              <a:rPr lang="en-US" sz="1200" dirty="0"/>
              <a:t> that can mimic the actual split </a:t>
            </a:r>
            <a:r>
              <a:rPr lang="en-US" sz="1200" dirty="0" err="1"/>
              <a:t>st</a:t>
            </a:r>
            <a:r>
              <a:rPr lang="en-US" sz="1200" dirty="0"/>
              <a:t> defined at node t. </a:t>
            </a:r>
            <a:endParaRPr lang="en-US" altLang="en-US" sz="1200" dirty="0"/>
          </a:p>
        </p:txBody>
      </p:sp>
      <p:sp>
        <p:nvSpPr>
          <p:cNvPr id="11" name="Rectangle 1">
            <a:extLst>
              <a:ext uri="{FF2B5EF4-FFF2-40B4-BE49-F238E27FC236}">
                <a16:creationId xmlns:a16="http://schemas.microsoft.com/office/drawing/2014/main" id="{E5E91BF4-7159-0FC2-4671-F8B3E623B143}"/>
              </a:ext>
            </a:extLst>
          </p:cNvPr>
          <p:cNvSpPr>
            <a:spLocks noChangeArrowheads="1"/>
          </p:cNvSpPr>
          <p:nvPr/>
        </p:nvSpPr>
        <p:spPr bwMode="auto">
          <a:xfrm>
            <a:off x="7032721" y="2246036"/>
            <a:ext cx="4157904" cy="571625"/>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Mean Decrease of Impurity (MDI)</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pic>
        <p:nvPicPr>
          <p:cNvPr id="13" name="Picture 12">
            <a:extLst>
              <a:ext uri="{FF2B5EF4-FFF2-40B4-BE49-F238E27FC236}">
                <a16:creationId xmlns:a16="http://schemas.microsoft.com/office/drawing/2014/main" id="{87DA77CC-2600-9D82-B71B-210FE3E01DCB}"/>
              </a:ext>
            </a:extLst>
          </p:cNvPr>
          <p:cNvPicPr>
            <a:picLocks noChangeAspect="1"/>
          </p:cNvPicPr>
          <p:nvPr/>
        </p:nvPicPr>
        <p:blipFill>
          <a:blip r:embed="rId4"/>
          <a:stretch>
            <a:fillRect/>
          </a:stretch>
        </p:blipFill>
        <p:spPr>
          <a:xfrm>
            <a:off x="6276141" y="2753223"/>
            <a:ext cx="5136410" cy="856069"/>
          </a:xfrm>
          <a:prstGeom prst="rect">
            <a:avLst/>
          </a:prstGeom>
        </p:spPr>
      </p:pic>
      <p:sp>
        <p:nvSpPr>
          <p:cNvPr id="14" name="Rectangle 1">
            <a:extLst>
              <a:ext uri="{FF2B5EF4-FFF2-40B4-BE49-F238E27FC236}">
                <a16:creationId xmlns:a16="http://schemas.microsoft.com/office/drawing/2014/main" id="{2B62D0D7-3BD8-22BA-CA2C-295FF753AA61}"/>
              </a:ext>
            </a:extLst>
          </p:cNvPr>
          <p:cNvSpPr>
            <a:spLocks noChangeArrowheads="1"/>
          </p:cNvSpPr>
          <p:nvPr/>
        </p:nvSpPr>
        <p:spPr bwMode="auto">
          <a:xfrm>
            <a:off x="6765394" y="3893901"/>
            <a:ext cx="4157904" cy="2048953"/>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dirty="0"/>
              <a:t>For this reason, </a:t>
            </a:r>
            <a:r>
              <a:rPr lang="en-US" sz="1200" dirty="0" err="1"/>
              <a:t>Breiman</a:t>
            </a:r>
            <a:r>
              <a:rPr lang="en-US" sz="1200" dirty="0"/>
              <a:t> [2001, 2002] proposed to evaluate the importance of a variable </a:t>
            </a:r>
            <a:r>
              <a:rPr lang="en-US" sz="1200" dirty="0" err="1"/>
              <a:t>Xj</a:t>
            </a:r>
            <a:r>
              <a:rPr lang="en-US" sz="1200" dirty="0"/>
              <a:t> for predicting Y by adding up the weighted impurity decreases p(t)∆</a:t>
            </a:r>
            <a:r>
              <a:rPr lang="en-US" sz="1200" dirty="0" err="1"/>
              <a:t>i</a:t>
            </a:r>
            <a:r>
              <a:rPr lang="en-US" sz="1200" dirty="0"/>
              <a:t>(</a:t>
            </a:r>
            <a:r>
              <a:rPr lang="en-US" sz="1200" dirty="0" err="1"/>
              <a:t>st</a:t>
            </a:r>
            <a:r>
              <a:rPr lang="en-US" sz="1200" dirty="0"/>
              <a:t>, t) for all nodes t where </a:t>
            </a:r>
            <a:r>
              <a:rPr lang="en-US" sz="1200" dirty="0" err="1"/>
              <a:t>Xj</a:t>
            </a:r>
            <a:r>
              <a:rPr lang="en-US" sz="1200" dirty="0"/>
              <a:t> is used, averaged over all trees </a:t>
            </a:r>
            <a:r>
              <a:rPr lang="en-US" sz="1200" dirty="0" err="1"/>
              <a:t>ϕm</a:t>
            </a:r>
            <a:r>
              <a:rPr lang="en-US" sz="1200" dirty="0"/>
              <a:t> (for m = 1, . . . ,M) in the forest:</a:t>
            </a: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t>where p(t) is the proportion </a:t>
            </a:r>
            <a:r>
              <a:rPr lang="en-US" sz="1200" dirty="0" err="1"/>
              <a:t>Nt</a:t>
            </a:r>
            <a:r>
              <a:rPr lang="en-US" sz="1200" dirty="0"/>
              <a:t> N of samples reaching t and where </a:t>
            </a:r>
            <a:r>
              <a:rPr lang="en-US" sz="1200" dirty="0" err="1"/>
              <a:t>jt</a:t>
            </a:r>
            <a:r>
              <a:rPr lang="en-US" sz="1200" dirty="0"/>
              <a:t> denotes the identifier of the variable used for splitting node t. When using the Gini index as impurity function, this measure is known as the Gini importance, Mean Decrease Gini, or Mean Decrease Impurity</a:t>
            </a:r>
          </a:p>
        </p:txBody>
      </p:sp>
      <p:sp>
        <p:nvSpPr>
          <p:cNvPr id="3" name="Content Placeholder 2">
            <a:extLst>
              <a:ext uri="{FF2B5EF4-FFF2-40B4-BE49-F238E27FC236}">
                <a16:creationId xmlns:a16="http://schemas.microsoft.com/office/drawing/2014/main" id="{C775B1EE-352E-EFD6-EB20-CAC76A6954BA}"/>
              </a:ext>
            </a:extLst>
          </p:cNvPr>
          <p:cNvSpPr>
            <a:spLocks noGrp="1"/>
          </p:cNvSpPr>
          <p:nvPr>
            <p:ph idx="1"/>
          </p:nvPr>
        </p:nvSpPr>
        <p:spPr>
          <a:xfrm>
            <a:off x="227012" y="6136765"/>
            <a:ext cx="5614610" cy="5292148"/>
          </a:xfrm>
        </p:spPr>
        <p:txBody>
          <a:bodyPr vert="horz" lIns="91440" tIns="45720" rIns="91440" bIns="45720" rtlCol="0" anchor="t">
            <a:noAutofit/>
          </a:bodyPr>
          <a:lstStyle/>
          <a:p>
            <a:pPr marL="0" indent="0">
              <a:buNone/>
            </a:pPr>
            <a:r>
              <a:rPr lang="en-US" sz="900" dirty="0">
                <a:hlinkClick r:id="rId5"/>
              </a:rPr>
              <a:t>Understanding Random Forests: From Theory to Practice (arxiv.org)</a:t>
            </a:r>
            <a:endParaRPr lang="en-US" sz="2000" dirty="0">
              <a:solidFill>
                <a:srgbClr val="000000">
                  <a:alpha val="80000"/>
                </a:srgbClr>
              </a:solidFill>
              <a:latin typeface="Aptos"/>
            </a:endParaRPr>
          </a:p>
          <a:p>
            <a:pPr>
              <a:buFont typeface="Arial" panose="020B0604020202020204" pitchFamily="34" charset="0"/>
              <a:buChar char="•"/>
            </a:pPr>
            <a:endParaRPr lang="en-US" sz="2000" dirty="0">
              <a:solidFill>
                <a:srgbClr val="000000">
                  <a:alpha val="80000"/>
                </a:srgbClr>
              </a:solidFill>
            </a:endParaRPr>
          </a:p>
        </p:txBody>
      </p:sp>
    </p:spTree>
    <p:extLst>
      <p:ext uri="{BB962C8B-B14F-4D97-AF65-F5344CB8AC3E}">
        <p14:creationId xmlns:p14="http://schemas.microsoft.com/office/powerpoint/2010/main" val="3868651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Feature Importance in Python</a:t>
            </a:r>
          </a:p>
        </p:txBody>
      </p:sp>
      <p:pic>
        <p:nvPicPr>
          <p:cNvPr id="4" name="Picture 3">
            <a:extLst>
              <a:ext uri="{FF2B5EF4-FFF2-40B4-BE49-F238E27FC236}">
                <a16:creationId xmlns:a16="http://schemas.microsoft.com/office/drawing/2014/main" id="{D5C829DD-E940-8A74-F8F9-A66EFD831EF4}"/>
              </a:ext>
            </a:extLst>
          </p:cNvPr>
          <p:cNvPicPr>
            <a:picLocks noChangeAspect="1"/>
          </p:cNvPicPr>
          <p:nvPr/>
        </p:nvPicPr>
        <p:blipFill rotWithShape="1">
          <a:blip r:embed="rId2"/>
          <a:srcRect t="31229" r="2875" b="48027"/>
          <a:stretch/>
        </p:blipFill>
        <p:spPr>
          <a:xfrm>
            <a:off x="0" y="2235200"/>
            <a:ext cx="12172909" cy="1784350"/>
          </a:xfrm>
          <a:prstGeom prst="rect">
            <a:avLst/>
          </a:prstGeom>
        </p:spPr>
      </p:pic>
    </p:spTree>
    <p:extLst>
      <p:ext uri="{BB962C8B-B14F-4D97-AF65-F5344CB8AC3E}">
        <p14:creationId xmlns:p14="http://schemas.microsoft.com/office/powerpoint/2010/main" val="67521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different colored squares&#10;&#10;Description automatically generated">
            <a:extLst>
              <a:ext uri="{FF2B5EF4-FFF2-40B4-BE49-F238E27FC236}">
                <a16:creationId xmlns:a16="http://schemas.microsoft.com/office/drawing/2014/main" id="{DDD56A13-B934-4F10-7187-66075C57A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1836"/>
            <a:ext cx="12142242" cy="5120690"/>
          </a:xfrm>
          <a:prstGeom prst="rect">
            <a:avLst/>
          </a:prstGeom>
        </p:spPr>
      </p:pic>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Feature Importance Graph: BER</a:t>
            </a:r>
          </a:p>
        </p:txBody>
      </p:sp>
      <p:graphicFrame>
        <p:nvGraphicFramePr>
          <p:cNvPr id="9" name="Table 8">
            <a:extLst>
              <a:ext uri="{FF2B5EF4-FFF2-40B4-BE49-F238E27FC236}">
                <a16:creationId xmlns:a16="http://schemas.microsoft.com/office/drawing/2014/main" id="{24E0B031-3D03-7500-33F3-9FE1B3974919}"/>
              </a:ext>
            </a:extLst>
          </p:cNvPr>
          <p:cNvGraphicFramePr>
            <a:graphicFrameLocks noGrp="1"/>
          </p:cNvGraphicFramePr>
          <p:nvPr>
            <p:extLst>
              <p:ext uri="{D42A27DB-BD31-4B8C-83A1-F6EECF244321}">
                <p14:modId xmlns:p14="http://schemas.microsoft.com/office/powerpoint/2010/main" val="3873999407"/>
              </p:ext>
            </p:extLst>
          </p:nvPr>
        </p:nvGraphicFramePr>
        <p:xfrm>
          <a:off x="4876800" y="5852526"/>
          <a:ext cx="2438400" cy="90678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577615267"/>
                    </a:ext>
                  </a:extLst>
                </a:gridCol>
                <a:gridCol w="609600">
                  <a:extLst>
                    <a:ext uri="{9D8B030D-6E8A-4147-A177-3AD203B41FA5}">
                      <a16:colId xmlns:a16="http://schemas.microsoft.com/office/drawing/2014/main" val="445956222"/>
                    </a:ext>
                  </a:extLst>
                </a:gridCol>
                <a:gridCol w="609600">
                  <a:extLst>
                    <a:ext uri="{9D8B030D-6E8A-4147-A177-3AD203B41FA5}">
                      <a16:colId xmlns:a16="http://schemas.microsoft.com/office/drawing/2014/main" val="1617204918"/>
                    </a:ext>
                  </a:extLst>
                </a:gridCol>
                <a:gridCol w="609600">
                  <a:extLst>
                    <a:ext uri="{9D8B030D-6E8A-4147-A177-3AD203B41FA5}">
                      <a16:colId xmlns:a16="http://schemas.microsoft.com/office/drawing/2014/main" val="2084813607"/>
                    </a:ext>
                  </a:extLst>
                </a:gridCol>
              </a:tblGrid>
              <a:tr h="67762">
                <a:tc>
                  <a:txBody>
                    <a:bodyPr/>
                    <a:lstStyle/>
                    <a:p>
                      <a:pPr algn="l" fontAlgn="b"/>
                      <a:r>
                        <a:rPr lang="en-US" sz="1100" u="none" strike="noStrike">
                          <a:effectLst/>
                          <a:latin typeface="Aptos" panose="020B0004020202020204" pitchFamily="34" charset="0"/>
                          <a:cs typeface="Arial" panose="020B0604020202020204" pitchFamily="34" charset="0"/>
                        </a:rPr>
                        <a:t>Total Avg:</a:t>
                      </a:r>
                      <a:endParaRPr lang="en-US" sz="1100" b="0" i="0" u="none" strike="noStrike">
                        <a:solidFill>
                          <a:srgbClr val="000000"/>
                        </a:solidFill>
                        <a:effectLst/>
                        <a:latin typeface="Aptos" panose="020B0004020202020204" pitchFamily="34" charset="0"/>
                        <a:cs typeface="Arial" panose="020B0604020202020204" pitchFamily="34" charset="0"/>
                      </a:endParaRPr>
                    </a:p>
                  </a:txBody>
                  <a:tcPr marL="7620" marR="7620" marT="7620" marB="0" anchor="b"/>
                </a:tc>
                <a:tc>
                  <a:txBody>
                    <a:bodyPr/>
                    <a:lstStyle/>
                    <a:p>
                      <a:pPr algn="l" fontAlgn="b"/>
                      <a:endParaRPr lang="en-US" sz="1100" b="0" i="0" u="none" strike="noStrike">
                        <a:solidFill>
                          <a:srgbClr val="000000"/>
                        </a:solidFill>
                        <a:effectLst/>
                        <a:latin typeface="Aptos" panose="020B0004020202020204" pitchFamily="34" charset="0"/>
                        <a:cs typeface="Arial" panose="020B0604020202020204" pitchFamily="34" charset="0"/>
                      </a:endParaRPr>
                    </a:p>
                  </a:txBody>
                  <a:tcPr marL="7620" marR="7620" marT="7620" marB="0" anchor="b"/>
                </a:tc>
                <a:tc>
                  <a:txBody>
                    <a:bodyPr/>
                    <a:lstStyle/>
                    <a:p>
                      <a:pPr algn="l" fontAlgn="b"/>
                      <a:r>
                        <a:rPr lang="en-US" sz="1100" u="none" strike="noStrike">
                          <a:effectLst/>
                          <a:latin typeface="Aptos" panose="020B0004020202020204" pitchFamily="34" charset="0"/>
                          <a:cs typeface="Arial" panose="020B0604020202020204" pitchFamily="34" charset="0"/>
                        </a:rPr>
                        <a:t>Average</a:t>
                      </a:r>
                      <a:endParaRPr lang="en-US" sz="1100" b="1" i="0" u="none" strike="noStrike">
                        <a:solidFill>
                          <a:srgbClr val="000000"/>
                        </a:solidFill>
                        <a:effectLst/>
                        <a:latin typeface="Aptos" panose="020B0004020202020204" pitchFamily="34" charset="0"/>
                        <a:cs typeface="Arial" panose="020B0604020202020204" pitchFamily="34" charset="0"/>
                      </a:endParaRPr>
                    </a:p>
                  </a:txBody>
                  <a:tcPr marL="7620" marR="7620" marT="7620" marB="0" anchor="b"/>
                </a:tc>
                <a:tc>
                  <a:txBody>
                    <a:bodyPr/>
                    <a:lstStyle/>
                    <a:p>
                      <a:pPr algn="l" fontAlgn="b"/>
                      <a:r>
                        <a:rPr lang="en-US" sz="1100" u="none" strike="noStrike">
                          <a:effectLst/>
                          <a:latin typeface="Aptos" panose="020B0004020202020204" pitchFamily="34" charset="0"/>
                          <a:cs typeface="Arial" panose="020B0604020202020204" pitchFamily="34" charset="0"/>
                        </a:rPr>
                        <a:t>St Dev</a:t>
                      </a:r>
                      <a:endParaRPr lang="en-US" sz="1100" b="1" i="0" u="none" strike="noStrike">
                        <a:solidFill>
                          <a:srgbClr val="000000"/>
                        </a:solidFill>
                        <a:effectLst/>
                        <a:latin typeface="Aptos" panose="020B00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903009790"/>
                  </a:ext>
                </a:extLst>
              </a:tr>
              <a:tr h="182880">
                <a:tc gridSpan="2">
                  <a:txBody>
                    <a:bodyPr/>
                    <a:lstStyle/>
                    <a:p>
                      <a:pPr algn="l" fontAlgn="b"/>
                      <a:r>
                        <a:rPr lang="en-US" sz="1100" u="none" strike="noStrike" dirty="0" err="1">
                          <a:effectLst/>
                          <a:latin typeface="Aptos" panose="020B0004020202020204" pitchFamily="34" charset="0"/>
                          <a:cs typeface="Arial" panose="020B0604020202020204" pitchFamily="34" charset="0"/>
                        </a:rPr>
                        <a:t>PilotLength</a:t>
                      </a:r>
                      <a:endParaRPr lang="en-US" sz="1100" b="0" i="0" u="none" strike="noStrike" dirty="0">
                        <a:solidFill>
                          <a:srgbClr val="000000"/>
                        </a:solidFill>
                        <a:effectLst/>
                        <a:latin typeface="Aptos" panose="020B0004020202020204" pitchFamily="34" charset="0"/>
                        <a:cs typeface="Arial" panose="020B060402020202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latin typeface="Aptos" panose="020B0004020202020204" pitchFamily="34" charset="0"/>
                          <a:cs typeface="Arial" panose="020B0604020202020204" pitchFamily="34" charset="0"/>
                        </a:rPr>
                        <a:t>0.015366</a:t>
                      </a:r>
                      <a:endParaRPr lang="en-US" sz="1100" b="1" i="0" u="none" strike="noStrike">
                        <a:solidFill>
                          <a:srgbClr val="000000"/>
                        </a:solidFill>
                        <a:effectLst/>
                        <a:latin typeface="Aptos" panose="020B0004020202020204" pitchFamily="34" charset="0"/>
                        <a:cs typeface="Arial" panose="020B0604020202020204" pitchFamily="34" charset="0"/>
                      </a:endParaRPr>
                    </a:p>
                  </a:txBody>
                  <a:tcPr marL="7620" marR="7620" marT="7620" marB="0" anchor="b"/>
                </a:tc>
                <a:tc>
                  <a:txBody>
                    <a:bodyPr/>
                    <a:lstStyle/>
                    <a:p>
                      <a:pPr algn="r" fontAlgn="b"/>
                      <a:r>
                        <a:rPr lang="en-US" sz="1100" u="none" strike="noStrike">
                          <a:effectLst/>
                          <a:latin typeface="Aptos" panose="020B0004020202020204" pitchFamily="34" charset="0"/>
                          <a:cs typeface="Arial" panose="020B0604020202020204" pitchFamily="34" charset="0"/>
                        </a:rPr>
                        <a:t>0.001179</a:t>
                      </a:r>
                      <a:endParaRPr lang="en-US" sz="1100" b="0" i="0" u="none" strike="noStrike">
                        <a:solidFill>
                          <a:srgbClr val="000000"/>
                        </a:solidFill>
                        <a:effectLst/>
                        <a:latin typeface="Aptos" panose="020B00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417574903"/>
                  </a:ext>
                </a:extLst>
              </a:tr>
              <a:tr h="182880">
                <a:tc gridSpan="2">
                  <a:txBody>
                    <a:bodyPr/>
                    <a:lstStyle/>
                    <a:p>
                      <a:pPr algn="l" fontAlgn="b"/>
                      <a:r>
                        <a:rPr lang="en-US" sz="1100" u="none" strike="noStrike">
                          <a:effectLst/>
                          <a:latin typeface="Aptos" panose="020B0004020202020204" pitchFamily="34" charset="0"/>
                          <a:cs typeface="Arial" panose="020B0604020202020204" pitchFamily="34" charset="0"/>
                        </a:rPr>
                        <a:t>PilotSpacing</a:t>
                      </a:r>
                      <a:endParaRPr lang="en-US" sz="1100" b="0" i="0" u="none" strike="noStrike">
                        <a:solidFill>
                          <a:srgbClr val="000000"/>
                        </a:solidFill>
                        <a:effectLst/>
                        <a:latin typeface="Aptos" panose="020B0004020202020204" pitchFamily="34" charset="0"/>
                        <a:cs typeface="Arial" panose="020B060402020202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latin typeface="Aptos" panose="020B0004020202020204" pitchFamily="34" charset="0"/>
                          <a:cs typeface="Arial" panose="020B0604020202020204" pitchFamily="34" charset="0"/>
                        </a:rPr>
                        <a:t>0.021201</a:t>
                      </a:r>
                      <a:endParaRPr lang="en-US" sz="1100" b="1" i="0" u="none" strike="noStrike">
                        <a:solidFill>
                          <a:srgbClr val="000000"/>
                        </a:solidFill>
                        <a:effectLst/>
                        <a:latin typeface="Aptos" panose="020B0004020202020204" pitchFamily="34" charset="0"/>
                        <a:cs typeface="Arial" panose="020B0604020202020204" pitchFamily="34" charset="0"/>
                      </a:endParaRPr>
                    </a:p>
                  </a:txBody>
                  <a:tcPr marL="7620" marR="7620" marT="7620" marB="0" anchor="b"/>
                </a:tc>
                <a:tc>
                  <a:txBody>
                    <a:bodyPr/>
                    <a:lstStyle/>
                    <a:p>
                      <a:pPr algn="r" fontAlgn="b"/>
                      <a:r>
                        <a:rPr lang="en-US" sz="1100" u="none" strike="noStrike">
                          <a:effectLst/>
                          <a:latin typeface="Aptos" panose="020B0004020202020204" pitchFamily="34" charset="0"/>
                          <a:cs typeface="Arial" panose="020B0604020202020204" pitchFamily="34" charset="0"/>
                        </a:rPr>
                        <a:t>0.001834</a:t>
                      </a:r>
                      <a:endParaRPr lang="en-US" sz="1100" b="0" i="0" u="none" strike="noStrike">
                        <a:solidFill>
                          <a:srgbClr val="000000"/>
                        </a:solidFill>
                        <a:effectLst/>
                        <a:latin typeface="Aptos" panose="020B00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643241036"/>
                  </a:ext>
                </a:extLst>
              </a:tr>
              <a:tr h="182880">
                <a:tc gridSpan="2">
                  <a:txBody>
                    <a:bodyPr/>
                    <a:lstStyle/>
                    <a:p>
                      <a:pPr algn="l" fontAlgn="b"/>
                      <a:r>
                        <a:rPr lang="en-US" sz="1100" u="none" strike="noStrike">
                          <a:effectLst/>
                          <a:latin typeface="Aptos" panose="020B0004020202020204" pitchFamily="34" charset="0"/>
                          <a:cs typeface="Arial" panose="020B0604020202020204" pitchFamily="34" charset="0"/>
                        </a:rPr>
                        <a:t>SymbolRate</a:t>
                      </a:r>
                      <a:endParaRPr lang="en-US" sz="1100" b="0" i="0" u="none" strike="noStrike">
                        <a:solidFill>
                          <a:srgbClr val="000000"/>
                        </a:solidFill>
                        <a:effectLst/>
                        <a:latin typeface="Aptos" panose="020B0004020202020204" pitchFamily="34" charset="0"/>
                        <a:cs typeface="Arial" panose="020B060402020202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latin typeface="Aptos" panose="020B0004020202020204" pitchFamily="34" charset="0"/>
                          <a:cs typeface="Arial" panose="020B0604020202020204" pitchFamily="34" charset="0"/>
                        </a:rPr>
                        <a:t>0.044718</a:t>
                      </a:r>
                      <a:endParaRPr lang="en-US" sz="1100" b="1" i="0" u="none" strike="noStrike">
                        <a:solidFill>
                          <a:srgbClr val="000000"/>
                        </a:solidFill>
                        <a:effectLst/>
                        <a:latin typeface="Aptos" panose="020B0004020202020204" pitchFamily="34" charset="0"/>
                        <a:cs typeface="Arial" panose="020B0604020202020204" pitchFamily="34" charset="0"/>
                      </a:endParaRPr>
                    </a:p>
                  </a:txBody>
                  <a:tcPr marL="7620" marR="7620" marT="7620" marB="0" anchor="b"/>
                </a:tc>
                <a:tc>
                  <a:txBody>
                    <a:bodyPr/>
                    <a:lstStyle/>
                    <a:p>
                      <a:pPr algn="r" fontAlgn="b"/>
                      <a:r>
                        <a:rPr lang="en-US" sz="1100" u="none" strike="noStrike">
                          <a:effectLst/>
                          <a:latin typeface="Aptos" panose="020B0004020202020204" pitchFamily="34" charset="0"/>
                          <a:cs typeface="Arial" panose="020B0604020202020204" pitchFamily="34" charset="0"/>
                        </a:rPr>
                        <a:t>0.002716</a:t>
                      </a:r>
                      <a:endParaRPr lang="en-US" sz="1100" b="0" i="0" u="none" strike="noStrike">
                        <a:solidFill>
                          <a:srgbClr val="000000"/>
                        </a:solidFill>
                        <a:effectLst/>
                        <a:latin typeface="Aptos" panose="020B00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067937700"/>
                  </a:ext>
                </a:extLst>
              </a:tr>
              <a:tr h="182880">
                <a:tc gridSpan="2">
                  <a:txBody>
                    <a:bodyPr/>
                    <a:lstStyle/>
                    <a:p>
                      <a:pPr algn="l" fontAlgn="b"/>
                      <a:r>
                        <a:rPr lang="en-US" sz="1100" u="none" strike="noStrike">
                          <a:effectLst/>
                          <a:latin typeface="Aptos" panose="020B0004020202020204" pitchFamily="34" charset="0"/>
                          <a:cs typeface="Arial" panose="020B0604020202020204" pitchFamily="34" charset="0"/>
                        </a:rPr>
                        <a:t>PhaseNoise</a:t>
                      </a:r>
                      <a:endParaRPr lang="en-US" sz="1100" b="0" i="0" u="none" strike="noStrike">
                        <a:solidFill>
                          <a:srgbClr val="000000"/>
                        </a:solidFill>
                        <a:effectLst/>
                        <a:latin typeface="Aptos" panose="020B0004020202020204" pitchFamily="34" charset="0"/>
                        <a:cs typeface="Arial" panose="020B060402020202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latin typeface="Aptos" panose="020B0004020202020204" pitchFamily="34" charset="0"/>
                          <a:cs typeface="Arial" panose="020B0604020202020204" pitchFamily="34" charset="0"/>
                        </a:rPr>
                        <a:t>0.918715</a:t>
                      </a:r>
                      <a:endParaRPr lang="en-US" sz="1100" b="1" i="0" u="none" strike="noStrike">
                        <a:solidFill>
                          <a:srgbClr val="000000"/>
                        </a:solidFill>
                        <a:effectLst/>
                        <a:latin typeface="Aptos" panose="020B0004020202020204" pitchFamily="34" charset="0"/>
                        <a:cs typeface="Arial" panose="020B0604020202020204" pitchFamily="34" charset="0"/>
                      </a:endParaRPr>
                    </a:p>
                  </a:txBody>
                  <a:tcPr marL="7620" marR="7620" marT="7620" marB="0" anchor="b"/>
                </a:tc>
                <a:tc>
                  <a:txBody>
                    <a:bodyPr/>
                    <a:lstStyle/>
                    <a:p>
                      <a:pPr algn="r" fontAlgn="b"/>
                      <a:r>
                        <a:rPr lang="en-US" sz="1100" u="none" strike="noStrike" dirty="0">
                          <a:effectLst/>
                          <a:latin typeface="Aptos" panose="020B0004020202020204" pitchFamily="34" charset="0"/>
                          <a:cs typeface="Arial" panose="020B0604020202020204" pitchFamily="34" charset="0"/>
                        </a:rPr>
                        <a:t>0.003896</a:t>
                      </a:r>
                      <a:endParaRPr lang="en-US" sz="1100" b="0" i="0" u="none" strike="noStrike" dirty="0">
                        <a:solidFill>
                          <a:srgbClr val="000000"/>
                        </a:solidFill>
                        <a:effectLst/>
                        <a:latin typeface="Aptos" panose="020B00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359457244"/>
                  </a:ext>
                </a:extLst>
              </a:tr>
            </a:tbl>
          </a:graphicData>
        </a:graphic>
      </p:graphicFrame>
    </p:spTree>
    <p:extLst>
      <p:ext uri="{BB962C8B-B14F-4D97-AF65-F5344CB8AC3E}">
        <p14:creationId xmlns:p14="http://schemas.microsoft.com/office/powerpoint/2010/main" val="1130317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Feature Importance Graph: OBER</a:t>
            </a:r>
          </a:p>
        </p:txBody>
      </p:sp>
      <p:graphicFrame>
        <p:nvGraphicFramePr>
          <p:cNvPr id="9" name="Table 8">
            <a:extLst>
              <a:ext uri="{FF2B5EF4-FFF2-40B4-BE49-F238E27FC236}">
                <a16:creationId xmlns:a16="http://schemas.microsoft.com/office/drawing/2014/main" id="{9ECFDDBD-8CC4-997C-91E6-521CF0DC3A35}"/>
              </a:ext>
            </a:extLst>
          </p:cNvPr>
          <p:cNvGraphicFramePr>
            <a:graphicFrameLocks noGrp="1"/>
          </p:cNvGraphicFramePr>
          <p:nvPr>
            <p:extLst>
              <p:ext uri="{D42A27DB-BD31-4B8C-83A1-F6EECF244321}">
                <p14:modId xmlns:p14="http://schemas.microsoft.com/office/powerpoint/2010/main" val="2776330219"/>
              </p:ext>
            </p:extLst>
          </p:nvPr>
        </p:nvGraphicFramePr>
        <p:xfrm>
          <a:off x="4876799" y="5668964"/>
          <a:ext cx="2438400" cy="9144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278128422"/>
                    </a:ext>
                  </a:extLst>
                </a:gridCol>
                <a:gridCol w="609600">
                  <a:extLst>
                    <a:ext uri="{9D8B030D-6E8A-4147-A177-3AD203B41FA5}">
                      <a16:colId xmlns:a16="http://schemas.microsoft.com/office/drawing/2014/main" val="3732637893"/>
                    </a:ext>
                  </a:extLst>
                </a:gridCol>
                <a:gridCol w="609600">
                  <a:extLst>
                    <a:ext uri="{9D8B030D-6E8A-4147-A177-3AD203B41FA5}">
                      <a16:colId xmlns:a16="http://schemas.microsoft.com/office/drawing/2014/main" val="86517802"/>
                    </a:ext>
                  </a:extLst>
                </a:gridCol>
                <a:gridCol w="609600">
                  <a:extLst>
                    <a:ext uri="{9D8B030D-6E8A-4147-A177-3AD203B41FA5}">
                      <a16:colId xmlns:a16="http://schemas.microsoft.com/office/drawing/2014/main" val="2391211534"/>
                    </a:ext>
                  </a:extLst>
                </a:gridCol>
              </a:tblGrid>
              <a:tr h="182880">
                <a:tc>
                  <a:txBody>
                    <a:bodyPr/>
                    <a:lstStyle/>
                    <a:p>
                      <a:pPr algn="l" fontAlgn="b"/>
                      <a:r>
                        <a:rPr lang="en-US" sz="1100" u="none" strike="noStrike">
                          <a:effectLst/>
                          <a:latin typeface="Aptos" panose="020B0004020202020204" pitchFamily="34" charset="0"/>
                        </a:rPr>
                        <a:t>Total Avg:</a:t>
                      </a:r>
                      <a:endParaRPr lang="en-US" sz="1100" b="0" i="0" u="none" strike="noStrike">
                        <a:solidFill>
                          <a:srgbClr val="000000"/>
                        </a:solidFill>
                        <a:effectLst/>
                        <a:latin typeface="Aptos" panose="020B0004020202020204" pitchFamily="34" charset="0"/>
                      </a:endParaRPr>
                    </a:p>
                  </a:txBody>
                  <a:tcPr marL="7620" marR="7620" marT="7620" marB="0" anchor="b"/>
                </a:tc>
                <a:tc>
                  <a:txBody>
                    <a:bodyPr/>
                    <a:lstStyle/>
                    <a:p>
                      <a:pPr algn="l" fontAlgn="b"/>
                      <a:endParaRPr lang="en-US" sz="1100" b="0" i="0" u="none" strike="noStrike">
                        <a:solidFill>
                          <a:srgbClr val="000000"/>
                        </a:solidFill>
                        <a:effectLst/>
                        <a:latin typeface="Aptos" panose="020B0004020202020204" pitchFamily="34" charset="0"/>
                      </a:endParaRPr>
                    </a:p>
                  </a:txBody>
                  <a:tcPr marL="7620" marR="7620" marT="7620" marB="0" anchor="b"/>
                </a:tc>
                <a:tc>
                  <a:txBody>
                    <a:bodyPr/>
                    <a:lstStyle/>
                    <a:p>
                      <a:pPr algn="l" fontAlgn="b"/>
                      <a:r>
                        <a:rPr lang="en-US" sz="1100" u="none" strike="noStrike">
                          <a:effectLst/>
                          <a:latin typeface="Aptos" panose="020B0004020202020204" pitchFamily="34" charset="0"/>
                        </a:rPr>
                        <a:t>Average</a:t>
                      </a:r>
                      <a:endParaRPr lang="en-US" sz="1100" b="1" i="0" u="none" strike="noStrike">
                        <a:solidFill>
                          <a:srgbClr val="000000"/>
                        </a:solidFill>
                        <a:effectLst/>
                        <a:latin typeface="Aptos" panose="020B0004020202020204" pitchFamily="34" charset="0"/>
                      </a:endParaRPr>
                    </a:p>
                  </a:txBody>
                  <a:tcPr marL="7620" marR="7620" marT="7620" marB="0" anchor="b"/>
                </a:tc>
                <a:tc>
                  <a:txBody>
                    <a:bodyPr/>
                    <a:lstStyle/>
                    <a:p>
                      <a:pPr algn="l" fontAlgn="b"/>
                      <a:r>
                        <a:rPr lang="en-US" sz="1100" u="none" strike="noStrike">
                          <a:effectLst/>
                          <a:latin typeface="Aptos" panose="020B0004020202020204" pitchFamily="34" charset="0"/>
                        </a:rPr>
                        <a:t>St Dev</a:t>
                      </a:r>
                      <a:endParaRPr lang="en-US" sz="1100" b="1" i="0" u="none" strike="noStrike">
                        <a:solidFill>
                          <a:srgbClr val="000000"/>
                        </a:solidFill>
                        <a:effectLst/>
                        <a:latin typeface="Aptos" panose="020B0004020202020204" pitchFamily="34" charset="0"/>
                      </a:endParaRPr>
                    </a:p>
                  </a:txBody>
                  <a:tcPr marL="7620" marR="7620" marT="7620" marB="0" anchor="b"/>
                </a:tc>
                <a:extLst>
                  <a:ext uri="{0D108BD9-81ED-4DB2-BD59-A6C34878D82A}">
                    <a16:rowId xmlns:a16="http://schemas.microsoft.com/office/drawing/2014/main" val="1181761002"/>
                  </a:ext>
                </a:extLst>
              </a:tr>
              <a:tr h="182880">
                <a:tc gridSpan="2">
                  <a:txBody>
                    <a:bodyPr/>
                    <a:lstStyle/>
                    <a:p>
                      <a:pPr algn="l" fontAlgn="b"/>
                      <a:r>
                        <a:rPr lang="en-US" sz="1100" u="none" strike="noStrike">
                          <a:effectLst/>
                          <a:latin typeface="Aptos" panose="020B0004020202020204" pitchFamily="34" charset="0"/>
                        </a:rPr>
                        <a:t>PilotLength</a:t>
                      </a:r>
                      <a:endParaRPr lang="en-US" sz="1100" b="0" i="0" u="none" strike="noStrike">
                        <a:solidFill>
                          <a:srgbClr val="000000"/>
                        </a:solidFill>
                        <a:effectLst/>
                        <a:latin typeface="Aptos" panose="020B000402020202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latin typeface="Aptos" panose="020B0004020202020204" pitchFamily="34" charset="0"/>
                        </a:rPr>
                        <a:t>0.006212</a:t>
                      </a:r>
                      <a:endParaRPr lang="en-US" sz="1100" b="1" i="0" u="none" strike="noStrike">
                        <a:solidFill>
                          <a:srgbClr val="000000"/>
                        </a:solidFill>
                        <a:effectLst/>
                        <a:latin typeface="Aptos" panose="020B0004020202020204" pitchFamily="34" charset="0"/>
                      </a:endParaRPr>
                    </a:p>
                  </a:txBody>
                  <a:tcPr marL="7620" marR="7620" marT="7620" marB="0" anchor="b"/>
                </a:tc>
                <a:tc>
                  <a:txBody>
                    <a:bodyPr/>
                    <a:lstStyle/>
                    <a:p>
                      <a:pPr algn="r" fontAlgn="b"/>
                      <a:r>
                        <a:rPr lang="en-US" sz="1100" u="none" strike="noStrike">
                          <a:effectLst/>
                          <a:latin typeface="Aptos" panose="020B0004020202020204" pitchFamily="34" charset="0"/>
                        </a:rPr>
                        <a:t>0.001058</a:t>
                      </a:r>
                      <a:endParaRPr lang="en-US" sz="1100" b="0" i="0" u="none" strike="noStrike">
                        <a:solidFill>
                          <a:srgbClr val="000000"/>
                        </a:solidFill>
                        <a:effectLst/>
                        <a:latin typeface="Aptos" panose="020B0004020202020204" pitchFamily="34" charset="0"/>
                      </a:endParaRPr>
                    </a:p>
                  </a:txBody>
                  <a:tcPr marL="7620" marR="7620" marT="7620" marB="0" anchor="b"/>
                </a:tc>
                <a:extLst>
                  <a:ext uri="{0D108BD9-81ED-4DB2-BD59-A6C34878D82A}">
                    <a16:rowId xmlns:a16="http://schemas.microsoft.com/office/drawing/2014/main" val="3084298703"/>
                  </a:ext>
                </a:extLst>
              </a:tr>
              <a:tr h="182880">
                <a:tc gridSpan="2">
                  <a:txBody>
                    <a:bodyPr/>
                    <a:lstStyle/>
                    <a:p>
                      <a:pPr algn="l" fontAlgn="b"/>
                      <a:r>
                        <a:rPr lang="en-US" sz="1100" u="none" strike="noStrike">
                          <a:effectLst/>
                          <a:latin typeface="Aptos" panose="020B0004020202020204" pitchFamily="34" charset="0"/>
                        </a:rPr>
                        <a:t>PilotSpacing</a:t>
                      </a:r>
                      <a:endParaRPr lang="en-US" sz="1100" b="0" i="0" u="none" strike="noStrike">
                        <a:solidFill>
                          <a:srgbClr val="000000"/>
                        </a:solidFill>
                        <a:effectLst/>
                        <a:latin typeface="Aptos" panose="020B000402020202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latin typeface="Aptos" panose="020B0004020202020204" pitchFamily="34" charset="0"/>
                        </a:rPr>
                        <a:t>0.049145</a:t>
                      </a:r>
                      <a:endParaRPr lang="en-US" sz="1100" b="1" i="0" u="none" strike="noStrike">
                        <a:solidFill>
                          <a:srgbClr val="000000"/>
                        </a:solidFill>
                        <a:effectLst/>
                        <a:latin typeface="Aptos" panose="020B0004020202020204" pitchFamily="34" charset="0"/>
                      </a:endParaRPr>
                    </a:p>
                  </a:txBody>
                  <a:tcPr marL="7620" marR="7620" marT="7620" marB="0" anchor="b"/>
                </a:tc>
                <a:tc>
                  <a:txBody>
                    <a:bodyPr/>
                    <a:lstStyle/>
                    <a:p>
                      <a:pPr algn="r" fontAlgn="b"/>
                      <a:r>
                        <a:rPr lang="en-US" sz="1100" u="none" strike="noStrike">
                          <a:effectLst/>
                          <a:latin typeface="Aptos" panose="020B0004020202020204" pitchFamily="34" charset="0"/>
                        </a:rPr>
                        <a:t>0.003314</a:t>
                      </a:r>
                      <a:endParaRPr lang="en-US" sz="1100" b="0" i="0" u="none" strike="noStrike">
                        <a:solidFill>
                          <a:srgbClr val="000000"/>
                        </a:solidFill>
                        <a:effectLst/>
                        <a:latin typeface="Aptos" panose="020B0004020202020204" pitchFamily="34" charset="0"/>
                      </a:endParaRPr>
                    </a:p>
                  </a:txBody>
                  <a:tcPr marL="7620" marR="7620" marT="7620" marB="0" anchor="b"/>
                </a:tc>
                <a:extLst>
                  <a:ext uri="{0D108BD9-81ED-4DB2-BD59-A6C34878D82A}">
                    <a16:rowId xmlns:a16="http://schemas.microsoft.com/office/drawing/2014/main" val="558129092"/>
                  </a:ext>
                </a:extLst>
              </a:tr>
              <a:tr h="182880">
                <a:tc gridSpan="2">
                  <a:txBody>
                    <a:bodyPr/>
                    <a:lstStyle/>
                    <a:p>
                      <a:pPr algn="l" fontAlgn="b"/>
                      <a:r>
                        <a:rPr lang="en-US" sz="1100" u="none" strike="noStrike">
                          <a:effectLst/>
                          <a:latin typeface="Aptos" panose="020B0004020202020204" pitchFamily="34" charset="0"/>
                        </a:rPr>
                        <a:t>SymbolRate</a:t>
                      </a:r>
                      <a:endParaRPr lang="en-US" sz="1100" b="0" i="0" u="none" strike="noStrike">
                        <a:solidFill>
                          <a:srgbClr val="000000"/>
                        </a:solidFill>
                        <a:effectLst/>
                        <a:latin typeface="Aptos" panose="020B000402020202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latin typeface="Aptos" panose="020B0004020202020204" pitchFamily="34" charset="0"/>
                        </a:rPr>
                        <a:t>0.447757</a:t>
                      </a:r>
                      <a:endParaRPr lang="en-US" sz="1100" b="1" i="0" u="none" strike="noStrike">
                        <a:solidFill>
                          <a:srgbClr val="000000"/>
                        </a:solidFill>
                        <a:effectLst/>
                        <a:latin typeface="Aptos" panose="020B0004020202020204" pitchFamily="34" charset="0"/>
                      </a:endParaRPr>
                    </a:p>
                  </a:txBody>
                  <a:tcPr marL="7620" marR="7620" marT="7620" marB="0" anchor="b"/>
                </a:tc>
                <a:tc>
                  <a:txBody>
                    <a:bodyPr/>
                    <a:lstStyle/>
                    <a:p>
                      <a:pPr algn="r" fontAlgn="b"/>
                      <a:r>
                        <a:rPr lang="en-US" sz="1100" u="none" strike="noStrike">
                          <a:effectLst/>
                          <a:latin typeface="Aptos" panose="020B0004020202020204" pitchFamily="34" charset="0"/>
                        </a:rPr>
                        <a:t>0.009436</a:t>
                      </a:r>
                      <a:endParaRPr lang="en-US" sz="1100" b="0" i="0" u="none" strike="noStrike">
                        <a:solidFill>
                          <a:srgbClr val="000000"/>
                        </a:solidFill>
                        <a:effectLst/>
                        <a:latin typeface="Aptos" panose="020B0004020202020204" pitchFamily="34" charset="0"/>
                      </a:endParaRPr>
                    </a:p>
                  </a:txBody>
                  <a:tcPr marL="7620" marR="7620" marT="7620" marB="0" anchor="b"/>
                </a:tc>
                <a:extLst>
                  <a:ext uri="{0D108BD9-81ED-4DB2-BD59-A6C34878D82A}">
                    <a16:rowId xmlns:a16="http://schemas.microsoft.com/office/drawing/2014/main" val="1011434520"/>
                  </a:ext>
                </a:extLst>
              </a:tr>
              <a:tr h="182880">
                <a:tc gridSpan="2">
                  <a:txBody>
                    <a:bodyPr/>
                    <a:lstStyle/>
                    <a:p>
                      <a:pPr algn="l" fontAlgn="b"/>
                      <a:r>
                        <a:rPr lang="en-US" sz="1100" u="none" strike="noStrike">
                          <a:effectLst/>
                          <a:latin typeface="Aptos" panose="020B0004020202020204" pitchFamily="34" charset="0"/>
                        </a:rPr>
                        <a:t>PhaseNoise</a:t>
                      </a:r>
                      <a:endParaRPr lang="en-US" sz="1100" b="0" i="0" u="none" strike="noStrike">
                        <a:solidFill>
                          <a:srgbClr val="000000"/>
                        </a:solidFill>
                        <a:effectLst/>
                        <a:latin typeface="Aptos" panose="020B000402020202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latin typeface="Aptos" panose="020B0004020202020204" pitchFamily="34" charset="0"/>
                        </a:rPr>
                        <a:t>0.496887</a:t>
                      </a:r>
                      <a:endParaRPr lang="en-US" sz="1100" b="1" i="0" u="none" strike="noStrike">
                        <a:solidFill>
                          <a:srgbClr val="000000"/>
                        </a:solidFill>
                        <a:effectLst/>
                        <a:latin typeface="Aptos" panose="020B0004020202020204" pitchFamily="34" charset="0"/>
                      </a:endParaRPr>
                    </a:p>
                  </a:txBody>
                  <a:tcPr marL="7620" marR="7620" marT="7620" marB="0" anchor="b"/>
                </a:tc>
                <a:tc>
                  <a:txBody>
                    <a:bodyPr/>
                    <a:lstStyle/>
                    <a:p>
                      <a:pPr algn="r" fontAlgn="b"/>
                      <a:r>
                        <a:rPr lang="en-US" sz="1100" u="none" strike="noStrike" dirty="0">
                          <a:effectLst/>
                          <a:latin typeface="Aptos" panose="020B0004020202020204" pitchFamily="34" charset="0"/>
                        </a:rPr>
                        <a:t>0.009924</a:t>
                      </a:r>
                      <a:endParaRPr lang="en-US" sz="1100" b="0" i="0" u="none" strike="noStrike" dirty="0">
                        <a:solidFill>
                          <a:srgbClr val="000000"/>
                        </a:solidFill>
                        <a:effectLst/>
                        <a:latin typeface="Aptos" panose="020B0004020202020204" pitchFamily="34" charset="0"/>
                      </a:endParaRPr>
                    </a:p>
                  </a:txBody>
                  <a:tcPr marL="7620" marR="7620" marT="7620" marB="0" anchor="b"/>
                </a:tc>
                <a:extLst>
                  <a:ext uri="{0D108BD9-81ED-4DB2-BD59-A6C34878D82A}">
                    <a16:rowId xmlns:a16="http://schemas.microsoft.com/office/drawing/2014/main" val="3842188781"/>
                  </a:ext>
                </a:extLst>
              </a:tr>
            </a:tbl>
          </a:graphicData>
        </a:graphic>
      </p:graphicFrame>
      <p:pic>
        <p:nvPicPr>
          <p:cNvPr id="4" name="Picture 3" descr="A graph of different colored bars&#10;&#10;Description automatically generated">
            <a:extLst>
              <a:ext uri="{FF2B5EF4-FFF2-40B4-BE49-F238E27FC236}">
                <a16:creationId xmlns:a16="http://schemas.microsoft.com/office/drawing/2014/main" id="{DA0819AE-C43D-5ABE-2106-5E54A04CD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4" y="731836"/>
            <a:ext cx="12139471" cy="4921182"/>
          </a:xfrm>
          <a:prstGeom prst="rect">
            <a:avLst/>
          </a:prstGeom>
        </p:spPr>
      </p:pic>
    </p:spTree>
    <p:extLst>
      <p:ext uri="{BB962C8B-B14F-4D97-AF65-F5344CB8AC3E}">
        <p14:creationId xmlns:p14="http://schemas.microsoft.com/office/powerpoint/2010/main" val="3074848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Feature Importance Graph: BER vs OBER</a:t>
            </a:r>
          </a:p>
        </p:txBody>
      </p:sp>
      <p:pic>
        <p:nvPicPr>
          <p:cNvPr id="4" name="Picture 3" descr="A graph of a bar chart&#10;&#10;Description automatically generated with medium confidence">
            <a:extLst>
              <a:ext uri="{FF2B5EF4-FFF2-40B4-BE49-F238E27FC236}">
                <a16:creationId xmlns:a16="http://schemas.microsoft.com/office/drawing/2014/main" id="{93705AE9-B05B-D6DB-54B4-456137D7D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31836"/>
            <a:ext cx="12131158" cy="4921182"/>
          </a:xfrm>
          <a:prstGeom prst="rect">
            <a:avLst/>
          </a:prstGeom>
        </p:spPr>
      </p:pic>
    </p:spTree>
    <p:extLst>
      <p:ext uri="{BB962C8B-B14F-4D97-AF65-F5344CB8AC3E}">
        <p14:creationId xmlns:p14="http://schemas.microsoft.com/office/powerpoint/2010/main" val="3233057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Feature Importance Limitations</a:t>
            </a:r>
          </a:p>
        </p:txBody>
      </p:sp>
      <p:sp>
        <p:nvSpPr>
          <p:cNvPr id="8" name="Rectangle 1">
            <a:extLst>
              <a:ext uri="{FF2B5EF4-FFF2-40B4-BE49-F238E27FC236}">
                <a16:creationId xmlns:a16="http://schemas.microsoft.com/office/drawing/2014/main" id="{4BD12A7D-632D-21C9-9659-172001EDFF4D}"/>
              </a:ext>
            </a:extLst>
          </p:cNvPr>
          <p:cNvSpPr>
            <a:spLocks noChangeArrowheads="1"/>
          </p:cNvSpPr>
          <p:nvPr/>
        </p:nvSpPr>
        <p:spPr bwMode="auto">
          <a:xfrm>
            <a:off x="3561385" y="1406201"/>
            <a:ext cx="5069227" cy="294626"/>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Feature importance is limited in certain ways.</a:t>
            </a:r>
          </a:p>
        </p:txBody>
      </p:sp>
      <p:sp>
        <p:nvSpPr>
          <p:cNvPr id="7" name="Rectangle 1">
            <a:extLst>
              <a:ext uri="{FF2B5EF4-FFF2-40B4-BE49-F238E27FC236}">
                <a16:creationId xmlns:a16="http://schemas.microsoft.com/office/drawing/2014/main" id="{E909EB5B-D6B9-A58E-EC33-916656ECE674}"/>
              </a:ext>
            </a:extLst>
          </p:cNvPr>
          <p:cNvSpPr>
            <a:spLocks noChangeArrowheads="1"/>
          </p:cNvSpPr>
          <p:nvPr/>
        </p:nvSpPr>
        <p:spPr bwMode="auto">
          <a:xfrm>
            <a:off x="3762670" y="1832996"/>
            <a:ext cx="4157904" cy="2233619"/>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Tx/>
              <a:buChar char="-"/>
              <a:tabLst/>
            </a:pPr>
            <a:r>
              <a:rPr lang="en-US" altLang="en-US" dirty="0"/>
              <a:t>Only used with </a:t>
            </a:r>
            <a:r>
              <a:rPr lang="en-US" altLang="en-US" b="1" dirty="0"/>
              <a:t>tree-based </a:t>
            </a:r>
            <a:r>
              <a:rPr lang="en-US" altLang="en-US" dirty="0"/>
              <a:t>models</a:t>
            </a:r>
          </a:p>
          <a:p>
            <a:pPr marL="285750" marR="0" lvl="0" indent="-285750" algn="l" defTabSz="914400" rtl="0" eaLnBrk="0" fontAlgn="base" latinLnBrk="0" hangingPunct="0">
              <a:lnSpc>
                <a:spcPct val="100000"/>
              </a:lnSpc>
              <a:spcBef>
                <a:spcPct val="0"/>
              </a:spcBef>
              <a:spcAft>
                <a:spcPct val="0"/>
              </a:spcAft>
              <a:buClrTx/>
              <a:buSzTx/>
              <a:buFontTx/>
              <a:buChar char="-"/>
              <a:tabLst/>
            </a:pPr>
            <a:r>
              <a:rPr lang="en-US" altLang="en-US" dirty="0"/>
              <a:t>Uses MDI on training dataset, can lead to overfitting and perform poorly on test dataset</a:t>
            </a:r>
          </a:p>
          <a:p>
            <a:pPr marL="285750" marR="0" lvl="0" indent="-285750" algn="l" defTabSz="914400" rtl="0" eaLnBrk="0" fontAlgn="base" latinLnBrk="0" hangingPunct="0">
              <a:lnSpc>
                <a:spcPct val="100000"/>
              </a:lnSpc>
              <a:spcBef>
                <a:spcPct val="0"/>
              </a:spcBef>
              <a:spcAft>
                <a:spcPct val="0"/>
              </a:spcAft>
              <a:buClrTx/>
              <a:buSzTx/>
              <a:buFontTx/>
              <a:buChar char="-"/>
              <a:tabLst/>
            </a:pPr>
            <a:r>
              <a:rPr lang="en-US" altLang="en-US" dirty="0"/>
              <a:t>Strongly biased towards </a:t>
            </a:r>
            <a:r>
              <a:rPr lang="en-US" altLang="en-US" b="1" dirty="0"/>
              <a:t>high cardinality</a:t>
            </a:r>
            <a:r>
              <a:rPr lang="en-US" altLang="en-US" dirty="0"/>
              <a:t> features, which can lead to non-accurate predictions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
        <p:nvSpPr>
          <p:cNvPr id="3" name="Content Placeholder 2">
            <a:extLst>
              <a:ext uri="{FF2B5EF4-FFF2-40B4-BE49-F238E27FC236}">
                <a16:creationId xmlns:a16="http://schemas.microsoft.com/office/drawing/2014/main" id="{C775B1EE-352E-EFD6-EB20-CAC76A6954BA}"/>
              </a:ext>
            </a:extLst>
          </p:cNvPr>
          <p:cNvSpPr>
            <a:spLocks noGrp="1"/>
          </p:cNvSpPr>
          <p:nvPr>
            <p:ph idx="1"/>
          </p:nvPr>
        </p:nvSpPr>
        <p:spPr>
          <a:xfrm>
            <a:off x="227012" y="6136765"/>
            <a:ext cx="5614610" cy="5292148"/>
          </a:xfrm>
        </p:spPr>
        <p:txBody>
          <a:bodyPr vert="horz" lIns="91440" tIns="45720" rIns="91440" bIns="45720" rtlCol="0" anchor="t">
            <a:noAutofit/>
          </a:bodyPr>
          <a:lstStyle/>
          <a:p>
            <a:pPr marL="0" indent="0">
              <a:buNone/>
            </a:pPr>
            <a:r>
              <a:rPr lang="en-US" sz="900" dirty="0">
                <a:hlinkClick r:id="rId3"/>
              </a:rPr>
              <a:t>Understanding Random Forests: From Theory to Practice (arxiv.org)</a:t>
            </a:r>
            <a:endParaRPr lang="en-US" sz="2000" dirty="0">
              <a:solidFill>
                <a:srgbClr val="000000">
                  <a:alpha val="80000"/>
                </a:srgbClr>
              </a:solidFill>
              <a:latin typeface="Aptos"/>
            </a:endParaRPr>
          </a:p>
          <a:p>
            <a:pPr>
              <a:buFont typeface="Arial" panose="020B0604020202020204" pitchFamily="34" charset="0"/>
              <a:buChar char="•"/>
            </a:pPr>
            <a:endParaRPr lang="en-US" sz="2000" dirty="0">
              <a:solidFill>
                <a:srgbClr val="000000">
                  <a:alpha val="80000"/>
                </a:srgbClr>
              </a:solidFill>
            </a:endParaRPr>
          </a:p>
        </p:txBody>
      </p:sp>
      <p:sp>
        <p:nvSpPr>
          <p:cNvPr id="5" name="Rectangle 1">
            <a:extLst>
              <a:ext uri="{FF2B5EF4-FFF2-40B4-BE49-F238E27FC236}">
                <a16:creationId xmlns:a16="http://schemas.microsoft.com/office/drawing/2014/main" id="{FF0AEB60-BC64-79E3-D685-5E1F91D95313}"/>
              </a:ext>
            </a:extLst>
          </p:cNvPr>
          <p:cNvSpPr>
            <a:spLocks noChangeArrowheads="1"/>
          </p:cNvSpPr>
          <p:nvPr/>
        </p:nvSpPr>
        <p:spPr bwMode="auto">
          <a:xfrm>
            <a:off x="3561384" y="3928115"/>
            <a:ext cx="5069227" cy="1125623"/>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There is another importance we can use that counteracts these issues faced with feature importance: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a:t>Permutation Importance</a:t>
            </a:r>
          </a:p>
        </p:txBody>
      </p:sp>
    </p:spTree>
    <p:extLst>
      <p:ext uri="{BB962C8B-B14F-4D97-AF65-F5344CB8AC3E}">
        <p14:creationId xmlns:p14="http://schemas.microsoft.com/office/powerpoint/2010/main" val="270123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Permutation Importance Definition</a:t>
            </a:r>
          </a:p>
        </p:txBody>
      </p:sp>
      <p:sp>
        <p:nvSpPr>
          <p:cNvPr id="10" name="Rectangle 1">
            <a:extLst>
              <a:ext uri="{FF2B5EF4-FFF2-40B4-BE49-F238E27FC236}">
                <a16:creationId xmlns:a16="http://schemas.microsoft.com/office/drawing/2014/main" id="{271D71FF-279C-A3AA-A762-1F3004F37FE4}"/>
              </a:ext>
            </a:extLst>
          </p:cNvPr>
          <p:cNvSpPr>
            <a:spLocks noChangeArrowheads="1"/>
          </p:cNvSpPr>
          <p:nvPr/>
        </p:nvSpPr>
        <p:spPr bwMode="auto">
          <a:xfrm>
            <a:off x="1909618" y="1896692"/>
            <a:ext cx="8372764" cy="3064615"/>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For </a:t>
            </a:r>
            <a:r>
              <a:rPr lang="en-US" altLang="en-US" b="1" dirty="0" err="1"/>
              <a:t>permutation_importance</a:t>
            </a:r>
            <a:r>
              <a:rPr lang="en-US" altLang="en-US" b="1" dirty="0"/>
              <a:t> </a:t>
            </a:r>
            <a:r>
              <a:rPr lang="en-US" altLang="en-US" dirty="0"/>
              <a:t>used in Python, the </a:t>
            </a:r>
            <a:r>
              <a:rPr lang="en-US" altLang="en-US" dirty="0" err="1"/>
              <a:t>sklearn</a:t>
            </a:r>
            <a:r>
              <a:rPr lang="en-US" altLang="en-US" dirty="0"/>
              <a:t> user guide states:</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br>
            <a:r>
              <a:rPr lang="en-US" altLang="en-US" dirty="0"/>
              <a:t>Permutation importance for feature evaluation </a:t>
            </a:r>
            <a:r>
              <a:rPr lang="en-US" altLang="en-US" dirty="0">
                <a:hlinkClick r:id="rId3"/>
              </a:rPr>
              <a:t>[BRE]</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The </a:t>
            </a:r>
            <a:r>
              <a:rPr lang="en-US" altLang="en-US" dirty="0">
                <a:hlinkClick r:id="rId4"/>
              </a:rPr>
              <a:t>estimator</a:t>
            </a:r>
            <a:r>
              <a:rPr lang="en-US" altLang="en-US" dirty="0"/>
              <a:t> is required to be a fitted estimator. X can be the data set used to train the estimator or a hold-out set. The permutation importance of a feature is calculated as follows. First, a baseline metric, defined by </a:t>
            </a:r>
            <a:r>
              <a:rPr lang="en-US" altLang="en-US" dirty="0">
                <a:hlinkClick r:id="rId5"/>
              </a:rPr>
              <a:t>scoring</a:t>
            </a:r>
            <a:r>
              <a:rPr lang="en-US" altLang="en-US" dirty="0"/>
              <a:t>, is evaluated on a (potentially different) dataset defined by the X. Next, a feature column from the validation set is permuted and the metric is evaluated again. The permutation importance is defined to be the difference between the baseline metric and metric from permutating the feature column.</a:t>
            </a:r>
            <a:br>
              <a:rPr lang="en-US" altLang="en-US" dirty="0"/>
            </a:br>
            <a:endParaRPr lang="en-US" altLang="en-US" dirty="0"/>
          </a:p>
        </p:txBody>
      </p:sp>
      <p:sp>
        <p:nvSpPr>
          <p:cNvPr id="4" name="Content Placeholder 2">
            <a:extLst>
              <a:ext uri="{FF2B5EF4-FFF2-40B4-BE49-F238E27FC236}">
                <a16:creationId xmlns:a16="http://schemas.microsoft.com/office/drawing/2014/main" id="{5A7E8AFC-8C54-45D2-D2C7-9362AB3C3D87}"/>
              </a:ext>
            </a:extLst>
          </p:cNvPr>
          <p:cNvSpPr txBox="1">
            <a:spLocks/>
          </p:cNvSpPr>
          <p:nvPr/>
        </p:nvSpPr>
        <p:spPr>
          <a:xfrm>
            <a:off x="180830" y="6192183"/>
            <a:ext cx="5614610" cy="5292148"/>
          </a:xfrm>
          <a:prstGeom prst="rect">
            <a:avLst/>
          </a:prstGeom>
        </p:spPr>
        <p:txBody>
          <a:bodyPr vert="horz" lIns="91440" tIns="45720" rIns="91440" bIns="45720" rtlCol="0" anchor="t">
            <a:noAutofit/>
          </a:bodyPr>
          <a:lstStyle>
            <a:lvl1pPr marL="342900" indent="-342900" algn="l" defTabSz="457200" rtl="0" eaLnBrk="1" latinLnBrk="0" hangingPunct="1">
              <a:spcBef>
                <a:spcPct val="20000"/>
              </a:spcBef>
              <a:buFont typeface="Arial"/>
              <a:buChar char="•"/>
              <a:defRPr sz="30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6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2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18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1000" dirty="0" err="1">
                <a:hlinkClick r:id="rId6"/>
              </a:rPr>
              <a:t>permutation_importance</a:t>
            </a:r>
            <a:r>
              <a:rPr lang="fr-FR" sz="1000" dirty="0">
                <a:hlinkClick r:id="rId6"/>
              </a:rPr>
              <a:t> — </a:t>
            </a:r>
            <a:r>
              <a:rPr lang="fr-FR" sz="1000" dirty="0" err="1">
                <a:hlinkClick r:id="rId6"/>
              </a:rPr>
              <a:t>scikit-learn</a:t>
            </a:r>
            <a:r>
              <a:rPr lang="fr-FR" sz="1000" dirty="0">
                <a:hlinkClick r:id="rId6"/>
              </a:rPr>
              <a:t> 1.5.0 documentation</a:t>
            </a:r>
            <a:endParaRPr lang="en-US" sz="2000" dirty="0">
              <a:solidFill>
                <a:srgbClr val="000000">
                  <a:alpha val="80000"/>
                </a:srgbClr>
              </a:solidFill>
              <a:latin typeface="Aptos"/>
            </a:endParaRPr>
          </a:p>
          <a:p>
            <a:pPr>
              <a:buFont typeface="Arial" panose="020B0604020202020204" pitchFamily="34" charset="0"/>
              <a:buChar char="•"/>
            </a:pPr>
            <a:endParaRPr lang="en-US" sz="2000" dirty="0">
              <a:solidFill>
                <a:srgbClr val="000000">
                  <a:alpha val="80000"/>
                </a:srgbClr>
              </a:solidFill>
            </a:endParaRPr>
          </a:p>
        </p:txBody>
      </p:sp>
    </p:spTree>
    <p:extLst>
      <p:ext uri="{BB962C8B-B14F-4D97-AF65-F5344CB8AC3E}">
        <p14:creationId xmlns:p14="http://schemas.microsoft.com/office/powerpoint/2010/main" val="4243425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Permutation Importance Explained </a:t>
            </a:r>
          </a:p>
        </p:txBody>
      </p:sp>
      <p:sp>
        <p:nvSpPr>
          <p:cNvPr id="10" name="Rectangle 1">
            <a:extLst>
              <a:ext uri="{FF2B5EF4-FFF2-40B4-BE49-F238E27FC236}">
                <a16:creationId xmlns:a16="http://schemas.microsoft.com/office/drawing/2014/main" id="{271D71FF-279C-A3AA-A762-1F3004F37FE4}"/>
              </a:ext>
            </a:extLst>
          </p:cNvPr>
          <p:cNvSpPr>
            <a:spLocks noChangeArrowheads="1"/>
          </p:cNvSpPr>
          <p:nvPr/>
        </p:nvSpPr>
        <p:spPr bwMode="auto">
          <a:xfrm>
            <a:off x="2478423" y="2007427"/>
            <a:ext cx="7509164" cy="3341614"/>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rtl="0" fontAlgn="base"/>
            <a:r>
              <a:rPr lang="en-US" dirty="0"/>
              <a:t>Permutation importance assesses the significance of each feature independently in out-of-bag cross-validated predictions, providing a more reliable and robust measure.</a:t>
            </a:r>
          </a:p>
          <a:p>
            <a:pPr algn="l" rtl="0" fontAlgn="base"/>
            <a:endParaRPr lang="en-US" dirty="0"/>
          </a:p>
          <a:p>
            <a:pPr algn="l" rtl="0" fontAlgn="base"/>
            <a:r>
              <a:rPr lang="en-US" dirty="0"/>
              <a:t>By evaluating the impact of individual feature permutations on predictions, it calculates importance. Permutation involves randomly shuffling a single feature’s values and measuring the resulting performance decrease (e.g., accuracy, F1-score). Comparing the model’s original and permuted values allows for a precise evaluation of feature importance.</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br>
            <a:endParaRPr lang="en-US" altLang="en-US" dirty="0"/>
          </a:p>
        </p:txBody>
      </p:sp>
      <p:sp>
        <p:nvSpPr>
          <p:cNvPr id="4" name="Content Placeholder 2">
            <a:extLst>
              <a:ext uri="{FF2B5EF4-FFF2-40B4-BE49-F238E27FC236}">
                <a16:creationId xmlns:a16="http://schemas.microsoft.com/office/drawing/2014/main" id="{CF749FEB-5FE2-D280-8B9C-F3D63ADF39F6}"/>
              </a:ext>
            </a:extLst>
          </p:cNvPr>
          <p:cNvSpPr>
            <a:spLocks noGrp="1"/>
          </p:cNvSpPr>
          <p:nvPr>
            <p:ph idx="1"/>
          </p:nvPr>
        </p:nvSpPr>
        <p:spPr>
          <a:xfrm>
            <a:off x="285886" y="5961274"/>
            <a:ext cx="5614610" cy="5292148"/>
          </a:xfrm>
        </p:spPr>
        <p:txBody>
          <a:bodyPr vert="horz" lIns="91440" tIns="45720" rIns="91440" bIns="45720" rtlCol="0" anchor="t">
            <a:noAutofit/>
          </a:bodyPr>
          <a:lstStyle/>
          <a:p>
            <a:pPr marL="0" indent="0">
              <a:buNone/>
            </a:pPr>
            <a:r>
              <a:rPr lang="en-US" sz="1200" dirty="0">
                <a:hlinkClick r:id="rId3"/>
              </a:rPr>
              <a:t>Feature Importance with Random Forests</a:t>
            </a:r>
            <a:endParaRPr lang="en-US" sz="2000" dirty="0">
              <a:solidFill>
                <a:srgbClr val="000000">
                  <a:alpha val="80000"/>
                </a:srgbClr>
              </a:solidFill>
            </a:endParaRPr>
          </a:p>
          <a:p>
            <a:pPr marL="0" indent="0" algn="ctr">
              <a:buNone/>
            </a:pPr>
            <a:endParaRPr lang="en-US" sz="2000" dirty="0">
              <a:solidFill>
                <a:srgbClr val="000000">
                  <a:alpha val="80000"/>
                </a:srgbClr>
              </a:solidFill>
              <a:latin typeface="Aptos"/>
            </a:endParaRPr>
          </a:p>
          <a:p>
            <a:pPr>
              <a:buFont typeface="Arial" panose="020B0604020202020204" pitchFamily="34" charset="0"/>
              <a:buChar char="•"/>
            </a:pPr>
            <a:endParaRPr lang="en-US" sz="2000" dirty="0">
              <a:solidFill>
                <a:srgbClr val="000000">
                  <a:alpha val="80000"/>
                </a:srgbClr>
              </a:solidFill>
            </a:endParaRPr>
          </a:p>
        </p:txBody>
      </p:sp>
    </p:spTree>
    <p:extLst>
      <p:ext uri="{BB962C8B-B14F-4D97-AF65-F5344CB8AC3E}">
        <p14:creationId xmlns:p14="http://schemas.microsoft.com/office/powerpoint/2010/main" val="1902890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Permutation Importance Algorithm</a:t>
            </a:r>
          </a:p>
        </p:txBody>
      </p:sp>
      <p:sp>
        <p:nvSpPr>
          <p:cNvPr id="8" name="Rectangle 1">
            <a:extLst>
              <a:ext uri="{FF2B5EF4-FFF2-40B4-BE49-F238E27FC236}">
                <a16:creationId xmlns:a16="http://schemas.microsoft.com/office/drawing/2014/main" id="{4BD12A7D-632D-21C9-9659-172001EDFF4D}"/>
              </a:ext>
            </a:extLst>
          </p:cNvPr>
          <p:cNvSpPr>
            <a:spLocks noChangeArrowheads="1"/>
          </p:cNvSpPr>
          <p:nvPr/>
        </p:nvSpPr>
        <p:spPr bwMode="auto">
          <a:xfrm>
            <a:off x="4017048" y="870335"/>
            <a:ext cx="4157904" cy="571625"/>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permutation_importance</a:t>
            </a:r>
            <a:r>
              <a:rPr lang="en-US" altLang="en-US" dirty="0"/>
              <a:t> from the </a:t>
            </a:r>
            <a:r>
              <a:rPr lang="en-US" altLang="en-US" dirty="0" err="1"/>
              <a:t>sklearn</a:t>
            </a:r>
            <a:r>
              <a:rPr lang="en-US" altLang="en-US" dirty="0"/>
              <a:t> algorithm:</a:t>
            </a:r>
          </a:p>
        </p:txBody>
      </p:sp>
      <p:pic>
        <p:nvPicPr>
          <p:cNvPr id="12" name="Picture 11">
            <a:extLst>
              <a:ext uri="{FF2B5EF4-FFF2-40B4-BE49-F238E27FC236}">
                <a16:creationId xmlns:a16="http://schemas.microsoft.com/office/drawing/2014/main" id="{828582D6-3864-2E74-F992-310337AB4886}"/>
              </a:ext>
            </a:extLst>
          </p:cNvPr>
          <p:cNvPicPr>
            <a:picLocks noChangeAspect="1"/>
          </p:cNvPicPr>
          <p:nvPr/>
        </p:nvPicPr>
        <p:blipFill>
          <a:blip r:embed="rId3"/>
          <a:stretch>
            <a:fillRect/>
          </a:stretch>
        </p:blipFill>
        <p:spPr>
          <a:xfrm>
            <a:off x="1822551" y="1810940"/>
            <a:ext cx="8546898" cy="4176725"/>
          </a:xfrm>
          <a:prstGeom prst="rect">
            <a:avLst/>
          </a:prstGeom>
        </p:spPr>
      </p:pic>
      <p:sp>
        <p:nvSpPr>
          <p:cNvPr id="3" name="Content Placeholder 2">
            <a:extLst>
              <a:ext uri="{FF2B5EF4-FFF2-40B4-BE49-F238E27FC236}">
                <a16:creationId xmlns:a16="http://schemas.microsoft.com/office/drawing/2014/main" id="{CA59654C-2184-DE4E-ED00-BB803883499D}"/>
              </a:ext>
            </a:extLst>
          </p:cNvPr>
          <p:cNvSpPr>
            <a:spLocks noGrp="1"/>
          </p:cNvSpPr>
          <p:nvPr>
            <p:ph idx="1"/>
          </p:nvPr>
        </p:nvSpPr>
        <p:spPr>
          <a:xfrm>
            <a:off x="180830" y="6192183"/>
            <a:ext cx="5614610" cy="5292148"/>
          </a:xfrm>
        </p:spPr>
        <p:txBody>
          <a:bodyPr vert="horz" lIns="91440" tIns="45720" rIns="91440" bIns="45720" rtlCol="0" anchor="t">
            <a:noAutofit/>
          </a:bodyPr>
          <a:lstStyle/>
          <a:p>
            <a:pPr marL="0" indent="0">
              <a:buNone/>
            </a:pPr>
            <a:r>
              <a:rPr lang="fr-FR" sz="1000" dirty="0" err="1">
                <a:hlinkClick r:id="rId4"/>
              </a:rPr>
              <a:t>permutation_importance</a:t>
            </a:r>
            <a:r>
              <a:rPr lang="fr-FR" sz="1000" dirty="0">
                <a:hlinkClick r:id="rId4"/>
              </a:rPr>
              <a:t> — </a:t>
            </a:r>
            <a:r>
              <a:rPr lang="fr-FR" sz="1000" dirty="0" err="1">
                <a:hlinkClick r:id="rId4"/>
              </a:rPr>
              <a:t>scikit-learn</a:t>
            </a:r>
            <a:r>
              <a:rPr lang="fr-FR" sz="1000" dirty="0">
                <a:hlinkClick r:id="rId4"/>
              </a:rPr>
              <a:t> 1.5.0 documentation</a:t>
            </a:r>
            <a:endParaRPr lang="en-US" sz="2000" dirty="0">
              <a:solidFill>
                <a:srgbClr val="000000">
                  <a:alpha val="80000"/>
                </a:srgbClr>
              </a:solidFill>
              <a:latin typeface="Aptos"/>
            </a:endParaRPr>
          </a:p>
          <a:p>
            <a:pPr>
              <a:buFont typeface="Arial" panose="020B0604020202020204" pitchFamily="34" charset="0"/>
              <a:buChar char="•"/>
            </a:pPr>
            <a:endParaRPr lang="en-US" sz="2000" dirty="0">
              <a:solidFill>
                <a:srgbClr val="000000">
                  <a:alpha val="80000"/>
                </a:srgbClr>
              </a:solidFill>
            </a:endParaRPr>
          </a:p>
        </p:txBody>
      </p:sp>
    </p:spTree>
    <p:extLst>
      <p:ext uri="{BB962C8B-B14F-4D97-AF65-F5344CB8AC3E}">
        <p14:creationId xmlns:p14="http://schemas.microsoft.com/office/powerpoint/2010/main" val="515841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Permutation Importance in Python</a:t>
            </a:r>
          </a:p>
        </p:txBody>
      </p:sp>
      <p:pic>
        <p:nvPicPr>
          <p:cNvPr id="8" name="Picture 7">
            <a:extLst>
              <a:ext uri="{FF2B5EF4-FFF2-40B4-BE49-F238E27FC236}">
                <a16:creationId xmlns:a16="http://schemas.microsoft.com/office/drawing/2014/main" id="{A13F4D78-D796-8D40-2ED4-C87DAC2B60EF}"/>
              </a:ext>
            </a:extLst>
          </p:cNvPr>
          <p:cNvPicPr>
            <a:picLocks noChangeAspect="1"/>
          </p:cNvPicPr>
          <p:nvPr/>
        </p:nvPicPr>
        <p:blipFill rotWithShape="1">
          <a:blip r:embed="rId2"/>
          <a:srcRect t="29284" r="13785" b="46715"/>
          <a:stretch/>
        </p:blipFill>
        <p:spPr>
          <a:xfrm>
            <a:off x="0" y="1957582"/>
            <a:ext cx="12192000" cy="2194113"/>
          </a:xfrm>
          <a:prstGeom prst="rect">
            <a:avLst/>
          </a:prstGeom>
        </p:spPr>
      </p:pic>
    </p:spTree>
    <p:extLst>
      <p:ext uri="{BB962C8B-B14F-4D97-AF65-F5344CB8AC3E}">
        <p14:creationId xmlns:p14="http://schemas.microsoft.com/office/powerpoint/2010/main" val="358257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Movie Score Prediction</a:t>
            </a:r>
          </a:p>
        </p:txBody>
      </p:sp>
      <p:sp>
        <p:nvSpPr>
          <p:cNvPr id="3" name="TextBox 2">
            <a:extLst>
              <a:ext uri="{FF2B5EF4-FFF2-40B4-BE49-F238E27FC236}">
                <a16:creationId xmlns:a16="http://schemas.microsoft.com/office/drawing/2014/main" id="{4ABD8AEC-1B18-FF1C-044A-869946DF1CA3}"/>
              </a:ext>
            </a:extLst>
          </p:cNvPr>
          <p:cNvSpPr txBox="1"/>
          <p:nvPr/>
        </p:nvSpPr>
        <p:spPr>
          <a:xfrm>
            <a:off x="438727" y="1351508"/>
            <a:ext cx="11314545" cy="4216539"/>
          </a:xfrm>
          <a:prstGeom prst="rect">
            <a:avLst/>
          </a:prstGeom>
          <a:noFill/>
        </p:spPr>
        <p:txBody>
          <a:bodyPr wrap="square" rtlCol="0">
            <a:spAutoFit/>
          </a:bodyPr>
          <a:lstStyle/>
          <a:p>
            <a:r>
              <a:rPr lang="en-US" sz="2400" dirty="0">
                <a:latin typeface="Abadi" panose="020B0604020104020204" pitchFamily="34" charset="0"/>
              </a:rPr>
              <a:t>Movies contain a wide variety of features:</a:t>
            </a:r>
          </a:p>
          <a:p>
            <a:r>
              <a:rPr lang="en-US" sz="2400" dirty="0">
                <a:latin typeface="Abadi" panose="020B0604020104020204" pitchFamily="34" charset="0"/>
              </a:rPr>
              <a:t> - Actors, directors, genres, studios, producers, crew, set design, composer, etc.</a:t>
            </a:r>
          </a:p>
          <a:p>
            <a:endParaRPr lang="en-US" sz="2400" dirty="0">
              <a:latin typeface="Abadi" panose="020B0604020104020204" pitchFamily="34" charset="0"/>
            </a:endParaRPr>
          </a:p>
          <a:p>
            <a:r>
              <a:rPr lang="en-US" sz="2400" dirty="0">
                <a:latin typeface="Abadi" panose="020B0604020104020204" pitchFamily="34" charset="0"/>
              </a:rPr>
              <a:t>People often rate movies, giving them a 3/5, a thumbs down, or maybe a like on an Instagram post.</a:t>
            </a:r>
          </a:p>
          <a:p>
            <a:endParaRPr lang="en-US" sz="2400" dirty="0">
              <a:latin typeface="Abadi" panose="020B0604020104020204" pitchFamily="34" charset="0"/>
            </a:endParaRPr>
          </a:p>
          <a:p>
            <a:r>
              <a:rPr lang="en-US" sz="2400" dirty="0">
                <a:latin typeface="Abadi" panose="020B0604020104020204" pitchFamily="34" charset="0"/>
              </a:rPr>
              <a:t>But, how can we understand that a movie has done well?</a:t>
            </a:r>
          </a:p>
          <a:p>
            <a:endParaRPr lang="en-US" sz="2400" dirty="0">
              <a:latin typeface="Abadi" panose="020B0604020104020204" pitchFamily="34" charset="0"/>
            </a:endParaRPr>
          </a:p>
          <a:p>
            <a:r>
              <a:rPr lang="en-US" sz="2400" b="1" dirty="0">
                <a:latin typeface="Abadi" panose="020B0604020104020204" pitchFamily="34" charset="0"/>
              </a:rPr>
              <a:t>Or….</a:t>
            </a:r>
          </a:p>
          <a:p>
            <a:endParaRPr lang="en-US" sz="2400" dirty="0">
              <a:latin typeface="Abadi" panose="020B0604020104020204" pitchFamily="34" charset="0"/>
            </a:endParaRPr>
          </a:p>
          <a:p>
            <a:r>
              <a:rPr lang="en-US" sz="2800" i="1" dirty="0">
                <a:latin typeface="Abadi" panose="020B0604020104020204" pitchFamily="34" charset="0"/>
              </a:rPr>
              <a:t>Can we </a:t>
            </a:r>
            <a:r>
              <a:rPr lang="en-US" sz="2800" b="1" i="1" dirty="0">
                <a:latin typeface="Abadi" panose="020B0604020104020204" pitchFamily="34" charset="0"/>
              </a:rPr>
              <a:t>predict </a:t>
            </a:r>
            <a:r>
              <a:rPr lang="en-US" sz="2800" i="1" dirty="0">
                <a:latin typeface="Abadi" panose="020B0604020104020204" pitchFamily="34" charset="0"/>
              </a:rPr>
              <a:t>that a movie will do well based on these features?</a:t>
            </a:r>
            <a:endParaRPr lang="en-US" sz="2800" b="1" i="1" dirty="0">
              <a:latin typeface="Abadi" panose="020B0604020104020204" pitchFamily="34" charset="0"/>
            </a:endParaRPr>
          </a:p>
        </p:txBody>
      </p:sp>
    </p:spTree>
    <p:extLst>
      <p:ext uri="{BB962C8B-B14F-4D97-AF65-F5344CB8AC3E}">
        <p14:creationId xmlns:p14="http://schemas.microsoft.com/office/powerpoint/2010/main" val="1419584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Permutation Importance Graph: BER</a:t>
            </a:r>
          </a:p>
        </p:txBody>
      </p:sp>
      <p:graphicFrame>
        <p:nvGraphicFramePr>
          <p:cNvPr id="7" name="Table 6">
            <a:extLst>
              <a:ext uri="{FF2B5EF4-FFF2-40B4-BE49-F238E27FC236}">
                <a16:creationId xmlns:a16="http://schemas.microsoft.com/office/drawing/2014/main" id="{4AD99553-E0E9-615E-C018-76BEC445AC80}"/>
              </a:ext>
            </a:extLst>
          </p:cNvPr>
          <p:cNvGraphicFramePr>
            <a:graphicFrameLocks noGrp="1"/>
          </p:cNvGraphicFramePr>
          <p:nvPr>
            <p:extLst>
              <p:ext uri="{D42A27DB-BD31-4B8C-83A1-F6EECF244321}">
                <p14:modId xmlns:p14="http://schemas.microsoft.com/office/powerpoint/2010/main" val="2498326096"/>
              </p:ext>
            </p:extLst>
          </p:nvPr>
        </p:nvGraphicFramePr>
        <p:xfrm>
          <a:off x="4876800" y="5668964"/>
          <a:ext cx="2438400" cy="9144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715931547"/>
                    </a:ext>
                  </a:extLst>
                </a:gridCol>
                <a:gridCol w="609600">
                  <a:extLst>
                    <a:ext uri="{9D8B030D-6E8A-4147-A177-3AD203B41FA5}">
                      <a16:colId xmlns:a16="http://schemas.microsoft.com/office/drawing/2014/main" val="94607604"/>
                    </a:ext>
                  </a:extLst>
                </a:gridCol>
                <a:gridCol w="609600">
                  <a:extLst>
                    <a:ext uri="{9D8B030D-6E8A-4147-A177-3AD203B41FA5}">
                      <a16:colId xmlns:a16="http://schemas.microsoft.com/office/drawing/2014/main" val="1317375858"/>
                    </a:ext>
                  </a:extLst>
                </a:gridCol>
                <a:gridCol w="609600">
                  <a:extLst>
                    <a:ext uri="{9D8B030D-6E8A-4147-A177-3AD203B41FA5}">
                      <a16:colId xmlns:a16="http://schemas.microsoft.com/office/drawing/2014/main" val="2002706816"/>
                    </a:ext>
                  </a:extLst>
                </a:gridCol>
              </a:tblGrid>
              <a:tr h="182880">
                <a:tc>
                  <a:txBody>
                    <a:bodyPr/>
                    <a:lstStyle/>
                    <a:p>
                      <a:pPr algn="l" fontAlgn="b"/>
                      <a:r>
                        <a:rPr lang="en-US" sz="1100" u="none" strike="noStrike">
                          <a:effectLst/>
                          <a:latin typeface="Aptos" panose="020B0004020202020204" pitchFamily="34" charset="0"/>
                        </a:rPr>
                        <a:t>Total Avg:</a:t>
                      </a:r>
                      <a:endParaRPr lang="en-US" sz="1100" b="0" i="0" u="none" strike="noStrike">
                        <a:solidFill>
                          <a:srgbClr val="000000"/>
                        </a:solidFill>
                        <a:effectLst/>
                        <a:latin typeface="Aptos" panose="020B000402020202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Aptos" panose="020B0004020202020204" pitchFamily="34" charset="0"/>
                      </a:endParaRPr>
                    </a:p>
                  </a:txBody>
                  <a:tcPr marL="7620" marR="7620" marT="7620" marB="0" anchor="b"/>
                </a:tc>
                <a:tc>
                  <a:txBody>
                    <a:bodyPr/>
                    <a:lstStyle/>
                    <a:p>
                      <a:pPr algn="l" fontAlgn="b"/>
                      <a:r>
                        <a:rPr lang="en-US" sz="1100" u="none" strike="noStrike">
                          <a:effectLst/>
                          <a:latin typeface="Aptos" panose="020B0004020202020204" pitchFamily="34" charset="0"/>
                        </a:rPr>
                        <a:t>Average</a:t>
                      </a:r>
                      <a:endParaRPr lang="en-US" sz="1100" b="1" i="0" u="none" strike="noStrike">
                        <a:solidFill>
                          <a:srgbClr val="000000"/>
                        </a:solidFill>
                        <a:effectLst/>
                        <a:latin typeface="Aptos" panose="020B0004020202020204" pitchFamily="34" charset="0"/>
                      </a:endParaRPr>
                    </a:p>
                  </a:txBody>
                  <a:tcPr marL="7620" marR="7620" marT="7620" marB="0" anchor="b"/>
                </a:tc>
                <a:tc>
                  <a:txBody>
                    <a:bodyPr/>
                    <a:lstStyle/>
                    <a:p>
                      <a:pPr algn="l" fontAlgn="b"/>
                      <a:r>
                        <a:rPr lang="en-US" sz="1100" u="none" strike="noStrike">
                          <a:effectLst/>
                          <a:latin typeface="Aptos" panose="020B0004020202020204" pitchFamily="34" charset="0"/>
                        </a:rPr>
                        <a:t>St Dev</a:t>
                      </a:r>
                      <a:endParaRPr lang="en-US" sz="1100" b="1" i="0" u="none" strike="noStrike">
                        <a:solidFill>
                          <a:srgbClr val="000000"/>
                        </a:solidFill>
                        <a:effectLst/>
                        <a:latin typeface="Aptos" panose="020B0004020202020204" pitchFamily="34" charset="0"/>
                      </a:endParaRPr>
                    </a:p>
                  </a:txBody>
                  <a:tcPr marL="7620" marR="7620" marT="7620" marB="0" anchor="b"/>
                </a:tc>
                <a:extLst>
                  <a:ext uri="{0D108BD9-81ED-4DB2-BD59-A6C34878D82A}">
                    <a16:rowId xmlns:a16="http://schemas.microsoft.com/office/drawing/2014/main" val="3138434569"/>
                  </a:ext>
                </a:extLst>
              </a:tr>
              <a:tr h="182880">
                <a:tc gridSpan="2">
                  <a:txBody>
                    <a:bodyPr/>
                    <a:lstStyle/>
                    <a:p>
                      <a:pPr algn="l" fontAlgn="b"/>
                      <a:r>
                        <a:rPr lang="en-US" sz="1100" u="none" strike="noStrike">
                          <a:effectLst/>
                          <a:latin typeface="Aptos" panose="020B0004020202020204" pitchFamily="34" charset="0"/>
                        </a:rPr>
                        <a:t>PilotLength</a:t>
                      </a:r>
                      <a:endParaRPr lang="en-US" sz="1100" b="0" i="0" u="none" strike="noStrike">
                        <a:solidFill>
                          <a:srgbClr val="000000"/>
                        </a:solidFill>
                        <a:effectLst/>
                        <a:latin typeface="Aptos" panose="020B000402020202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latin typeface="Aptos" panose="020B0004020202020204" pitchFamily="34" charset="0"/>
                        </a:rPr>
                        <a:t>-0.00203</a:t>
                      </a:r>
                      <a:endParaRPr lang="en-US" sz="1100" b="1" i="0" u="none" strike="noStrike">
                        <a:solidFill>
                          <a:srgbClr val="000000"/>
                        </a:solidFill>
                        <a:effectLst/>
                        <a:latin typeface="Aptos" panose="020B0004020202020204" pitchFamily="34" charset="0"/>
                      </a:endParaRPr>
                    </a:p>
                  </a:txBody>
                  <a:tcPr marL="7620" marR="7620" marT="7620" marB="0" anchor="b"/>
                </a:tc>
                <a:tc>
                  <a:txBody>
                    <a:bodyPr/>
                    <a:lstStyle/>
                    <a:p>
                      <a:pPr algn="r" fontAlgn="b"/>
                      <a:r>
                        <a:rPr lang="en-US" sz="1100" u="none" strike="noStrike">
                          <a:effectLst/>
                          <a:latin typeface="Aptos" panose="020B0004020202020204" pitchFamily="34" charset="0"/>
                        </a:rPr>
                        <a:t>0.002172</a:t>
                      </a:r>
                      <a:endParaRPr lang="en-US" sz="1100" b="0" i="0" u="none" strike="noStrike">
                        <a:solidFill>
                          <a:srgbClr val="000000"/>
                        </a:solidFill>
                        <a:effectLst/>
                        <a:latin typeface="Aptos" panose="020B0004020202020204" pitchFamily="34" charset="0"/>
                      </a:endParaRPr>
                    </a:p>
                  </a:txBody>
                  <a:tcPr marL="7620" marR="7620" marT="7620" marB="0" anchor="b"/>
                </a:tc>
                <a:extLst>
                  <a:ext uri="{0D108BD9-81ED-4DB2-BD59-A6C34878D82A}">
                    <a16:rowId xmlns:a16="http://schemas.microsoft.com/office/drawing/2014/main" val="3275188637"/>
                  </a:ext>
                </a:extLst>
              </a:tr>
              <a:tr h="182880">
                <a:tc gridSpan="2">
                  <a:txBody>
                    <a:bodyPr/>
                    <a:lstStyle/>
                    <a:p>
                      <a:pPr algn="l" fontAlgn="b"/>
                      <a:r>
                        <a:rPr lang="en-US" sz="1100" u="none" strike="noStrike">
                          <a:effectLst/>
                          <a:latin typeface="Aptos" panose="020B0004020202020204" pitchFamily="34" charset="0"/>
                        </a:rPr>
                        <a:t>PilotSpacing</a:t>
                      </a:r>
                      <a:endParaRPr lang="en-US" sz="1100" b="0" i="0" u="none" strike="noStrike">
                        <a:solidFill>
                          <a:srgbClr val="000000"/>
                        </a:solidFill>
                        <a:effectLst/>
                        <a:latin typeface="Aptos" panose="020B000402020202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latin typeface="Aptos" panose="020B0004020202020204" pitchFamily="34" charset="0"/>
                        </a:rPr>
                        <a:t>0.000944</a:t>
                      </a:r>
                      <a:endParaRPr lang="en-US" sz="1100" b="1" i="0" u="none" strike="noStrike">
                        <a:solidFill>
                          <a:srgbClr val="000000"/>
                        </a:solidFill>
                        <a:effectLst/>
                        <a:latin typeface="Aptos" panose="020B0004020202020204" pitchFamily="34" charset="0"/>
                      </a:endParaRPr>
                    </a:p>
                  </a:txBody>
                  <a:tcPr marL="7620" marR="7620" marT="7620" marB="0" anchor="b"/>
                </a:tc>
                <a:tc>
                  <a:txBody>
                    <a:bodyPr/>
                    <a:lstStyle/>
                    <a:p>
                      <a:pPr algn="r" fontAlgn="b"/>
                      <a:r>
                        <a:rPr lang="en-US" sz="1100" u="none" strike="noStrike">
                          <a:effectLst/>
                          <a:latin typeface="Aptos" panose="020B0004020202020204" pitchFamily="34" charset="0"/>
                        </a:rPr>
                        <a:t>0.002621</a:t>
                      </a:r>
                      <a:endParaRPr lang="en-US" sz="1100" b="0" i="0" u="none" strike="noStrike">
                        <a:solidFill>
                          <a:srgbClr val="000000"/>
                        </a:solidFill>
                        <a:effectLst/>
                        <a:latin typeface="Aptos" panose="020B0004020202020204" pitchFamily="34" charset="0"/>
                      </a:endParaRPr>
                    </a:p>
                  </a:txBody>
                  <a:tcPr marL="7620" marR="7620" marT="7620" marB="0" anchor="b"/>
                </a:tc>
                <a:extLst>
                  <a:ext uri="{0D108BD9-81ED-4DB2-BD59-A6C34878D82A}">
                    <a16:rowId xmlns:a16="http://schemas.microsoft.com/office/drawing/2014/main" val="3748159364"/>
                  </a:ext>
                </a:extLst>
              </a:tr>
              <a:tr h="182880">
                <a:tc gridSpan="2">
                  <a:txBody>
                    <a:bodyPr/>
                    <a:lstStyle/>
                    <a:p>
                      <a:pPr algn="l" fontAlgn="b"/>
                      <a:r>
                        <a:rPr lang="en-US" sz="1100" u="none" strike="noStrike">
                          <a:effectLst/>
                          <a:latin typeface="Aptos" panose="020B0004020202020204" pitchFamily="34" charset="0"/>
                        </a:rPr>
                        <a:t>SymbolRate</a:t>
                      </a:r>
                      <a:endParaRPr lang="en-US" sz="1100" b="0" i="0" u="none" strike="noStrike">
                        <a:solidFill>
                          <a:srgbClr val="000000"/>
                        </a:solidFill>
                        <a:effectLst/>
                        <a:latin typeface="Aptos" panose="020B000402020202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latin typeface="Aptos" panose="020B0004020202020204" pitchFamily="34" charset="0"/>
                        </a:rPr>
                        <a:t>0.041957</a:t>
                      </a:r>
                      <a:endParaRPr lang="en-US" sz="1100" b="1" i="0" u="none" strike="noStrike">
                        <a:solidFill>
                          <a:srgbClr val="000000"/>
                        </a:solidFill>
                        <a:effectLst/>
                        <a:latin typeface="Aptos" panose="020B0004020202020204" pitchFamily="34" charset="0"/>
                      </a:endParaRPr>
                    </a:p>
                  </a:txBody>
                  <a:tcPr marL="7620" marR="7620" marT="7620" marB="0" anchor="b"/>
                </a:tc>
                <a:tc>
                  <a:txBody>
                    <a:bodyPr/>
                    <a:lstStyle/>
                    <a:p>
                      <a:pPr algn="r" fontAlgn="b"/>
                      <a:r>
                        <a:rPr lang="en-US" sz="1100" u="none" strike="noStrike">
                          <a:effectLst/>
                          <a:latin typeface="Aptos" panose="020B0004020202020204" pitchFamily="34" charset="0"/>
                        </a:rPr>
                        <a:t>0.005277</a:t>
                      </a:r>
                      <a:endParaRPr lang="en-US" sz="1100" b="0" i="0" u="none" strike="noStrike">
                        <a:solidFill>
                          <a:srgbClr val="000000"/>
                        </a:solidFill>
                        <a:effectLst/>
                        <a:latin typeface="Aptos" panose="020B0004020202020204" pitchFamily="34" charset="0"/>
                      </a:endParaRPr>
                    </a:p>
                  </a:txBody>
                  <a:tcPr marL="7620" marR="7620" marT="7620" marB="0" anchor="b"/>
                </a:tc>
                <a:extLst>
                  <a:ext uri="{0D108BD9-81ED-4DB2-BD59-A6C34878D82A}">
                    <a16:rowId xmlns:a16="http://schemas.microsoft.com/office/drawing/2014/main" val="4048354369"/>
                  </a:ext>
                </a:extLst>
              </a:tr>
              <a:tr h="182880">
                <a:tc gridSpan="2">
                  <a:txBody>
                    <a:bodyPr/>
                    <a:lstStyle/>
                    <a:p>
                      <a:pPr algn="l" fontAlgn="b"/>
                      <a:r>
                        <a:rPr lang="en-US" sz="1100" u="none" strike="noStrike">
                          <a:effectLst/>
                          <a:latin typeface="Aptos" panose="020B0004020202020204" pitchFamily="34" charset="0"/>
                        </a:rPr>
                        <a:t>PhaseNoise</a:t>
                      </a:r>
                      <a:endParaRPr lang="en-US" sz="1100" b="0" i="0" u="none" strike="noStrike">
                        <a:solidFill>
                          <a:srgbClr val="000000"/>
                        </a:solidFill>
                        <a:effectLst/>
                        <a:latin typeface="Aptos" panose="020B000402020202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latin typeface="Aptos" panose="020B0004020202020204" pitchFamily="34" charset="0"/>
                        </a:rPr>
                        <a:t>0.959134</a:t>
                      </a:r>
                      <a:endParaRPr lang="en-US" sz="1100" b="1" i="0" u="none" strike="noStrike">
                        <a:solidFill>
                          <a:srgbClr val="000000"/>
                        </a:solidFill>
                        <a:effectLst/>
                        <a:latin typeface="Aptos" panose="020B0004020202020204" pitchFamily="34" charset="0"/>
                      </a:endParaRPr>
                    </a:p>
                  </a:txBody>
                  <a:tcPr marL="7620" marR="7620" marT="7620" marB="0" anchor="b"/>
                </a:tc>
                <a:tc>
                  <a:txBody>
                    <a:bodyPr/>
                    <a:lstStyle/>
                    <a:p>
                      <a:pPr algn="r" fontAlgn="b"/>
                      <a:r>
                        <a:rPr lang="en-US" sz="1100" u="none" strike="noStrike" dirty="0">
                          <a:effectLst/>
                          <a:latin typeface="Aptos" panose="020B0004020202020204" pitchFamily="34" charset="0"/>
                        </a:rPr>
                        <a:t>0.007029</a:t>
                      </a:r>
                      <a:endParaRPr lang="en-US" sz="1100" b="0" i="0" u="none" strike="noStrike" dirty="0">
                        <a:solidFill>
                          <a:srgbClr val="000000"/>
                        </a:solidFill>
                        <a:effectLst/>
                        <a:latin typeface="Aptos" panose="020B0004020202020204" pitchFamily="34" charset="0"/>
                      </a:endParaRPr>
                    </a:p>
                  </a:txBody>
                  <a:tcPr marL="7620" marR="7620" marT="7620" marB="0" anchor="b"/>
                </a:tc>
                <a:extLst>
                  <a:ext uri="{0D108BD9-81ED-4DB2-BD59-A6C34878D82A}">
                    <a16:rowId xmlns:a16="http://schemas.microsoft.com/office/drawing/2014/main" val="1746377120"/>
                  </a:ext>
                </a:extLst>
              </a:tr>
            </a:tbl>
          </a:graphicData>
        </a:graphic>
      </p:graphicFrame>
      <p:pic>
        <p:nvPicPr>
          <p:cNvPr id="8" name="Picture 7" descr="A graph with different colored squares&#10;&#10;Description automatically generated">
            <a:extLst>
              <a:ext uri="{FF2B5EF4-FFF2-40B4-BE49-F238E27FC236}">
                <a16:creationId xmlns:a16="http://schemas.microsoft.com/office/drawing/2014/main" id="{DF5326CE-C328-D6A0-666D-2F4F6C5AA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1836"/>
            <a:ext cx="12133929" cy="4926724"/>
          </a:xfrm>
          <a:prstGeom prst="rect">
            <a:avLst/>
          </a:prstGeom>
        </p:spPr>
      </p:pic>
    </p:spTree>
    <p:extLst>
      <p:ext uri="{BB962C8B-B14F-4D97-AF65-F5344CB8AC3E}">
        <p14:creationId xmlns:p14="http://schemas.microsoft.com/office/powerpoint/2010/main" val="743609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Permutation Importance Graph: OBER</a:t>
            </a:r>
          </a:p>
        </p:txBody>
      </p:sp>
      <p:graphicFrame>
        <p:nvGraphicFramePr>
          <p:cNvPr id="5" name="Table 4">
            <a:extLst>
              <a:ext uri="{FF2B5EF4-FFF2-40B4-BE49-F238E27FC236}">
                <a16:creationId xmlns:a16="http://schemas.microsoft.com/office/drawing/2014/main" id="{8362C812-0A6F-ABCF-CC4E-ECF6A0FA9FB5}"/>
              </a:ext>
            </a:extLst>
          </p:cNvPr>
          <p:cNvGraphicFramePr>
            <a:graphicFrameLocks noGrp="1"/>
          </p:cNvGraphicFramePr>
          <p:nvPr>
            <p:extLst>
              <p:ext uri="{D42A27DB-BD31-4B8C-83A1-F6EECF244321}">
                <p14:modId xmlns:p14="http://schemas.microsoft.com/office/powerpoint/2010/main" val="2421277362"/>
              </p:ext>
            </p:extLst>
          </p:nvPr>
        </p:nvGraphicFramePr>
        <p:xfrm>
          <a:off x="4876800" y="5668964"/>
          <a:ext cx="2438400" cy="9144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399460175"/>
                    </a:ext>
                  </a:extLst>
                </a:gridCol>
                <a:gridCol w="609600">
                  <a:extLst>
                    <a:ext uri="{9D8B030D-6E8A-4147-A177-3AD203B41FA5}">
                      <a16:colId xmlns:a16="http://schemas.microsoft.com/office/drawing/2014/main" val="125074072"/>
                    </a:ext>
                  </a:extLst>
                </a:gridCol>
                <a:gridCol w="609600">
                  <a:extLst>
                    <a:ext uri="{9D8B030D-6E8A-4147-A177-3AD203B41FA5}">
                      <a16:colId xmlns:a16="http://schemas.microsoft.com/office/drawing/2014/main" val="2378086794"/>
                    </a:ext>
                  </a:extLst>
                </a:gridCol>
                <a:gridCol w="609600">
                  <a:extLst>
                    <a:ext uri="{9D8B030D-6E8A-4147-A177-3AD203B41FA5}">
                      <a16:colId xmlns:a16="http://schemas.microsoft.com/office/drawing/2014/main" val="1329084381"/>
                    </a:ext>
                  </a:extLst>
                </a:gridCol>
              </a:tblGrid>
              <a:tr h="182880">
                <a:tc>
                  <a:txBody>
                    <a:bodyPr/>
                    <a:lstStyle/>
                    <a:p>
                      <a:pPr algn="l" fontAlgn="b"/>
                      <a:r>
                        <a:rPr lang="en-US" sz="1100" u="none" strike="noStrike">
                          <a:effectLst/>
                          <a:latin typeface="Aptos" panose="020B0004020202020204" pitchFamily="34" charset="0"/>
                        </a:rPr>
                        <a:t>Total Avg:</a:t>
                      </a:r>
                      <a:endParaRPr lang="en-US" sz="1100" b="0" i="0" u="none" strike="noStrike">
                        <a:solidFill>
                          <a:srgbClr val="000000"/>
                        </a:solidFill>
                        <a:effectLst/>
                        <a:latin typeface="Aptos" panose="020B000402020202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Aptos" panose="020B0004020202020204" pitchFamily="34" charset="0"/>
                      </a:endParaRPr>
                    </a:p>
                  </a:txBody>
                  <a:tcPr marL="7620" marR="7620" marT="7620" marB="0" anchor="b"/>
                </a:tc>
                <a:tc>
                  <a:txBody>
                    <a:bodyPr/>
                    <a:lstStyle/>
                    <a:p>
                      <a:pPr algn="l" fontAlgn="b"/>
                      <a:r>
                        <a:rPr lang="en-US" sz="1100" u="none" strike="noStrike">
                          <a:effectLst/>
                          <a:latin typeface="Aptos" panose="020B0004020202020204" pitchFamily="34" charset="0"/>
                        </a:rPr>
                        <a:t>Average</a:t>
                      </a:r>
                      <a:endParaRPr lang="en-US" sz="1100" b="1" i="0" u="none" strike="noStrike">
                        <a:solidFill>
                          <a:srgbClr val="000000"/>
                        </a:solidFill>
                        <a:effectLst/>
                        <a:latin typeface="Aptos" panose="020B0004020202020204" pitchFamily="34" charset="0"/>
                      </a:endParaRPr>
                    </a:p>
                  </a:txBody>
                  <a:tcPr marL="7620" marR="7620" marT="7620" marB="0" anchor="b"/>
                </a:tc>
                <a:tc>
                  <a:txBody>
                    <a:bodyPr/>
                    <a:lstStyle/>
                    <a:p>
                      <a:pPr algn="l" fontAlgn="b"/>
                      <a:r>
                        <a:rPr lang="en-US" sz="1100" u="none" strike="noStrike">
                          <a:effectLst/>
                          <a:latin typeface="Aptos" panose="020B0004020202020204" pitchFamily="34" charset="0"/>
                        </a:rPr>
                        <a:t>St Dev</a:t>
                      </a:r>
                      <a:endParaRPr lang="en-US" sz="1100" b="1" i="0" u="none" strike="noStrike">
                        <a:solidFill>
                          <a:srgbClr val="000000"/>
                        </a:solidFill>
                        <a:effectLst/>
                        <a:latin typeface="Aptos" panose="020B0004020202020204" pitchFamily="34" charset="0"/>
                      </a:endParaRPr>
                    </a:p>
                  </a:txBody>
                  <a:tcPr marL="7620" marR="7620" marT="7620" marB="0" anchor="b"/>
                </a:tc>
                <a:extLst>
                  <a:ext uri="{0D108BD9-81ED-4DB2-BD59-A6C34878D82A}">
                    <a16:rowId xmlns:a16="http://schemas.microsoft.com/office/drawing/2014/main" val="131191768"/>
                  </a:ext>
                </a:extLst>
              </a:tr>
              <a:tr h="182880">
                <a:tc gridSpan="2">
                  <a:txBody>
                    <a:bodyPr/>
                    <a:lstStyle/>
                    <a:p>
                      <a:pPr algn="l" fontAlgn="b"/>
                      <a:r>
                        <a:rPr lang="en-US" sz="1100" u="none" strike="noStrike">
                          <a:effectLst/>
                          <a:latin typeface="Aptos" panose="020B0004020202020204" pitchFamily="34" charset="0"/>
                        </a:rPr>
                        <a:t>PilotLength</a:t>
                      </a:r>
                      <a:endParaRPr lang="en-US" sz="1100" b="0" i="0" u="none" strike="noStrike">
                        <a:solidFill>
                          <a:srgbClr val="000000"/>
                        </a:solidFill>
                        <a:effectLst/>
                        <a:latin typeface="Aptos" panose="020B000402020202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latin typeface="Aptos" panose="020B0004020202020204" pitchFamily="34" charset="0"/>
                        </a:rPr>
                        <a:t>-0.01694</a:t>
                      </a:r>
                      <a:endParaRPr lang="en-US" sz="1100" b="1" i="0" u="none" strike="noStrike">
                        <a:solidFill>
                          <a:srgbClr val="000000"/>
                        </a:solidFill>
                        <a:effectLst/>
                        <a:latin typeface="Aptos" panose="020B0004020202020204" pitchFamily="34" charset="0"/>
                      </a:endParaRPr>
                    </a:p>
                  </a:txBody>
                  <a:tcPr marL="7620" marR="7620" marT="7620" marB="0" anchor="b"/>
                </a:tc>
                <a:tc>
                  <a:txBody>
                    <a:bodyPr/>
                    <a:lstStyle/>
                    <a:p>
                      <a:pPr algn="r" fontAlgn="b"/>
                      <a:r>
                        <a:rPr lang="en-US" sz="1100" u="none" strike="noStrike">
                          <a:effectLst/>
                          <a:latin typeface="Aptos" panose="020B0004020202020204" pitchFamily="34" charset="0"/>
                        </a:rPr>
                        <a:t>0.003272</a:t>
                      </a:r>
                      <a:endParaRPr lang="en-US" sz="1100" b="0" i="0" u="none" strike="noStrike">
                        <a:solidFill>
                          <a:srgbClr val="000000"/>
                        </a:solidFill>
                        <a:effectLst/>
                        <a:latin typeface="Aptos" panose="020B0004020202020204" pitchFamily="34" charset="0"/>
                      </a:endParaRPr>
                    </a:p>
                  </a:txBody>
                  <a:tcPr marL="7620" marR="7620" marT="7620" marB="0" anchor="b"/>
                </a:tc>
                <a:extLst>
                  <a:ext uri="{0D108BD9-81ED-4DB2-BD59-A6C34878D82A}">
                    <a16:rowId xmlns:a16="http://schemas.microsoft.com/office/drawing/2014/main" val="4093452620"/>
                  </a:ext>
                </a:extLst>
              </a:tr>
              <a:tr h="182880">
                <a:tc gridSpan="2">
                  <a:txBody>
                    <a:bodyPr/>
                    <a:lstStyle/>
                    <a:p>
                      <a:pPr algn="l" fontAlgn="b"/>
                      <a:r>
                        <a:rPr lang="en-US" sz="1100" u="none" strike="noStrike">
                          <a:effectLst/>
                          <a:latin typeface="Aptos" panose="020B0004020202020204" pitchFamily="34" charset="0"/>
                        </a:rPr>
                        <a:t>PilotSpacing</a:t>
                      </a:r>
                      <a:endParaRPr lang="en-US" sz="1100" b="0" i="0" u="none" strike="noStrike">
                        <a:solidFill>
                          <a:srgbClr val="000000"/>
                        </a:solidFill>
                        <a:effectLst/>
                        <a:latin typeface="Aptos" panose="020B000402020202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latin typeface="Aptos" panose="020B0004020202020204" pitchFamily="34" charset="0"/>
                        </a:rPr>
                        <a:t>0.014172</a:t>
                      </a:r>
                      <a:endParaRPr lang="en-US" sz="1100" b="1" i="0" u="none" strike="noStrike">
                        <a:solidFill>
                          <a:srgbClr val="000000"/>
                        </a:solidFill>
                        <a:effectLst/>
                        <a:latin typeface="Aptos" panose="020B0004020202020204" pitchFamily="34" charset="0"/>
                      </a:endParaRPr>
                    </a:p>
                  </a:txBody>
                  <a:tcPr marL="7620" marR="7620" marT="7620" marB="0" anchor="b"/>
                </a:tc>
                <a:tc>
                  <a:txBody>
                    <a:bodyPr/>
                    <a:lstStyle/>
                    <a:p>
                      <a:pPr algn="r" fontAlgn="b"/>
                      <a:r>
                        <a:rPr lang="en-US" sz="1100" u="none" strike="noStrike">
                          <a:effectLst/>
                          <a:latin typeface="Aptos" panose="020B0004020202020204" pitchFamily="34" charset="0"/>
                        </a:rPr>
                        <a:t>0.004992</a:t>
                      </a:r>
                      <a:endParaRPr lang="en-US" sz="1100" b="0" i="0" u="none" strike="noStrike">
                        <a:solidFill>
                          <a:srgbClr val="000000"/>
                        </a:solidFill>
                        <a:effectLst/>
                        <a:latin typeface="Aptos" panose="020B0004020202020204" pitchFamily="34" charset="0"/>
                      </a:endParaRPr>
                    </a:p>
                  </a:txBody>
                  <a:tcPr marL="7620" marR="7620" marT="7620" marB="0" anchor="b"/>
                </a:tc>
                <a:extLst>
                  <a:ext uri="{0D108BD9-81ED-4DB2-BD59-A6C34878D82A}">
                    <a16:rowId xmlns:a16="http://schemas.microsoft.com/office/drawing/2014/main" val="1201527987"/>
                  </a:ext>
                </a:extLst>
              </a:tr>
              <a:tr h="182880">
                <a:tc gridSpan="2">
                  <a:txBody>
                    <a:bodyPr/>
                    <a:lstStyle/>
                    <a:p>
                      <a:pPr algn="l" fontAlgn="b"/>
                      <a:r>
                        <a:rPr lang="en-US" sz="1100" u="none" strike="noStrike">
                          <a:effectLst/>
                          <a:latin typeface="Aptos" panose="020B0004020202020204" pitchFamily="34" charset="0"/>
                        </a:rPr>
                        <a:t>SymbolRate</a:t>
                      </a:r>
                      <a:endParaRPr lang="en-US" sz="1100" b="0" i="0" u="none" strike="noStrike">
                        <a:solidFill>
                          <a:srgbClr val="000000"/>
                        </a:solidFill>
                        <a:effectLst/>
                        <a:latin typeface="Aptos" panose="020B000402020202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latin typeface="Aptos" panose="020B0004020202020204" pitchFamily="34" charset="0"/>
                        </a:rPr>
                        <a:t>0.396166</a:t>
                      </a:r>
                      <a:endParaRPr lang="en-US" sz="1100" b="1" i="0" u="none" strike="noStrike">
                        <a:solidFill>
                          <a:srgbClr val="000000"/>
                        </a:solidFill>
                        <a:effectLst/>
                        <a:latin typeface="Aptos" panose="020B0004020202020204" pitchFamily="34" charset="0"/>
                      </a:endParaRPr>
                    </a:p>
                  </a:txBody>
                  <a:tcPr marL="7620" marR="7620" marT="7620" marB="0" anchor="b"/>
                </a:tc>
                <a:tc>
                  <a:txBody>
                    <a:bodyPr/>
                    <a:lstStyle/>
                    <a:p>
                      <a:pPr algn="r" fontAlgn="b"/>
                      <a:r>
                        <a:rPr lang="en-US" sz="1100" u="none" strike="noStrike">
                          <a:effectLst/>
                          <a:latin typeface="Aptos" panose="020B0004020202020204" pitchFamily="34" charset="0"/>
                        </a:rPr>
                        <a:t>0.013949</a:t>
                      </a:r>
                      <a:endParaRPr lang="en-US" sz="1100" b="0" i="0" u="none" strike="noStrike">
                        <a:solidFill>
                          <a:srgbClr val="000000"/>
                        </a:solidFill>
                        <a:effectLst/>
                        <a:latin typeface="Aptos" panose="020B0004020202020204" pitchFamily="34" charset="0"/>
                      </a:endParaRPr>
                    </a:p>
                  </a:txBody>
                  <a:tcPr marL="7620" marR="7620" marT="7620" marB="0" anchor="b"/>
                </a:tc>
                <a:extLst>
                  <a:ext uri="{0D108BD9-81ED-4DB2-BD59-A6C34878D82A}">
                    <a16:rowId xmlns:a16="http://schemas.microsoft.com/office/drawing/2014/main" val="2828299040"/>
                  </a:ext>
                </a:extLst>
              </a:tr>
              <a:tr h="182880">
                <a:tc gridSpan="2">
                  <a:txBody>
                    <a:bodyPr/>
                    <a:lstStyle/>
                    <a:p>
                      <a:pPr algn="l" fontAlgn="b"/>
                      <a:r>
                        <a:rPr lang="en-US" sz="1100" u="none" strike="noStrike">
                          <a:effectLst/>
                          <a:latin typeface="Aptos" panose="020B0004020202020204" pitchFamily="34" charset="0"/>
                        </a:rPr>
                        <a:t>PhaseNoise</a:t>
                      </a:r>
                      <a:endParaRPr lang="en-US" sz="1100" b="0" i="0" u="none" strike="noStrike">
                        <a:solidFill>
                          <a:srgbClr val="000000"/>
                        </a:solidFill>
                        <a:effectLst/>
                        <a:latin typeface="Aptos" panose="020B000402020202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latin typeface="Aptos" panose="020B0004020202020204" pitchFamily="34" charset="0"/>
                        </a:rPr>
                        <a:t>0.6066</a:t>
                      </a:r>
                      <a:endParaRPr lang="en-US" sz="1100" b="1" i="0" u="none" strike="noStrike">
                        <a:solidFill>
                          <a:srgbClr val="000000"/>
                        </a:solidFill>
                        <a:effectLst/>
                        <a:latin typeface="Aptos" panose="020B0004020202020204" pitchFamily="34" charset="0"/>
                      </a:endParaRPr>
                    </a:p>
                  </a:txBody>
                  <a:tcPr marL="7620" marR="7620" marT="7620" marB="0" anchor="b"/>
                </a:tc>
                <a:tc>
                  <a:txBody>
                    <a:bodyPr/>
                    <a:lstStyle/>
                    <a:p>
                      <a:pPr algn="r" fontAlgn="b"/>
                      <a:r>
                        <a:rPr lang="en-US" sz="1100" u="none" strike="noStrike" dirty="0">
                          <a:effectLst/>
                          <a:latin typeface="Aptos" panose="020B0004020202020204" pitchFamily="34" charset="0"/>
                        </a:rPr>
                        <a:t>0.015978</a:t>
                      </a:r>
                      <a:endParaRPr lang="en-US" sz="1100" b="0" i="0" u="none" strike="noStrike" dirty="0">
                        <a:solidFill>
                          <a:srgbClr val="000000"/>
                        </a:solidFill>
                        <a:effectLst/>
                        <a:latin typeface="Aptos" panose="020B0004020202020204" pitchFamily="34" charset="0"/>
                      </a:endParaRPr>
                    </a:p>
                  </a:txBody>
                  <a:tcPr marL="7620" marR="7620" marT="7620" marB="0" anchor="b"/>
                </a:tc>
                <a:extLst>
                  <a:ext uri="{0D108BD9-81ED-4DB2-BD59-A6C34878D82A}">
                    <a16:rowId xmlns:a16="http://schemas.microsoft.com/office/drawing/2014/main" val="2719250652"/>
                  </a:ext>
                </a:extLst>
              </a:tr>
            </a:tbl>
          </a:graphicData>
        </a:graphic>
      </p:graphicFrame>
      <p:pic>
        <p:nvPicPr>
          <p:cNvPr id="9" name="Picture 8" descr="A graph of different colored bars&#10;&#10;Description automatically generated">
            <a:extLst>
              <a:ext uri="{FF2B5EF4-FFF2-40B4-BE49-F238E27FC236}">
                <a16:creationId xmlns:a16="http://schemas.microsoft.com/office/drawing/2014/main" id="{44DA5F57-4D2C-02C7-ED0F-163A9235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0" y="654372"/>
            <a:ext cx="12136700" cy="4921182"/>
          </a:xfrm>
          <a:prstGeom prst="rect">
            <a:avLst/>
          </a:prstGeom>
        </p:spPr>
      </p:pic>
    </p:spTree>
    <p:extLst>
      <p:ext uri="{BB962C8B-B14F-4D97-AF65-F5344CB8AC3E}">
        <p14:creationId xmlns:p14="http://schemas.microsoft.com/office/powerpoint/2010/main" val="2530523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Permutation Importance Graph: BER vs OBER</a:t>
            </a:r>
          </a:p>
        </p:txBody>
      </p:sp>
      <p:pic>
        <p:nvPicPr>
          <p:cNvPr id="4" name="Picture 3" descr="A graph of different colored bars&#10;&#10;Description automatically generated">
            <a:extLst>
              <a:ext uri="{FF2B5EF4-FFF2-40B4-BE49-F238E27FC236}">
                <a16:creationId xmlns:a16="http://schemas.microsoft.com/office/drawing/2014/main" id="{A3F924F2-97F6-6931-F69D-CDE2CA312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3025"/>
            <a:ext cx="12192000" cy="5431950"/>
          </a:xfrm>
          <a:prstGeom prst="rect">
            <a:avLst/>
          </a:prstGeom>
        </p:spPr>
      </p:pic>
    </p:spTree>
    <p:extLst>
      <p:ext uri="{BB962C8B-B14F-4D97-AF65-F5344CB8AC3E}">
        <p14:creationId xmlns:p14="http://schemas.microsoft.com/office/powerpoint/2010/main" val="72822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FI and PI</a:t>
            </a:r>
          </a:p>
        </p:txBody>
      </p:sp>
      <p:sp>
        <p:nvSpPr>
          <p:cNvPr id="10" name="Rectangle 1">
            <a:extLst>
              <a:ext uri="{FF2B5EF4-FFF2-40B4-BE49-F238E27FC236}">
                <a16:creationId xmlns:a16="http://schemas.microsoft.com/office/drawing/2014/main" id="{271D71FF-279C-A3AA-A762-1F3004F37FE4}"/>
              </a:ext>
            </a:extLst>
          </p:cNvPr>
          <p:cNvSpPr>
            <a:spLocks noChangeArrowheads="1"/>
          </p:cNvSpPr>
          <p:nvPr/>
        </p:nvSpPr>
        <p:spPr bwMode="auto">
          <a:xfrm>
            <a:off x="1011379" y="2268589"/>
            <a:ext cx="10460185" cy="2320822"/>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Some </a:t>
            </a:r>
            <a:r>
              <a:rPr lang="en-US" altLang="en-US" b="1" dirty="0"/>
              <a:t>notable takeaways </a:t>
            </a:r>
            <a:r>
              <a:rPr lang="en-US" altLang="en-US" dirty="0"/>
              <a:t>from both Feature Importance (FI) and Permutation Importance (PI):</a:t>
            </a:r>
          </a:p>
          <a:p>
            <a:pPr marL="285750" marR="0" lvl="0" indent="-285750" algn="l" defTabSz="914400" rtl="0" eaLnBrk="0" fontAlgn="base" latinLnBrk="0" hangingPunct="0">
              <a:lnSpc>
                <a:spcPct val="150000"/>
              </a:lnSpc>
              <a:spcBef>
                <a:spcPct val="0"/>
              </a:spcBef>
              <a:spcAft>
                <a:spcPct val="0"/>
              </a:spcAft>
              <a:buClrTx/>
              <a:buSzTx/>
              <a:buFontTx/>
              <a:buChar char="-"/>
              <a:tabLst/>
            </a:pPr>
            <a:r>
              <a:rPr lang="en-US" altLang="en-US" dirty="0"/>
              <a:t>We see the same general trends for our features</a:t>
            </a:r>
          </a:p>
          <a:p>
            <a:pPr marL="742950" lvl="1" indent="-285750">
              <a:lnSpc>
                <a:spcPct val="150000"/>
              </a:lnSpc>
              <a:buFontTx/>
              <a:buChar char="-"/>
            </a:pPr>
            <a:r>
              <a:rPr lang="en-US" altLang="en-US" dirty="0"/>
              <a:t>Phase Noise is most important, followed by Symbol Rate, then Pilot Spacing and Pilot Length</a:t>
            </a:r>
          </a:p>
          <a:p>
            <a:pPr marL="285750" indent="-285750">
              <a:lnSpc>
                <a:spcPct val="150000"/>
              </a:lnSpc>
              <a:buFontTx/>
              <a:buChar char="-"/>
            </a:pPr>
            <a:r>
              <a:rPr lang="en-US" altLang="en-US" dirty="0"/>
              <a:t>Phase Noise importance decreases from BER to OBER</a:t>
            </a:r>
          </a:p>
          <a:p>
            <a:pPr marL="742950" lvl="1" indent="-285750">
              <a:lnSpc>
                <a:spcPct val="150000"/>
              </a:lnSpc>
              <a:buFontTx/>
              <a:buChar char="-"/>
            </a:pPr>
            <a:r>
              <a:rPr lang="en-US" altLang="en-US" dirty="0"/>
              <a:t>Symbol Rate importance increases as a result, Pilot Spacing and Pilot Length slightly increase</a:t>
            </a:r>
            <a:br>
              <a:rPr lang="en-US" altLang="en-US" dirty="0"/>
            </a:br>
            <a:endParaRPr lang="en-US" altLang="en-US" dirty="0"/>
          </a:p>
        </p:txBody>
      </p:sp>
    </p:spTree>
    <p:extLst>
      <p:ext uri="{BB962C8B-B14F-4D97-AF65-F5344CB8AC3E}">
        <p14:creationId xmlns:p14="http://schemas.microsoft.com/office/powerpoint/2010/main" val="3531933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FI and PI</a:t>
            </a:r>
          </a:p>
        </p:txBody>
      </p:sp>
      <p:pic>
        <p:nvPicPr>
          <p:cNvPr id="4" name="Picture 3" descr="A white graph with blue squares&#10;&#10;Description automatically generated">
            <a:extLst>
              <a:ext uri="{FF2B5EF4-FFF2-40B4-BE49-F238E27FC236}">
                <a16:creationId xmlns:a16="http://schemas.microsoft.com/office/drawing/2014/main" id="{E5739A7A-8E57-77F8-08C0-B2EA7344B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6459"/>
            <a:ext cx="12192000" cy="5691335"/>
          </a:xfrm>
          <a:prstGeom prst="rect">
            <a:avLst/>
          </a:prstGeom>
        </p:spPr>
      </p:pic>
    </p:spTree>
    <p:extLst>
      <p:ext uri="{BB962C8B-B14F-4D97-AF65-F5344CB8AC3E}">
        <p14:creationId xmlns:p14="http://schemas.microsoft.com/office/powerpoint/2010/main" val="3477829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FI and PI</a:t>
            </a:r>
          </a:p>
        </p:txBody>
      </p:sp>
      <p:pic>
        <p:nvPicPr>
          <p:cNvPr id="4" name="Picture 3" descr="A graph with blue and gray bars&#10;&#10;Description automatically generated">
            <a:extLst>
              <a:ext uri="{FF2B5EF4-FFF2-40B4-BE49-F238E27FC236}">
                <a16:creationId xmlns:a16="http://schemas.microsoft.com/office/drawing/2014/main" id="{C4C4A6D7-565E-BB6A-66D4-D6E61407C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9838"/>
            <a:ext cx="12192000" cy="5678323"/>
          </a:xfrm>
          <a:prstGeom prst="rect">
            <a:avLst/>
          </a:prstGeom>
        </p:spPr>
      </p:pic>
    </p:spTree>
    <p:extLst>
      <p:ext uri="{BB962C8B-B14F-4D97-AF65-F5344CB8AC3E}">
        <p14:creationId xmlns:p14="http://schemas.microsoft.com/office/powerpoint/2010/main" val="3045310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Analysis of our Importance</a:t>
            </a:r>
          </a:p>
        </p:txBody>
      </p:sp>
      <p:sp>
        <p:nvSpPr>
          <p:cNvPr id="10" name="Rectangle 1">
            <a:extLst>
              <a:ext uri="{FF2B5EF4-FFF2-40B4-BE49-F238E27FC236}">
                <a16:creationId xmlns:a16="http://schemas.microsoft.com/office/drawing/2014/main" id="{271D71FF-279C-A3AA-A762-1F3004F37FE4}"/>
              </a:ext>
            </a:extLst>
          </p:cNvPr>
          <p:cNvSpPr>
            <a:spLocks noChangeArrowheads="1"/>
          </p:cNvSpPr>
          <p:nvPr/>
        </p:nvSpPr>
        <p:spPr bwMode="auto">
          <a:xfrm>
            <a:off x="865907" y="1725934"/>
            <a:ext cx="10460185" cy="3757113"/>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Comparing Feature Importance (FI) and Permutation Importance (PI):</a:t>
            </a:r>
          </a:p>
          <a:p>
            <a:pPr marL="285750" marR="0" lvl="0" indent="-285750" algn="l" defTabSz="914400" rtl="0" eaLnBrk="0" fontAlgn="base" latinLnBrk="0" hangingPunct="0">
              <a:lnSpc>
                <a:spcPct val="150000"/>
              </a:lnSpc>
              <a:spcBef>
                <a:spcPct val="0"/>
              </a:spcBef>
              <a:spcAft>
                <a:spcPct val="0"/>
              </a:spcAft>
              <a:buClrTx/>
              <a:buSzTx/>
              <a:buFontTx/>
              <a:buChar char="-"/>
              <a:tabLst/>
            </a:pPr>
            <a:r>
              <a:rPr lang="en-US" altLang="en-US" dirty="0"/>
              <a:t>For both BER and OBER, PI favors Phase Noise more than FI</a:t>
            </a:r>
          </a:p>
          <a:p>
            <a:pPr marL="742950" lvl="1" indent="-285750">
              <a:lnSpc>
                <a:spcPct val="150000"/>
              </a:lnSpc>
              <a:buFontTx/>
              <a:buChar char="-"/>
            </a:pPr>
            <a:r>
              <a:rPr lang="en-US" altLang="en-US" dirty="0"/>
              <a:t>Interesting as PI is less biased, which means PN is more important than we thought?</a:t>
            </a:r>
          </a:p>
          <a:p>
            <a:pPr marL="285750" indent="-285750">
              <a:lnSpc>
                <a:spcPct val="150000"/>
              </a:lnSpc>
              <a:buFontTx/>
              <a:buChar char="-"/>
            </a:pPr>
            <a:r>
              <a:rPr lang="en-US" altLang="en-US" dirty="0"/>
              <a:t>With more favor to Phase Noise, less favor to Symbol Rate</a:t>
            </a:r>
          </a:p>
          <a:p>
            <a:pPr marL="742950" lvl="1" indent="-285750">
              <a:lnSpc>
                <a:spcPct val="150000"/>
              </a:lnSpc>
              <a:buFontTx/>
              <a:buChar char="-"/>
            </a:pPr>
            <a:r>
              <a:rPr lang="en-US" altLang="en-US" dirty="0"/>
              <a:t>Symbol rate matters less than we thought with standard feature importance, no big deal</a:t>
            </a:r>
          </a:p>
          <a:p>
            <a:pPr marL="285750" indent="-285750">
              <a:lnSpc>
                <a:spcPct val="150000"/>
              </a:lnSpc>
              <a:buFontTx/>
              <a:buChar char="-"/>
            </a:pPr>
            <a:r>
              <a:rPr lang="en-US" altLang="en-US" dirty="0"/>
              <a:t>Pilot Length and Pilot Spacing have very, very small importance for both FI and PI</a:t>
            </a:r>
          </a:p>
          <a:p>
            <a:pPr marL="742950" lvl="1" indent="-285750">
              <a:lnSpc>
                <a:spcPct val="150000"/>
              </a:lnSpc>
              <a:buFontTx/>
              <a:buChar char="-"/>
            </a:pPr>
            <a:r>
              <a:rPr lang="en-US" altLang="en-US" dirty="0"/>
              <a:t>Pilot Length and Pilot Spacing are actually negative for BER and OBER in PI in </a:t>
            </a:r>
            <a:r>
              <a:rPr lang="en-US" altLang="en-US" dirty="0" err="1"/>
              <a:t>kNN</a:t>
            </a:r>
            <a:endParaRPr lang="en-US" altLang="en-US" dirty="0"/>
          </a:p>
          <a:p>
            <a:pPr marL="1200150" lvl="2" indent="-285750">
              <a:lnSpc>
                <a:spcPct val="150000"/>
              </a:lnSpc>
              <a:buFontTx/>
              <a:buChar char="-"/>
            </a:pPr>
            <a:r>
              <a:rPr lang="en-US" altLang="en-US" dirty="0"/>
              <a:t>Potentially hurting our predictions in </a:t>
            </a:r>
            <a:r>
              <a:rPr lang="en-US" altLang="en-US" dirty="0" err="1"/>
              <a:t>kNN</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br>
            <a:endParaRPr lang="en-US" altLang="en-US" dirty="0"/>
          </a:p>
        </p:txBody>
      </p:sp>
    </p:spTree>
    <p:extLst>
      <p:ext uri="{BB962C8B-B14F-4D97-AF65-F5344CB8AC3E}">
        <p14:creationId xmlns:p14="http://schemas.microsoft.com/office/powerpoint/2010/main" val="740056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Final Summary</a:t>
            </a:r>
          </a:p>
        </p:txBody>
      </p:sp>
      <p:sp>
        <p:nvSpPr>
          <p:cNvPr id="10" name="Rectangle 1">
            <a:extLst>
              <a:ext uri="{FF2B5EF4-FFF2-40B4-BE49-F238E27FC236}">
                <a16:creationId xmlns:a16="http://schemas.microsoft.com/office/drawing/2014/main" id="{271D71FF-279C-A3AA-A762-1F3004F37FE4}"/>
              </a:ext>
            </a:extLst>
          </p:cNvPr>
          <p:cNvSpPr>
            <a:spLocks noChangeArrowheads="1"/>
          </p:cNvSpPr>
          <p:nvPr/>
        </p:nvSpPr>
        <p:spPr bwMode="auto">
          <a:xfrm>
            <a:off x="1203035" y="1822988"/>
            <a:ext cx="9785929" cy="4172611"/>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n-US" altLang="en-US" b="1" dirty="0"/>
              <a:t>Overall:</a:t>
            </a:r>
            <a:br>
              <a:rPr lang="en-US" altLang="en-US" b="1" dirty="0"/>
            </a:br>
            <a:r>
              <a:rPr lang="en-US" altLang="en-US" dirty="0"/>
              <a:t>The same general trend is found between both FI and PI, with some minor differences between both. PI favors Phase Noise more than FI, which is interesting as PI is less biased than FI. </a:t>
            </a:r>
          </a:p>
          <a:p>
            <a:pPr>
              <a:lnSpc>
                <a:spcPct val="150000"/>
              </a:lnSpc>
            </a:pPr>
            <a:endParaRPr lang="en-US" altLang="en-US" dirty="0"/>
          </a:p>
          <a:p>
            <a:pPr>
              <a:lnSpc>
                <a:spcPct val="150000"/>
              </a:lnSpc>
            </a:pPr>
            <a:r>
              <a:rPr lang="en-US" altLang="en-US" dirty="0"/>
              <a:t>In terms of usage, we believe we could use either FI or PI, or both. FI is geared towards tree-based models, which works great for ABR, GBR, and RFR. PI is geared towards any type of model, which is why we used it because we couldn’t use FI for </a:t>
            </a:r>
            <a:r>
              <a:rPr lang="en-US" altLang="en-US" dirty="0" err="1"/>
              <a:t>kNN</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br>
            <a:endParaRPr lang="en-US" altLang="en-US" dirty="0"/>
          </a:p>
        </p:txBody>
      </p:sp>
    </p:spTree>
    <p:extLst>
      <p:ext uri="{BB962C8B-B14F-4D97-AF65-F5344CB8AC3E}">
        <p14:creationId xmlns:p14="http://schemas.microsoft.com/office/powerpoint/2010/main" val="395193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What did we learn from our dataset?</a:t>
            </a:r>
          </a:p>
        </p:txBody>
      </p:sp>
      <p:sp>
        <p:nvSpPr>
          <p:cNvPr id="10" name="Rectangle 1">
            <a:extLst>
              <a:ext uri="{FF2B5EF4-FFF2-40B4-BE49-F238E27FC236}">
                <a16:creationId xmlns:a16="http://schemas.microsoft.com/office/drawing/2014/main" id="{271D71FF-279C-A3AA-A762-1F3004F37FE4}"/>
              </a:ext>
            </a:extLst>
          </p:cNvPr>
          <p:cNvSpPr>
            <a:spLocks noChangeArrowheads="1"/>
          </p:cNvSpPr>
          <p:nvPr/>
        </p:nvSpPr>
        <p:spPr bwMode="auto">
          <a:xfrm>
            <a:off x="1057561" y="1407306"/>
            <a:ext cx="9785929" cy="3895612"/>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n-US" altLang="en-US" b="1" dirty="0"/>
              <a:t>We now know:</a:t>
            </a:r>
            <a:br>
              <a:rPr lang="en-US" altLang="en-US" b="1" dirty="0"/>
            </a:br>
            <a:r>
              <a:rPr lang="en-US" altLang="en-US" dirty="0"/>
              <a:t>It turns out that Phase Noise is the most important feature by far when it comes to predicting BER. However, with OBER, Phase Noise importance decreases by nearly half, giving rise to Symbol Rate as our next important feature. Symbol Rate quadruples in importance, and in some regressor cases (GBR, RFR) it is more important than Phase Noise. We also understand now that Pilot Spacing and Pilot Length have very small feature importance, both under 4% importance. They also could be hurting our BER/OBER prediction in </a:t>
            </a:r>
            <a:r>
              <a:rPr lang="en-US" altLang="en-US" dirty="0" err="1"/>
              <a:t>kNN</a:t>
            </a:r>
            <a:r>
              <a:rPr lang="en-US" altLang="en-US" dirty="0"/>
              <a:t>, with PI showcasing this.</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br>
            <a:endParaRPr lang="en-US" altLang="en-US" dirty="0"/>
          </a:p>
        </p:txBody>
      </p:sp>
    </p:spTree>
    <p:extLst>
      <p:ext uri="{BB962C8B-B14F-4D97-AF65-F5344CB8AC3E}">
        <p14:creationId xmlns:p14="http://schemas.microsoft.com/office/powerpoint/2010/main" val="1952606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Next steps</a:t>
            </a:r>
          </a:p>
        </p:txBody>
      </p:sp>
      <p:sp>
        <p:nvSpPr>
          <p:cNvPr id="10" name="Rectangle 1">
            <a:extLst>
              <a:ext uri="{FF2B5EF4-FFF2-40B4-BE49-F238E27FC236}">
                <a16:creationId xmlns:a16="http://schemas.microsoft.com/office/drawing/2014/main" id="{271D71FF-279C-A3AA-A762-1F3004F37FE4}"/>
              </a:ext>
            </a:extLst>
          </p:cNvPr>
          <p:cNvSpPr>
            <a:spLocks noChangeArrowheads="1"/>
          </p:cNvSpPr>
          <p:nvPr/>
        </p:nvSpPr>
        <p:spPr bwMode="auto">
          <a:xfrm>
            <a:off x="1057561" y="1961306"/>
            <a:ext cx="10192330" cy="2787617"/>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50000"/>
              </a:lnSpc>
              <a:spcBef>
                <a:spcPct val="0"/>
              </a:spcBef>
              <a:spcAft>
                <a:spcPct val="0"/>
              </a:spcAft>
              <a:buClrTx/>
              <a:buSzTx/>
              <a:buFontTx/>
              <a:buChar char="-"/>
              <a:tabLst/>
            </a:pPr>
            <a:r>
              <a:rPr lang="en-US" altLang="en-US" dirty="0"/>
              <a:t>Introducing log scale for BER/OBER error calculation</a:t>
            </a:r>
          </a:p>
          <a:p>
            <a:pPr marL="742950" lvl="1" indent="-285750">
              <a:lnSpc>
                <a:spcPct val="150000"/>
              </a:lnSpc>
              <a:buFontTx/>
              <a:buChar char="-"/>
            </a:pPr>
            <a:r>
              <a:rPr lang="en-US" altLang="en-US" dirty="0"/>
              <a:t>Lesser BER values (0-10) have more importance than higher (25-50) when predicting BER/OBER </a:t>
            </a:r>
          </a:p>
          <a:p>
            <a:pPr marL="285750" indent="-285750">
              <a:lnSpc>
                <a:spcPct val="150000"/>
              </a:lnSpc>
              <a:buFontTx/>
              <a:buChar char="-"/>
            </a:pPr>
            <a:r>
              <a:rPr lang="en-US" altLang="en-US" dirty="0"/>
              <a:t>Continue feature prediction based on Phase Noise</a:t>
            </a:r>
          </a:p>
          <a:p>
            <a:pPr marL="742950" lvl="1" indent="-285750">
              <a:lnSpc>
                <a:spcPct val="150000"/>
              </a:lnSpc>
              <a:buFontTx/>
              <a:buChar char="-"/>
            </a:pPr>
            <a:r>
              <a:rPr lang="en-US" altLang="en-US" dirty="0"/>
              <a:t>Has been done with </a:t>
            </a:r>
            <a:r>
              <a:rPr lang="en-US" altLang="en-US" dirty="0" err="1"/>
              <a:t>kNN</a:t>
            </a:r>
            <a:r>
              <a:rPr lang="en-US" altLang="en-US" dirty="0"/>
              <a:t>, still figuring out ABR, GBR, RFR</a:t>
            </a:r>
          </a:p>
          <a:p>
            <a:pPr marL="285750" indent="-285750">
              <a:lnSpc>
                <a:spcPct val="150000"/>
              </a:lnSpc>
              <a:buFontTx/>
              <a:buChar char="-"/>
            </a:pPr>
            <a:r>
              <a:rPr lang="en-US" altLang="en-US" dirty="0"/>
              <a:t>Adding White Noise in addition to Phase Noise</a:t>
            </a:r>
          </a:p>
          <a:p>
            <a:pPr marL="285750" indent="-285750">
              <a:buFontTx/>
              <a:buChar char="-"/>
            </a:pPr>
            <a:endParaRPr lang="en-US" altLang="en-US" dirty="0"/>
          </a:p>
        </p:txBody>
      </p:sp>
    </p:spTree>
    <p:extLst>
      <p:ext uri="{BB962C8B-B14F-4D97-AF65-F5344CB8AC3E}">
        <p14:creationId xmlns:p14="http://schemas.microsoft.com/office/powerpoint/2010/main" val="191561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A9EFA-173B-2DE0-9F05-6C1F87D59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86BE6D-2D44-05EE-D748-B5E512F08D7F}"/>
              </a:ext>
            </a:extLst>
          </p:cNvPr>
          <p:cNvSpPr>
            <a:spLocks noGrp="1"/>
          </p:cNvSpPr>
          <p:nvPr>
            <p:ph type="title"/>
          </p:nvPr>
        </p:nvSpPr>
        <p:spPr/>
        <p:txBody>
          <a:bodyPr/>
          <a:lstStyle/>
          <a:p>
            <a:r>
              <a:rPr lang="en-US" dirty="0">
                <a:latin typeface="Aptos"/>
              </a:rPr>
              <a:t>Movie Score Prediction</a:t>
            </a:r>
          </a:p>
        </p:txBody>
      </p:sp>
      <p:sp>
        <p:nvSpPr>
          <p:cNvPr id="3" name="TextBox 2">
            <a:extLst>
              <a:ext uri="{FF2B5EF4-FFF2-40B4-BE49-F238E27FC236}">
                <a16:creationId xmlns:a16="http://schemas.microsoft.com/office/drawing/2014/main" id="{64DF9C7F-32B8-54BB-93A1-F68354608A78}"/>
              </a:ext>
            </a:extLst>
          </p:cNvPr>
          <p:cNvSpPr txBox="1"/>
          <p:nvPr/>
        </p:nvSpPr>
        <p:spPr>
          <a:xfrm>
            <a:off x="701963" y="1305065"/>
            <a:ext cx="10788073" cy="3662541"/>
          </a:xfrm>
          <a:prstGeom prst="rect">
            <a:avLst/>
          </a:prstGeom>
          <a:noFill/>
        </p:spPr>
        <p:txBody>
          <a:bodyPr wrap="square" rtlCol="0">
            <a:spAutoFit/>
          </a:bodyPr>
          <a:lstStyle/>
          <a:p>
            <a:pPr algn="ctr"/>
            <a:r>
              <a:rPr lang="en-US" sz="2800" dirty="0">
                <a:latin typeface="Abadi" panose="020B0604020104020204" pitchFamily="34" charset="0"/>
              </a:rPr>
              <a:t>We created a…</a:t>
            </a:r>
            <a:endParaRPr lang="en-US" sz="2800" b="1" dirty="0">
              <a:latin typeface="Abadi" panose="020B0604020104020204" pitchFamily="34" charset="0"/>
            </a:endParaRPr>
          </a:p>
          <a:p>
            <a:pPr algn="ctr"/>
            <a:endParaRPr lang="en-US" sz="2800" b="1" dirty="0">
              <a:latin typeface="Abadi" panose="020B0604020104020204" pitchFamily="34" charset="0"/>
            </a:endParaRPr>
          </a:p>
          <a:p>
            <a:pPr algn="ctr"/>
            <a:r>
              <a:rPr lang="en-US" sz="3600" b="1" u="sng" dirty="0">
                <a:latin typeface="Abadi" panose="020B0604020104020204" pitchFamily="34" charset="0"/>
              </a:rPr>
              <a:t>Movie Score Prediction Generator</a:t>
            </a:r>
          </a:p>
          <a:p>
            <a:pPr algn="ctr"/>
            <a:endParaRPr lang="en-US" sz="2800" b="1" dirty="0">
              <a:latin typeface="Abadi" panose="020B0604020104020204" pitchFamily="34" charset="0"/>
            </a:endParaRPr>
          </a:p>
          <a:p>
            <a:pPr algn="ctr"/>
            <a:r>
              <a:rPr lang="en-US" sz="2800" dirty="0">
                <a:latin typeface="Abadi" panose="020B0604020104020204" pitchFamily="34" charset="0"/>
              </a:rPr>
              <a:t>Insert up to 3 actors, 3 genres, 3 studios, and 1 director</a:t>
            </a:r>
          </a:p>
          <a:p>
            <a:pPr algn="ctr"/>
            <a:endParaRPr lang="en-US" sz="2800" dirty="0">
              <a:latin typeface="Abadi" panose="020B0604020104020204" pitchFamily="34" charset="0"/>
            </a:endParaRPr>
          </a:p>
          <a:p>
            <a:pPr algn="ctr"/>
            <a:endParaRPr lang="en-US" sz="2800" dirty="0">
              <a:latin typeface="Abadi" panose="020B0604020104020204" pitchFamily="34" charset="0"/>
            </a:endParaRPr>
          </a:p>
          <a:p>
            <a:pPr algn="ctr"/>
            <a:r>
              <a:rPr lang="en-US" sz="2800" dirty="0">
                <a:latin typeface="Abadi" panose="020B0604020104020204" pitchFamily="34" charset="0"/>
              </a:rPr>
              <a:t>Receive a predicted </a:t>
            </a:r>
            <a:r>
              <a:rPr lang="en-US" sz="2800" dirty="0" err="1">
                <a:latin typeface="Abadi" panose="020B0604020104020204" pitchFamily="34" charset="0"/>
              </a:rPr>
              <a:t>Letterboxd</a:t>
            </a:r>
            <a:r>
              <a:rPr lang="en-US" sz="2800" dirty="0">
                <a:latin typeface="Abadi" panose="020B0604020104020204" pitchFamily="34" charset="0"/>
              </a:rPr>
              <a:t> score!</a:t>
            </a:r>
          </a:p>
        </p:txBody>
      </p:sp>
      <p:sp>
        <p:nvSpPr>
          <p:cNvPr id="4" name="Arrow: Down 3">
            <a:extLst>
              <a:ext uri="{FF2B5EF4-FFF2-40B4-BE49-F238E27FC236}">
                <a16:creationId xmlns:a16="http://schemas.microsoft.com/office/drawing/2014/main" id="{8CF51EE6-1FE0-B31F-FE82-C664490EA070}"/>
              </a:ext>
            </a:extLst>
          </p:cNvPr>
          <p:cNvSpPr/>
          <p:nvPr/>
        </p:nvSpPr>
        <p:spPr>
          <a:xfrm>
            <a:off x="5971308" y="3786909"/>
            <a:ext cx="249381" cy="49876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8330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a:latin typeface="Aptos"/>
              </a:rPr>
              <a:t>References</a:t>
            </a:r>
            <a:endParaRPr lang="en-US"/>
          </a:p>
        </p:txBody>
      </p:sp>
      <p:sp>
        <p:nvSpPr>
          <p:cNvPr id="3" name="Content Placeholder 2">
            <a:extLst>
              <a:ext uri="{FF2B5EF4-FFF2-40B4-BE49-F238E27FC236}">
                <a16:creationId xmlns:a16="http://schemas.microsoft.com/office/drawing/2014/main" id="{DDB74FDE-1C8C-DC0D-4B42-6612E93A86F6}"/>
              </a:ext>
            </a:extLst>
          </p:cNvPr>
          <p:cNvSpPr>
            <a:spLocks noGrp="1"/>
          </p:cNvSpPr>
          <p:nvPr>
            <p:ph idx="1"/>
          </p:nvPr>
        </p:nvSpPr>
        <p:spPr>
          <a:xfrm>
            <a:off x="485630" y="992110"/>
            <a:ext cx="5614610" cy="5292148"/>
          </a:xfrm>
        </p:spPr>
        <p:txBody>
          <a:bodyPr vert="horz" lIns="91440" tIns="45720" rIns="91440" bIns="45720" rtlCol="0" anchor="t">
            <a:noAutofit/>
          </a:bodyPr>
          <a:lstStyle/>
          <a:p>
            <a:pPr marL="228600" indent="-228600"/>
            <a:r>
              <a:rPr lang="en-US" sz="1000" dirty="0" err="1">
                <a:hlinkClick r:id="rId2"/>
              </a:rPr>
              <a:t>RandomForestRegressor</a:t>
            </a:r>
            <a:r>
              <a:rPr lang="en-US" sz="1000" dirty="0">
                <a:hlinkClick r:id="rId2"/>
              </a:rPr>
              <a:t> — scikit-learn 1.5.0 documentation</a:t>
            </a:r>
            <a:endParaRPr lang="en-US" sz="1000" dirty="0"/>
          </a:p>
          <a:p>
            <a:pPr marL="228600" indent="-228600"/>
            <a:r>
              <a:rPr lang="fr-FR" sz="1000" dirty="0" err="1">
                <a:hlinkClick r:id="rId3"/>
              </a:rPr>
              <a:t>permutation_importance</a:t>
            </a:r>
            <a:r>
              <a:rPr lang="fr-FR" sz="1000" dirty="0">
                <a:hlinkClick r:id="rId3"/>
              </a:rPr>
              <a:t> — </a:t>
            </a:r>
            <a:r>
              <a:rPr lang="fr-FR" sz="1000" dirty="0" err="1">
                <a:hlinkClick r:id="rId3"/>
              </a:rPr>
              <a:t>scikit-learn</a:t>
            </a:r>
            <a:r>
              <a:rPr lang="fr-FR" sz="1000" dirty="0">
                <a:hlinkClick r:id="rId3"/>
              </a:rPr>
              <a:t> 1.5.0 documentation</a:t>
            </a:r>
            <a:endParaRPr lang="en-US" sz="1400" dirty="0"/>
          </a:p>
          <a:p>
            <a:pPr marL="228600" indent="-228600"/>
            <a:r>
              <a:rPr lang="en-US" sz="900" dirty="0">
                <a:hlinkClick r:id="rId4"/>
              </a:rPr>
              <a:t>Understanding Random Forests: From Theory to Practice (arxiv.org)</a:t>
            </a:r>
            <a:endParaRPr lang="en-US" sz="900" dirty="0"/>
          </a:p>
          <a:p>
            <a:pPr marL="228600" indent="-228600"/>
            <a:r>
              <a:rPr lang="en-US" sz="1200" dirty="0">
                <a:hlinkClick r:id="rId5"/>
              </a:rPr>
              <a:t>Feature Importance with Random Forests - </a:t>
            </a:r>
            <a:r>
              <a:rPr lang="en-US" sz="1200" dirty="0" err="1">
                <a:hlinkClick r:id="rId5"/>
              </a:rPr>
              <a:t>GeeksforGeeks</a:t>
            </a:r>
            <a:endParaRPr lang="en-US" sz="2000" dirty="0">
              <a:solidFill>
                <a:srgbClr val="000000">
                  <a:alpha val="80000"/>
                </a:srgbClr>
              </a:solidFill>
            </a:endParaRPr>
          </a:p>
          <a:p>
            <a:pPr marL="0" indent="0" algn="ctr">
              <a:buNone/>
            </a:pPr>
            <a:endParaRPr lang="en-US" sz="2000" dirty="0">
              <a:solidFill>
                <a:srgbClr val="000000">
                  <a:alpha val="80000"/>
                </a:srgbClr>
              </a:solidFill>
              <a:latin typeface="Aptos"/>
            </a:endParaRPr>
          </a:p>
          <a:p>
            <a:pPr>
              <a:buFont typeface="Arial" panose="020B0604020202020204" pitchFamily="34" charset="0"/>
              <a:buChar char="•"/>
            </a:pPr>
            <a:endParaRPr lang="en-US" sz="2000" dirty="0">
              <a:solidFill>
                <a:srgbClr val="000000">
                  <a:alpha val="80000"/>
                </a:srgbClr>
              </a:solidFill>
            </a:endParaRPr>
          </a:p>
        </p:txBody>
      </p:sp>
    </p:spTree>
    <p:extLst>
      <p:ext uri="{BB962C8B-B14F-4D97-AF65-F5344CB8AC3E}">
        <p14:creationId xmlns:p14="http://schemas.microsoft.com/office/powerpoint/2010/main" val="3835458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996BF-FBF0-993F-1E11-798A9A8F504D}"/>
              </a:ext>
            </a:extLst>
          </p:cNvPr>
          <p:cNvSpPr>
            <a:spLocks noGrp="1"/>
          </p:cNvSpPr>
          <p:nvPr>
            <p:ph idx="1"/>
          </p:nvPr>
        </p:nvSpPr>
        <p:spPr>
          <a:xfrm>
            <a:off x="3723451" y="2856220"/>
            <a:ext cx="4745097" cy="1143870"/>
          </a:xfrm>
        </p:spPr>
        <p:txBody>
          <a:bodyPr vert="horz" lIns="91440" tIns="45720" rIns="91440" bIns="45720" rtlCol="0" anchor="t">
            <a:noAutofit/>
          </a:bodyPr>
          <a:lstStyle/>
          <a:p>
            <a:pPr marL="0" indent="0" algn="ctr">
              <a:buNone/>
            </a:pPr>
            <a:r>
              <a:rPr lang="en-US" sz="5600"/>
              <a:t>Questions?</a:t>
            </a:r>
            <a:endParaRPr lang="en-US"/>
          </a:p>
        </p:txBody>
      </p:sp>
    </p:spTree>
    <p:extLst>
      <p:ext uri="{BB962C8B-B14F-4D97-AF65-F5344CB8AC3E}">
        <p14:creationId xmlns:p14="http://schemas.microsoft.com/office/powerpoint/2010/main" val="1037619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380302A-666A-1758-D99F-338DBD512C65}"/>
              </a:ext>
            </a:extLst>
          </p:cNvPr>
          <p:cNvGrpSpPr/>
          <p:nvPr/>
        </p:nvGrpSpPr>
        <p:grpSpPr>
          <a:xfrm>
            <a:off x="2078181" y="1348508"/>
            <a:ext cx="8833221" cy="2080491"/>
            <a:chOff x="867838" y="2315216"/>
            <a:chExt cx="9907896" cy="2227568"/>
          </a:xfrm>
        </p:grpSpPr>
        <p:pic>
          <p:nvPicPr>
            <p:cNvPr id="9" name="Picture 8" descr="A graph with lines and text&#10;&#10;Description automatically generated">
              <a:extLst>
                <a:ext uri="{FF2B5EF4-FFF2-40B4-BE49-F238E27FC236}">
                  <a16:creationId xmlns:a16="http://schemas.microsoft.com/office/drawing/2014/main" id="{991F1958-6F62-F3FF-7050-DBF9D0A5C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0470" y="2315216"/>
              <a:ext cx="3304910" cy="2227568"/>
            </a:xfrm>
            <a:prstGeom prst="rect">
              <a:avLst/>
            </a:prstGeom>
          </p:spPr>
        </p:pic>
        <p:pic>
          <p:nvPicPr>
            <p:cNvPr id="11" name="Picture 10" descr="A graph of a graph with blue bars">
              <a:extLst>
                <a:ext uri="{FF2B5EF4-FFF2-40B4-BE49-F238E27FC236}">
                  <a16:creationId xmlns:a16="http://schemas.microsoft.com/office/drawing/2014/main" id="{F014DAF0-C116-4A1E-C778-2B8266091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838" y="2315216"/>
              <a:ext cx="3302632" cy="2227568"/>
            </a:xfrm>
            <a:prstGeom prst="rect">
              <a:avLst/>
            </a:prstGeom>
          </p:spPr>
        </p:pic>
        <p:pic>
          <p:nvPicPr>
            <p:cNvPr id="13" name="Picture 12" descr="A graph with blue dots and red line&#10;&#10;Description automatically generated">
              <a:extLst>
                <a:ext uri="{FF2B5EF4-FFF2-40B4-BE49-F238E27FC236}">
                  <a16:creationId xmlns:a16="http://schemas.microsoft.com/office/drawing/2014/main" id="{11692F4B-8FC8-ABFA-C237-EFBA26237C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3102" y="2315216"/>
              <a:ext cx="3302632" cy="2227568"/>
            </a:xfrm>
            <a:prstGeom prst="rect">
              <a:avLst/>
            </a:prstGeom>
          </p:spPr>
        </p:pic>
      </p:grpSp>
    </p:spTree>
    <p:extLst>
      <p:ext uri="{BB962C8B-B14F-4D97-AF65-F5344CB8AC3E}">
        <p14:creationId xmlns:p14="http://schemas.microsoft.com/office/powerpoint/2010/main" val="3434696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EBAA314-CE86-ACD2-3CD2-F0A4FC474897}"/>
              </a:ext>
            </a:extLst>
          </p:cNvPr>
          <p:cNvGrpSpPr/>
          <p:nvPr/>
        </p:nvGrpSpPr>
        <p:grpSpPr>
          <a:xfrm>
            <a:off x="77527" y="1856033"/>
            <a:ext cx="12036946" cy="2776478"/>
            <a:chOff x="0" y="1948397"/>
            <a:chExt cx="12036946" cy="2776478"/>
          </a:xfrm>
        </p:grpSpPr>
        <p:pic>
          <p:nvPicPr>
            <p:cNvPr id="3" name="Picture 2" descr="A graph of a graph with text&#10;&#10;Description automatically generated with medium confidence">
              <a:extLst>
                <a:ext uri="{FF2B5EF4-FFF2-40B4-BE49-F238E27FC236}">
                  <a16:creationId xmlns:a16="http://schemas.microsoft.com/office/drawing/2014/main" id="{E7A4414D-93DE-6706-C48C-F4D0A5993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2554"/>
              <a:ext cx="4017857" cy="2768165"/>
            </a:xfrm>
            <a:prstGeom prst="rect">
              <a:avLst/>
            </a:prstGeom>
          </p:spPr>
        </p:pic>
        <p:pic>
          <p:nvPicPr>
            <p:cNvPr id="5" name="Picture 4" descr="A graph with text and numbers&#10;&#10;Description automatically generated with medium confidence">
              <a:extLst>
                <a:ext uri="{FF2B5EF4-FFF2-40B4-BE49-F238E27FC236}">
                  <a16:creationId xmlns:a16="http://schemas.microsoft.com/office/drawing/2014/main" id="{1C2D96BE-0145-1E21-19F0-98A40D99D2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857" y="1952554"/>
              <a:ext cx="4015086" cy="2768165"/>
            </a:xfrm>
            <a:prstGeom prst="rect">
              <a:avLst/>
            </a:prstGeom>
          </p:spPr>
        </p:pic>
        <p:pic>
          <p:nvPicPr>
            <p:cNvPr id="7" name="Picture 6" descr="A graph with blue dots and orange lines&#10;&#10;Description automatically generated">
              <a:extLst>
                <a:ext uri="{FF2B5EF4-FFF2-40B4-BE49-F238E27FC236}">
                  <a16:creationId xmlns:a16="http://schemas.microsoft.com/office/drawing/2014/main" id="{2A52423A-F6E5-A9D5-8305-A1E87B875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2943" y="1948397"/>
              <a:ext cx="4004003" cy="2776478"/>
            </a:xfrm>
            <a:prstGeom prst="rect">
              <a:avLst/>
            </a:prstGeom>
          </p:spPr>
        </p:pic>
      </p:grpSp>
    </p:spTree>
    <p:extLst>
      <p:ext uri="{BB962C8B-B14F-4D97-AF65-F5344CB8AC3E}">
        <p14:creationId xmlns:p14="http://schemas.microsoft.com/office/powerpoint/2010/main" val="3623165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5CAE29E-D3EE-9005-2F04-58204986124B}"/>
              </a:ext>
            </a:extLst>
          </p:cNvPr>
          <p:cNvGrpSpPr/>
          <p:nvPr/>
        </p:nvGrpSpPr>
        <p:grpSpPr>
          <a:xfrm>
            <a:off x="74756" y="1712409"/>
            <a:ext cx="12042487" cy="2768165"/>
            <a:chOff x="-402764" y="1795536"/>
            <a:chExt cx="12042487" cy="2768165"/>
          </a:xfrm>
        </p:grpSpPr>
        <p:pic>
          <p:nvPicPr>
            <p:cNvPr id="4" name="Picture 3" descr="A graph of a graph with text&#10;&#10;Description automatically generated with medium confidence">
              <a:extLst>
                <a:ext uri="{FF2B5EF4-FFF2-40B4-BE49-F238E27FC236}">
                  <a16:creationId xmlns:a16="http://schemas.microsoft.com/office/drawing/2014/main" id="{0F9A73FE-B5E6-40D5-BCE4-E1869B4C2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64" y="1795536"/>
              <a:ext cx="4017857" cy="2768165"/>
            </a:xfrm>
            <a:prstGeom prst="rect">
              <a:avLst/>
            </a:prstGeom>
          </p:spPr>
        </p:pic>
        <p:pic>
          <p:nvPicPr>
            <p:cNvPr id="6" name="Picture 5" descr="A graph with text and numbers&#10;&#10;Description automatically generated with medium confidence">
              <a:extLst>
                <a:ext uri="{FF2B5EF4-FFF2-40B4-BE49-F238E27FC236}">
                  <a16:creationId xmlns:a16="http://schemas.microsoft.com/office/drawing/2014/main" id="{4BBBDC98-B3FD-FF51-7026-8A60C7B99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093" y="1795536"/>
              <a:ext cx="4015086" cy="2768165"/>
            </a:xfrm>
            <a:prstGeom prst="rect">
              <a:avLst/>
            </a:prstGeom>
          </p:spPr>
        </p:pic>
        <p:pic>
          <p:nvPicPr>
            <p:cNvPr id="15" name="Picture 14" descr="A graph with blue dots and orange lines&#10;&#10;Description automatically generated">
              <a:extLst>
                <a:ext uri="{FF2B5EF4-FFF2-40B4-BE49-F238E27FC236}">
                  <a16:creationId xmlns:a16="http://schemas.microsoft.com/office/drawing/2014/main" id="{EEDFD6E7-4E81-592E-D38D-D6B0D2F77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0179" y="1795536"/>
              <a:ext cx="4009544" cy="2768165"/>
            </a:xfrm>
            <a:prstGeom prst="rect">
              <a:avLst/>
            </a:prstGeom>
          </p:spPr>
        </p:pic>
      </p:grpSp>
    </p:spTree>
    <p:extLst>
      <p:ext uri="{BB962C8B-B14F-4D97-AF65-F5344CB8AC3E}">
        <p14:creationId xmlns:p14="http://schemas.microsoft.com/office/powerpoint/2010/main" val="1293840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9E44898E-245E-2EC8-79D5-1041441E80EA}"/>
              </a:ext>
            </a:extLst>
          </p:cNvPr>
          <p:cNvGrpSpPr/>
          <p:nvPr/>
        </p:nvGrpSpPr>
        <p:grpSpPr>
          <a:xfrm>
            <a:off x="-5608090" y="3455142"/>
            <a:ext cx="24057266" cy="5032020"/>
            <a:chOff x="-5396779" y="2277976"/>
            <a:chExt cx="24057266" cy="5032020"/>
          </a:xfrm>
        </p:grpSpPr>
        <p:pic>
          <p:nvPicPr>
            <p:cNvPr id="22" name="Picture 21" descr="A graph of different colored squares&#10;&#10;Description automatically generated with medium confidence">
              <a:extLst>
                <a:ext uri="{FF2B5EF4-FFF2-40B4-BE49-F238E27FC236}">
                  <a16:creationId xmlns:a16="http://schemas.microsoft.com/office/drawing/2014/main" id="{25B9AAB5-626B-AEF2-4C72-45F9B75E5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779" y="2277976"/>
              <a:ext cx="12028633" cy="5032020"/>
            </a:xfrm>
            <a:prstGeom prst="rect">
              <a:avLst/>
            </a:prstGeom>
          </p:spPr>
        </p:pic>
        <p:pic>
          <p:nvPicPr>
            <p:cNvPr id="24" name="Picture 23" descr="A graph of different colored bars&#10;&#10;Description automatically generated with medium confidence">
              <a:extLst>
                <a:ext uri="{FF2B5EF4-FFF2-40B4-BE49-F238E27FC236}">
                  <a16:creationId xmlns:a16="http://schemas.microsoft.com/office/drawing/2014/main" id="{DB9EA48B-BF1D-D45E-F0D6-56A84774B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854" y="2277976"/>
              <a:ext cx="12028633" cy="5032020"/>
            </a:xfrm>
            <a:prstGeom prst="rect">
              <a:avLst/>
            </a:prstGeom>
          </p:spPr>
        </p:pic>
      </p:grpSp>
      <p:grpSp>
        <p:nvGrpSpPr>
          <p:cNvPr id="43" name="Group 42">
            <a:extLst>
              <a:ext uri="{FF2B5EF4-FFF2-40B4-BE49-F238E27FC236}">
                <a16:creationId xmlns:a16="http://schemas.microsoft.com/office/drawing/2014/main" id="{54B62D57-32F9-6BAF-4490-AB69BDEB92B1}"/>
              </a:ext>
            </a:extLst>
          </p:cNvPr>
          <p:cNvGrpSpPr/>
          <p:nvPr/>
        </p:nvGrpSpPr>
        <p:grpSpPr>
          <a:xfrm>
            <a:off x="848638" y="1561393"/>
            <a:ext cx="5491993" cy="554790"/>
            <a:chOff x="-2857924" y="1285582"/>
            <a:chExt cx="5491993" cy="554790"/>
          </a:xfrm>
        </p:grpSpPr>
        <p:sp>
          <p:nvSpPr>
            <p:cNvPr id="26" name="Rectangle 25">
              <a:extLst>
                <a:ext uri="{FF2B5EF4-FFF2-40B4-BE49-F238E27FC236}">
                  <a16:creationId xmlns:a16="http://schemas.microsoft.com/office/drawing/2014/main" id="{74DC7476-C069-4E19-B027-D0563F9D2212}"/>
                </a:ext>
              </a:extLst>
            </p:cNvPr>
            <p:cNvSpPr/>
            <p:nvPr/>
          </p:nvSpPr>
          <p:spPr>
            <a:xfrm>
              <a:off x="-2857924" y="1400536"/>
              <a:ext cx="358815" cy="324091"/>
            </a:xfrm>
            <a:prstGeom prst="rect">
              <a:avLst/>
            </a:prstGeom>
            <a:solidFill>
              <a:srgbClr val="0F9ED5"/>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8E8165B-B1ED-1A35-8444-355658D07257}"/>
                </a:ext>
              </a:extLst>
            </p:cNvPr>
            <p:cNvSpPr/>
            <p:nvPr/>
          </p:nvSpPr>
          <p:spPr>
            <a:xfrm>
              <a:off x="-420444" y="1400536"/>
              <a:ext cx="358815" cy="324091"/>
            </a:xfrm>
            <a:prstGeom prst="rect">
              <a:avLst/>
            </a:prstGeom>
            <a:solidFill>
              <a:srgbClr val="E9713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8959CF34-3BA8-F94E-559B-B3174A124C76}"/>
                </a:ext>
              </a:extLst>
            </p:cNvPr>
            <p:cNvSpPr txBox="1"/>
            <p:nvPr/>
          </p:nvSpPr>
          <p:spPr>
            <a:xfrm>
              <a:off x="-2499109" y="1285582"/>
              <a:ext cx="2071869" cy="553998"/>
            </a:xfrm>
            <a:prstGeom prst="rect">
              <a:avLst/>
            </a:prstGeom>
            <a:noFill/>
          </p:spPr>
          <p:txBody>
            <a:bodyPr wrap="square" rtlCol="0">
              <a:spAutoFit/>
            </a:bodyPr>
            <a:lstStyle/>
            <a:p>
              <a:r>
                <a:rPr lang="en-US" sz="3000" dirty="0">
                  <a:latin typeface="Aptos" panose="020B0004020202020204" pitchFamily="34" charset="0"/>
                  <a:cs typeface="Arial" panose="020B0604020202020204" pitchFamily="34" charset="0"/>
                </a:rPr>
                <a:t>Baseline</a:t>
              </a:r>
            </a:p>
          </p:txBody>
        </p:sp>
        <p:sp>
          <p:nvSpPr>
            <p:cNvPr id="29" name="TextBox 28">
              <a:extLst>
                <a:ext uri="{FF2B5EF4-FFF2-40B4-BE49-F238E27FC236}">
                  <a16:creationId xmlns:a16="http://schemas.microsoft.com/office/drawing/2014/main" id="{FE7783E1-54D9-CEAF-EAA9-975CA1DC8424}"/>
                </a:ext>
              </a:extLst>
            </p:cNvPr>
            <p:cNvSpPr txBox="1"/>
            <p:nvPr/>
          </p:nvSpPr>
          <p:spPr>
            <a:xfrm>
              <a:off x="-61629" y="1286374"/>
              <a:ext cx="2695698" cy="553998"/>
            </a:xfrm>
            <a:prstGeom prst="rect">
              <a:avLst/>
            </a:prstGeom>
            <a:noFill/>
          </p:spPr>
          <p:txBody>
            <a:bodyPr wrap="square" rtlCol="0">
              <a:spAutoFit/>
            </a:bodyPr>
            <a:lstStyle/>
            <a:p>
              <a:r>
                <a:rPr lang="en-US" sz="3000" dirty="0">
                  <a:latin typeface="Aptos" panose="020B0004020202020204" pitchFamily="34" charset="0"/>
                  <a:cs typeface="Arial" panose="020B0604020202020204" pitchFamily="34" charset="0"/>
                </a:rPr>
                <a:t>Compensated</a:t>
              </a:r>
            </a:p>
          </p:txBody>
        </p:sp>
      </p:grpSp>
      <p:sp>
        <p:nvSpPr>
          <p:cNvPr id="38" name="Rectangle 37">
            <a:extLst>
              <a:ext uri="{FF2B5EF4-FFF2-40B4-BE49-F238E27FC236}">
                <a16:creationId xmlns:a16="http://schemas.microsoft.com/office/drawing/2014/main" id="{11814B59-F06D-DD1E-59AD-04CEFAFE1366}"/>
              </a:ext>
            </a:extLst>
          </p:cNvPr>
          <p:cNvSpPr/>
          <p:nvPr/>
        </p:nvSpPr>
        <p:spPr>
          <a:xfrm>
            <a:off x="9440399" y="1399744"/>
            <a:ext cx="358815" cy="324091"/>
          </a:xfrm>
          <a:prstGeom prst="rect">
            <a:avLst/>
          </a:prstGeom>
          <a:solidFill>
            <a:srgbClr val="0F9ED5"/>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DC5ED1E-9EEE-E4B6-615F-F629F0612AF9}"/>
              </a:ext>
            </a:extLst>
          </p:cNvPr>
          <p:cNvSpPr/>
          <p:nvPr/>
        </p:nvSpPr>
        <p:spPr>
          <a:xfrm>
            <a:off x="11877879" y="1399744"/>
            <a:ext cx="358815" cy="324091"/>
          </a:xfrm>
          <a:prstGeom prst="rect">
            <a:avLst/>
          </a:prstGeom>
          <a:solidFill>
            <a:srgbClr val="E9713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64310036-19E9-AACA-F276-C68718EC643E}"/>
              </a:ext>
            </a:extLst>
          </p:cNvPr>
          <p:cNvSpPr txBox="1"/>
          <p:nvPr/>
        </p:nvSpPr>
        <p:spPr>
          <a:xfrm>
            <a:off x="9799214" y="1284790"/>
            <a:ext cx="2071869" cy="553998"/>
          </a:xfrm>
          <a:prstGeom prst="rect">
            <a:avLst/>
          </a:prstGeom>
          <a:noFill/>
        </p:spPr>
        <p:txBody>
          <a:bodyPr wrap="square" rtlCol="0">
            <a:spAutoFit/>
          </a:bodyPr>
          <a:lstStyle/>
          <a:p>
            <a:r>
              <a:rPr lang="en-US" sz="3000" dirty="0">
                <a:latin typeface="Aptos" panose="020B0004020202020204" pitchFamily="34" charset="0"/>
                <a:cs typeface="Arial" panose="020B0604020202020204" pitchFamily="34" charset="0"/>
              </a:rPr>
              <a:t>Baseline</a:t>
            </a:r>
          </a:p>
        </p:txBody>
      </p:sp>
      <p:sp>
        <p:nvSpPr>
          <p:cNvPr id="41" name="TextBox 40">
            <a:extLst>
              <a:ext uri="{FF2B5EF4-FFF2-40B4-BE49-F238E27FC236}">
                <a16:creationId xmlns:a16="http://schemas.microsoft.com/office/drawing/2014/main" id="{96D4CC07-049A-4190-E587-894375322FA1}"/>
              </a:ext>
            </a:extLst>
          </p:cNvPr>
          <p:cNvSpPr txBox="1"/>
          <p:nvPr/>
        </p:nvSpPr>
        <p:spPr>
          <a:xfrm>
            <a:off x="12236694" y="1285582"/>
            <a:ext cx="2695698" cy="553998"/>
          </a:xfrm>
          <a:prstGeom prst="rect">
            <a:avLst/>
          </a:prstGeom>
          <a:noFill/>
        </p:spPr>
        <p:txBody>
          <a:bodyPr wrap="square" rtlCol="0">
            <a:spAutoFit/>
          </a:bodyPr>
          <a:lstStyle/>
          <a:p>
            <a:r>
              <a:rPr lang="en-US" sz="3000" dirty="0">
                <a:latin typeface="Aptos" panose="020B0004020202020204" pitchFamily="34" charset="0"/>
                <a:cs typeface="Arial" panose="020B0604020202020204" pitchFamily="34" charset="0"/>
              </a:rPr>
              <a:t>Compensated</a:t>
            </a:r>
          </a:p>
        </p:txBody>
      </p:sp>
    </p:spTree>
    <p:extLst>
      <p:ext uri="{BB962C8B-B14F-4D97-AF65-F5344CB8AC3E}">
        <p14:creationId xmlns:p14="http://schemas.microsoft.com/office/powerpoint/2010/main" val="446679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4428E1D-A097-7B41-72AD-CA9488026A71}"/>
              </a:ext>
            </a:extLst>
          </p:cNvPr>
          <p:cNvGrpSpPr/>
          <p:nvPr/>
        </p:nvGrpSpPr>
        <p:grpSpPr>
          <a:xfrm>
            <a:off x="-6096000" y="1086396"/>
            <a:ext cx="24384000" cy="4685207"/>
            <a:chOff x="-6096000" y="1086396"/>
            <a:chExt cx="24384000" cy="4685207"/>
          </a:xfrm>
        </p:grpSpPr>
        <p:grpSp>
          <p:nvGrpSpPr>
            <p:cNvPr id="17" name="Group 16">
              <a:extLst>
                <a:ext uri="{FF2B5EF4-FFF2-40B4-BE49-F238E27FC236}">
                  <a16:creationId xmlns:a16="http://schemas.microsoft.com/office/drawing/2014/main" id="{01A3D42A-5185-7A1B-33F0-C179261DF7B9}"/>
                </a:ext>
              </a:extLst>
            </p:cNvPr>
            <p:cNvGrpSpPr/>
            <p:nvPr/>
          </p:nvGrpSpPr>
          <p:grpSpPr>
            <a:xfrm>
              <a:off x="-6096000" y="1086396"/>
              <a:ext cx="24384000" cy="4685207"/>
              <a:chOff x="-6096000" y="1086396"/>
              <a:chExt cx="24384000" cy="4685207"/>
            </a:xfrm>
          </p:grpSpPr>
          <p:grpSp>
            <p:nvGrpSpPr>
              <p:cNvPr id="6" name="Group 5">
                <a:extLst>
                  <a:ext uri="{FF2B5EF4-FFF2-40B4-BE49-F238E27FC236}">
                    <a16:creationId xmlns:a16="http://schemas.microsoft.com/office/drawing/2014/main" id="{4ED27C98-B598-E23E-ED69-1B7C649538BA}"/>
                  </a:ext>
                </a:extLst>
              </p:cNvPr>
              <p:cNvGrpSpPr/>
              <p:nvPr/>
            </p:nvGrpSpPr>
            <p:grpSpPr>
              <a:xfrm>
                <a:off x="-6096000" y="1086396"/>
                <a:ext cx="24384000" cy="4685207"/>
                <a:chOff x="-6096000" y="1086396"/>
                <a:chExt cx="24384000" cy="4685207"/>
              </a:xfrm>
            </p:grpSpPr>
            <p:pic>
              <p:nvPicPr>
                <p:cNvPr id="3" name="Picture 2" descr="A graph of a number of people&#10;&#10;Description automatically generated with medium confidence">
                  <a:extLst>
                    <a:ext uri="{FF2B5EF4-FFF2-40B4-BE49-F238E27FC236}">
                      <a16:creationId xmlns:a16="http://schemas.microsoft.com/office/drawing/2014/main" id="{32E73EAB-B0A6-DB13-D45E-142F6BD6F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86396"/>
                  <a:ext cx="12192000" cy="4685207"/>
                </a:xfrm>
                <a:prstGeom prst="rect">
                  <a:avLst/>
                </a:prstGeom>
              </p:spPr>
            </p:pic>
            <p:pic>
              <p:nvPicPr>
                <p:cNvPr id="5" name="Picture 4" descr="A graph of a number of people&#10;&#10;Description automatically generated with medium confidence">
                  <a:extLst>
                    <a:ext uri="{FF2B5EF4-FFF2-40B4-BE49-F238E27FC236}">
                      <a16:creationId xmlns:a16="http://schemas.microsoft.com/office/drawing/2014/main" id="{310E963D-2F46-9F3A-B065-3C0CC2E8C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86396"/>
                  <a:ext cx="12192000" cy="4679062"/>
                </a:xfrm>
                <a:prstGeom prst="rect">
                  <a:avLst/>
                </a:prstGeom>
              </p:spPr>
            </p:pic>
          </p:grpSp>
          <p:grpSp>
            <p:nvGrpSpPr>
              <p:cNvPr id="7" name="Group 6">
                <a:extLst>
                  <a:ext uri="{FF2B5EF4-FFF2-40B4-BE49-F238E27FC236}">
                    <a16:creationId xmlns:a16="http://schemas.microsoft.com/office/drawing/2014/main" id="{F1F062DE-E8E5-9408-E422-438F22DCDF4A}"/>
                  </a:ext>
                </a:extLst>
              </p:cNvPr>
              <p:cNvGrpSpPr/>
              <p:nvPr/>
            </p:nvGrpSpPr>
            <p:grpSpPr>
              <a:xfrm>
                <a:off x="-2527984" y="1398160"/>
                <a:ext cx="5491993" cy="554790"/>
                <a:chOff x="-2857924" y="1285582"/>
                <a:chExt cx="5491993" cy="554790"/>
              </a:xfrm>
            </p:grpSpPr>
            <p:sp>
              <p:nvSpPr>
                <p:cNvPr id="8" name="Rectangle 7">
                  <a:extLst>
                    <a:ext uri="{FF2B5EF4-FFF2-40B4-BE49-F238E27FC236}">
                      <a16:creationId xmlns:a16="http://schemas.microsoft.com/office/drawing/2014/main" id="{913CF657-9121-05D9-BC52-8BE40F3D10AA}"/>
                    </a:ext>
                  </a:extLst>
                </p:cNvPr>
                <p:cNvSpPr/>
                <p:nvPr/>
              </p:nvSpPr>
              <p:spPr>
                <a:xfrm>
                  <a:off x="-2857924" y="1400536"/>
                  <a:ext cx="358815" cy="324091"/>
                </a:xfrm>
                <a:prstGeom prst="rect">
                  <a:avLst/>
                </a:prstGeom>
                <a:solidFill>
                  <a:srgbClr val="0F9ED5"/>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FDF4C5-CC3B-A501-096A-7163E160A5C8}"/>
                    </a:ext>
                  </a:extLst>
                </p:cNvPr>
                <p:cNvSpPr/>
                <p:nvPr/>
              </p:nvSpPr>
              <p:spPr>
                <a:xfrm>
                  <a:off x="-420444" y="1400536"/>
                  <a:ext cx="358815" cy="324091"/>
                </a:xfrm>
                <a:prstGeom prst="rect">
                  <a:avLst/>
                </a:prstGeom>
                <a:solidFill>
                  <a:srgbClr val="E9713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D133D199-5A7D-388B-0FD0-57EBE9B2170F}"/>
                    </a:ext>
                  </a:extLst>
                </p:cNvPr>
                <p:cNvSpPr txBox="1"/>
                <p:nvPr/>
              </p:nvSpPr>
              <p:spPr>
                <a:xfrm>
                  <a:off x="-2499109" y="1285582"/>
                  <a:ext cx="2071869" cy="553998"/>
                </a:xfrm>
                <a:prstGeom prst="rect">
                  <a:avLst/>
                </a:prstGeom>
                <a:noFill/>
              </p:spPr>
              <p:txBody>
                <a:bodyPr wrap="square" rtlCol="0">
                  <a:spAutoFit/>
                </a:bodyPr>
                <a:lstStyle/>
                <a:p>
                  <a:r>
                    <a:rPr lang="en-US" sz="3000" dirty="0">
                      <a:latin typeface="Aptos" panose="020B0004020202020204" pitchFamily="34" charset="0"/>
                      <a:cs typeface="Arial" panose="020B0604020202020204" pitchFamily="34" charset="0"/>
                    </a:rPr>
                    <a:t>Baseline</a:t>
                  </a:r>
                </a:p>
              </p:txBody>
            </p:sp>
            <p:sp>
              <p:nvSpPr>
                <p:cNvPr id="11" name="TextBox 10">
                  <a:extLst>
                    <a:ext uri="{FF2B5EF4-FFF2-40B4-BE49-F238E27FC236}">
                      <a16:creationId xmlns:a16="http://schemas.microsoft.com/office/drawing/2014/main" id="{3EFD64B8-9C74-A863-8870-145FAEE26575}"/>
                    </a:ext>
                  </a:extLst>
                </p:cNvPr>
                <p:cNvSpPr txBox="1"/>
                <p:nvPr/>
              </p:nvSpPr>
              <p:spPr>
                <a:xfrm>
                  <a:off x="-61629" y="1286374"/>
                  <a:ext cx="2695698" cy="553998"/>
                </a:xfrm>
                <a:prstGeom prst="rect">
                  <a:avLst/>
                </a:prstGeom>
                <a:noFill/>
              </p:spPr>
              <p:txBody>
                <a:bodyPr wrap="square" rtlCol="0">
                  <a:spAutoFit/>
                </a:bodyPr>
                <a:lstStyle/>
                <a:p>
                  <a:r>
                    <a:rPr lang="en-US" sz="3000" dirty="0">
                      <a:latin typeface="Aptos" panose="020B0004020202020204" pitchFamily="34" charset="0"/>
                      <a:cs typeface="Arial" panose="020B0604020202020204" pitchFamily="34" charset="0"/>
                    </a:rPr>
                    <a:t>Compensated</a:t>
                  </a:r>
                </a:p>
              </p:txBody>
            </p:sp>
          </p:grpSp>
          <p:grpSp>
            <p:nvGrpSpPr>
              <p:cNvPr id="12" name="Group 11">
                <a:extLst>
                  <a:ext uri="{FF2B5EF4-FFF2-40B4-BE49-F238E27FC236}">
                    <a16:creationId xmlns:a16="http://schemas.microsoft.com/office/drawing/2014/main" id="{D73E329C-092F-6828-FCB2-3EB5ED1E96F1}"/>
                  </a:ext>
                </a:extLst>
              </p:cNvPr>
              <p:cNvGrpSpPr/>
              <p:nvPr/>
            </p:nvGrpSpPr>
            <p:grpSpPr>
              <a:xfrm>
                <a:off x="9700505" y="1398160"/>
                <a:ext cx="5491993" cy="554790"/>
                <a:chOff x="-2857924" y="1285582"/>
                <a:chExt cx="5491993" cy="554790"/>
              </a:xfrm>
            </p:grpSpPr>
            <p:sp>
              <p:nvSpPr>
                <p:cNvPr id="13" name="Rectangle 12">
                  <a:extLst>
                    <a:ext uri="{FF2B5EF4-FFF2-40B4-BE49-F238E27FC236}">
                      <a16:creationId xmlns:a16="http://schemas.microsoft.com/office/drawing/2014/main" id="{245F1AE6-38A8-4358-DC83-B58548BDD8D3}"/>
                    </a:ext>
                  </a:extLst>
                </p:cNvPr>
                <p:cNvSpPr/>
                <p:nvPr/>
              </p:nvSpPr>
              <p:spPr>
                <a:xfrm>
                  <a:off x="-2857924" y="1400536"/>
                  <a:ext cx="358815" cy="324091"/>
                </a:xfrm>
                <a:prstGeom prst="rect">
                  <a:avLst/>
                </a:prstGeom>
                <a:solidFill>
                  <a:srgbClr val="0F9ED5"/>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C4F6732-CBA2-56A2-F69E-206380EEE5EF}"/>
                    </a:ext>
                  </a:extLst>
                </p:cNvPr>
                <p:cNvSpPr/>
                <p:nvPr/>
              </p:nvSpPr>
              <p:spPr>
                <a:xfrm>
                  <a:off x="-420444" y="1400536"/>
                  <a:ext cx="358815" cy="324091"/>
                </a:xfrm>
                <a:prstGeom prst="rect">
                  <a:avLst/>
                </a:prstGeom>
                <a:solidFill>
                  <a:srgbClr val="E97132"/>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9F2AF7C6-AB28-0294-34F6-EF90796E7C57}"/>
                    </a:ext>
                  </a:extLst>
                </p:cNvPr>
                <p:cNvSpPr txBox="1"/>
                <p:nvPr/>
              </p:nvSpPr>
              <p:spPr>
                <a:xfrm>
                  <a:off x="-2499109" y="1285582"/>
                  <a:ext cx="2071869" cy="553998"/>
                </a:xfrm>
                <a:prstGeom prst="rect">
                  <a:avLst/>
                </a:prstGeom>
                <a:noFill/>
              </p:spPr>
              <p:txBody>
                <a:bodyPr wrap="square" rtlCol="0">
                  <a:spAutoFit/>
                </a:bodyPr>
                <a:lstStyle/>
                <a:p>
                  <a:r>
                    <a:rPr lang="en-US" sz="3000" dirty="0">
                      <a:latin typeface="Aptos" panose="020B0004020202020204" pitchFamily="34" charset="0"/>
                      <a:cs typeface="Arial" panose="020B0604020202020204" pitchFamily="34" charset="0"/>
                    </a:rPr>
                    <a:t>Baseline</a:t>
                  </a:r>
                </a:p>
              </p:txBody>
            </p:sp>
            <p:sp>
              <p:nvSpPr>
                <p:cNvPr id="16" name="TextBox 15">
                  <a:extLst>
                    <a:ext uri="{FF2B5EF4-FFF2-40B4-BE49-F238E27FC236}">
                      <a16:creationId xmlns:a16="http://schemas.microsoft.com/office/drawing/2014/main" id="{82F955C7-B4E9-EFF8-25F4-A1FABAD610B2}"/>
                    </a:ext>
                  </a:extLst>
                </p:cNvPr>
                <p:cNvSpPr txBox="1"/>
                <p:nvPr/>
              </p:nvSpPr>
              <p:spPr>
                <a:xfrm>
                  <a:off x="-61629" y="1286374"/>
                  <a:ext cx="2695698" cy="553998"/>
                </a:xfrm>
                <a:prstGeom prst="rect">
                  <a:avLst/>
                </a:prstGeom>
                <a:noFill/>
              </p:spPr>
              <p:txBody>
                <a:bodyPr wrap="square" rtlCol="0">
                  <a:spAutoFit/>
                </a:bodyPr>
                <a:lstStyle/>
                <a:p>
                  <a:r>
                    <a:rPr lang="en-US" sz="3000" dirty="0">
                      <a:latin typeface="Aptos" panose="020B0004020202020204" pitchFamily="34" charset="0"/>
                      <a:cs typeface="Arial" panose="020B0604020202020204" pitchFamily="34" charset="0"/>
                    </a:rPr>
                    <a:t>Compensated</a:t>
                  </a:r>
                </a:p>
              </p:txBody>
            </p:sp>
          </p:grpSp>
        </p:grpSp>
        <p:sp>
          <p:nvSpPr>
            <p:cNvPr id="19" name="TextBox 18">
              <a:extLst>
                <a:ext uri="{FF2B5EF4-FFF2-40B4-BE49-F238E27FC236}">
                  <a16:creationId xmlns:a16="http://schemas.microsoft.com/office/drawing/2014/main" id="{22E9A56C-313D-E615-8C1A-650BD3AEA1FD}"/>
                </a:ext>
              </a:extLst>
            </p:cNvPr>
            <p:cNvSpPr txBox="1"/>
            <p:nvPr/>
          </p:nvSpPr>
          <p:spPr>
            <a:xfrm>
              <a:off x="8190979" y="4569951"/>
              <a:ext cx="736947" cy="400110"/>
            </a:xfrm>
            <a:prstGeom prst="rect">
              <a:avLst/>
            </a:prstGeom>
            <a:noFill/>
          </p:spPr>
          <p:txBody>
            <a:bodyPr wrap="square" rtlCol="0">
              <a:spAutoFit/>
            </a:bodyPr>
            <a:lstStyle/>
            <a:p>
              <a:pPr algn="ctr"/>
              <a:r>
                <a:rPr lang="en-US" sz="2000" dirty="0">
                  <a:latin typeface="Aptos Narrow" panose="020B0004020202020204" pitchFamily="34" charset="0"/>
                  <a:ea typeface="Sans Serif Collection" panose="020B0502040504020204" pitchFamily="34" charset="0"/>
                  <a:cs typeface="Sans Serif Collection" panose="020B0502040504020204" pitchFamily="34" charset="0"/>
                </a:rPr>
                <a:t>-0.11</a:t>
              </a:r>
            </a:p>
          </p:txBody>
        </p:sp>
      </p:grpSp>
    </p:spTree>
    <p:extLst>
      <p:ext uri="{BB962C8B-B14F-4D97-AF65-F5344CB8AC3E}">
        <p14:creationId xmlns:p14="http://schemas.microsoft.com/office/powerpoint/2010/main" val="2548829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583A4C66-6CAE-182B-50B3-A0136AD7A73D}"/>
              </a:ext>
            </a:extLst>
          </p:cNvPr>
          <p:cNvGrpSpPr/>
          <p:nvPr/>
        </p:nvGrpSpPr>
        <p:grpSpPr>
          <a:xfrm>
            <a:off x="-7772400" y="1086397"/>
            <a:ext cx="24384000" cy="4685206"/>
            <a:chOff x="-7772400" y="1086397"/>
            <a:chExt cx="24384000" cy="4685206"/>
          </a:xfrm>
        </p:grpSpPr>
        <p:pic>
          <p:nvPicPr>
            <p:cNvPr id="21" name="Picture 20" descr="A graph of a number of people&#10;&#10;Description automatically generated with medium confidence">
              <a:extLst>
                <a:ext uri="{FF2B5EF4-FFF2-40B4-BE49-F238E27FC236}">
                  <a16:creationId xmlns:a16="http://schemas.microsoft.com/office/drawing/2014/main" id="{B53073C2-8C84-0306-C53D-CE0B057BE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1092541"/>
              <a:ext cx="12192000" cy="4679062"/>
            </a:xfrm>
            <a:prstGeom prst="rect">
              <a:avLst/>
            </a:prstGeom>
          </p:spPr>
        </p:pic>
        <p:pic>
          <p:nvPicPr>
            <p:cNvPr id="4" name="Picture 3" descr="A graph of a number of people&#10;&#10;Description automatically generated with medium confidence">
              <a:extLst>
                <a:ext uri="{FF2B5EF4-FFF2-40B4-BE49-F238E27FC236}">
                  <a16:creationId xmlns:a16="http://schemas.microsoft.com/office/drawing/2014/main" id="{643158E2-6171-FE6A-3FD6-12CB222F3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086397"/>
              <a:ext cx="12192000" cy="4685206"/>
            </a:xfrm>
            <a:prstGeom prst="rect">
              <a:avLst/>
            </a:prstGeom>
          </p:spPr>
        </p:pic>
        <p:sp>
          <p:nvSpPr>
            <p:cNvPr id="19" name="TextBox 18">
              <a:extLst>
                <a:ext uri="{FF2B5EF4-FFF2-40B4-BE49-F238E27FC236}">
                  <a16:creationId xmlns:a16="http://schemas.microsoft.com/office/drawing/2014/main" id="{22E9A56C-313D-E615-8C1A-650BD3AEA1FD}"/>
                </a:ext>
              </a:extLst>
            </p:cNvPr>
            <p:cNvSpPr txBox="1"/>
            <p:nvPr/>
          </p:nvSpPr>
          <p:spPr>
            <a:xfrm>
              <a:off x="6096000" y="4417551"/>
              <a:ext cx="1410221" cy="553998"/>
            </a:xfrm>
            <a:prstGeom prst="rect">
              <a:avLst/>
            </a:prstGeom>
            <a:noFill/>
          </p:spPr>
          <p:txBody>
            <a:bodyPr wrap="square" rtlCol="0">
              <a:spAutoFit/>
            </a:bodyPr>
            <a:lstStyle/>
            <a:p>
              <a:pPr algn="ctr"/>
              <a:r>
                <a:rPr lang="en-US" sz="3000" dirty="0">
                  <a:latin typeface="Aptos Narrow" panose="020B0004020202020204" pitchFamily="34" charset="0"/>
                  <a:ea typeface="Sans Serif Collection" panose="020B0502040504020204" pitchFamily="34" charset="0"/>
                  <a:cs typeface="Sans Serif Collection" panose="020B0502040504020204" pitchFamily="34" charset="0"/>
                </a:rPr>
                <a:t>-0.11</a:t>
              </a:r>
            </a:p>
          </p:txBody>
        </p:sp>
      </p:grpSp>
    </p:spTree>
    <p:extLst>
      <p:ext uri="{BB962C8B-B14F-4D97-AF65-F5344CB8AC3E}">
        <p14:creationId xmlns:p14="http://schemas.microsoft.com/office/powerpoint/2010/main" val="1190490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A1B2D84-E034-C330-705C-1BECA9E13399}"/>
              </a:ext>
            </a:extLst>
          </p:cNvPr>
          <p:cNvGrpSpPr/>
          <p:nvPr/>
        </p:nvGrpSpPr>
        <p:grpSpPr>
          <a:xfrm>
            <a:off x="-6930738" y="1427038"/>
            <a:ext cx="24384000" cy="4679063"/>
            <a:chOff x="-6930738" y="1427038"/>
            <a:chExt cx="24384000" cy="4679063"/>
          </a:xfrm>
        </p:grpSpPr>
        <p:pic>
          <p:nvPicPr>
            <p:cNvPr id="3" name="Picture 2" descr="A graph of a number of people&#10;&#10;Description automatically generated with medium confidence">
              <a:extLst>
                <a:ext uri="{FF2B5EF4-FFF2-40B4-BE49-F238E27FC236}">
                  <a16:creationId xmlns:a16="http://schemas.microsoft.com/office/drawing/2014/main" id="{67BBAE72-68DF-36CB-E07F-820615C69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1262" y="1427039"/>
              <a:ext cx="12192000" cy="4679062"/>
            </a:xfrm>
            <a:prstGeom prst="rect">
              <a:avLst/>
            </a:prstGeom>
          </p:spPr>
        </p:pic>
        <p:sp>
          <p:nvSpPr>
            <p:cNvPr id="19" name="TextBox 18">
              <a:extLst>
                <a:ext uri="{FF2B5EF4-FFF2-40B4-BE49-F238E27FC236}">
                  <a16:creationId xmlns:a16="http://schemas.microsoft.com/office/drawing/2014/main" id="{22E9A56C-313D-E615-8C1A-650BD3AEA1FD}"/>
                </a:ext>
              </a:extLst>
            </p:cNvPr>
            <p:cNvSpPr txBox="1"/>
            <p:nvPr/>
          </p:nvSpPr>
          <p:spPr>
            <a:xfrm>
              <a:off x="7037420" y="4845985"/>
              <a:ext cx="1410221" cy="477054"/>
            </a:xfrm>
            <a:prstGeom prst="rect">
              <a:avLst/>
            </a:prstGeom>
            <a:noFill/>
          </p:spPr>
          <p:txBody>
            <a:bodyPr wrap="square" rtlCol="0">
              <a:spAutoFit/>
            </a:bodyPr>
            <a:lstStyle/>
            <a:p>
              <a:pPr algn="ctr"/>
              <a:r>
                <a:rPr lang="en-US" sz="2500" dirty="0">
                  <a:latin typeface="Aptos Narrow" panose="020B0004020202020204" pitchFamily="34" charset="0"/>
                  <a:ea typeface="Sans Serif Collection" panose="020B0502040504020204" pitchFamily="34" charset="0"/>
                  <a:cs typeface="Sans Serif Collection" panose="020B0502040504020204" pitchFamily="34" charset="0"/>
                </a:rPr>
                <a:t>-0.11</a:t>
              </a:r>
            </a:p>
          </p:txBody>
        </p:sp>
        <p:pic>
          <p:nvPicPr>
            <p:cNvPr id="6" name="Picture 5" descr="A graph of a number of people&#10;&#10;Description automatically generated with medium confidence">
              <a:extLst>
                <a:ext uri="{FF2B5EF4-FFF2-40B4-BE49-F238E27FC236}">
                  <a16:creationId xmlns:a16="http://schemas.microsoft.com/office/drawing/2014/main" id="{D642960A-0D83-C84D-FCDC-850B929FA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738" y="1427038"/>
              <a:ext cx="12192000" cy="4679062"/>
            </a:xfrm>
            <a:prstGeom prst="rect">
              <a:avLst/>
            </a:prstGeom>
          </p:spPr>
        </p:pic>
      </p:grpSp>
    </p:spTree>
    <p:extLst>
      <p:ext uri="{BB962C8B-B14F-4D97-AF65-F5344CB8AC3E}">
        <p14:creationId xmlns:p14="http://schemas.microsoft.com/office/powerpoint/2010/main" val="4214746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9FF02B-CC54-93F5-CA4A-3F62FF9A7074}"/>
              </a:ext>
            </a:extLst>
          </p:cNvPr>
          <p:cNvGrpSpPr/>
          <p:nvPr/>
        </p:nvGrpSpPr>
        <p:grpSpPr>
          <a:xfrm>
            <a:off x="-6743169" y="1356699"/>
            <a:ext cx="24384000" cy="4679063"/>
            <a:chOff x="-7681015" y="700207"/>
            <a:chExt cx="24384000" cy="4679063"/>
          </a:xfrm>
        </p:grpSpPr>
        <p:pic>
          <p:nvPicPr>
            <p:cNvPr id="4" name="Picture 3" descr="A graph of a number of people&#10;&#10;Description automatically generated with medium confidence">
              <a:extLst>
                <a:ext uri="{FF2B5EF4-FFF2-40B4-BE49-F238E27FC236}">
                  <a16:creationId xmlns:a16="http://schemas.microsoft.com/office/drawing/2014/main" id="{65583E5B-4C6A-E968-4FC7-4FB8C5A04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985" y="700208"/>
              <a:ext cx="12192000" cy="4679062"/>
            </a:xfrm>
            <a:prstGeom prst="rect">
              <a:avLst/>
            </a:prstGeom>
          </p:spPr>
        </p:pic>
        <p:pic>
          <p:nvPicPr>
            <p:cNvPr id="8" name="Picture 7" descr="A graph of a pilot spacing and symbol&#10;&#10;Description automatically generated">
              <a:extLst>
                <a:ext uri="{FF2B5EF4-FFF2-40B4-BE49-F238E27FC236}">
                  <a16:creationId xmlns:a16="http://schemas.microsoft.com/office/drawing/2014/main" id="{40EE183D-BB91-2611-9071-EDD6AE1BF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1015" y="700207"/>
              <a:ext cx="12192000" cy="4679062"/>
            </a:xfrm>
            <a:prstGeom prst="rect">
              <a:avLst/>
            </a:prstGeom>
          </p:spPr>
        </p:pic>
      </p:grpSp>
    </p:spTree>
    <p:extLst>
      <p:ext uri="{BB962C8B-B14F-4D97-AF65-F5344CB8AC3E}">
        <p14:creationId xmlns:p14="http://schemas.microsoft.com/office/powerpoint/2010/main" val="428369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Intro</a:t>
            </a:r>
          </a:p>
        </p:txBody>
      </p:sp>
      <p:sp>
        <p:nvSpPr>
          <p:cNvPr id="3" name="Content Placeholder 2">
            <a:extLst>
              <a:ext uri="{FF2B5EF4-FFF2-40B4-BE49-F238E27FC236}">
                <a16:creationId xmlns:a16="http://schemas.microsoft.com/office/drawing/2014/main" id="{DDB74FDE-1C8C-DC0D-4B42-6612E93A86F6}"/>
              </a:ext>
            </a:extLst>
          </p:cNvPr>
          <p:cNvSpPr>
            <a:spLocks noGrp="1"/>
          </p:cNvSpPr>
          <p:nvPr>
            <p:ph idx="1"/>
          </p:nvPr>
        </p:nvSpPr>
        <p:spPr>
          <a:xfrm>
            <a:off x="2864398" y="1718787"/>
            <a:ext cx="6463201" cy="486353"/>
          </a:xfrm>
        </p:spPr>
        <p:txBody>
          <a:bodyPr vert="horz" lIns="91440" tIns="45720" rIns="91440" bIns="45720" rtlCol="0" anchor="t">
            <a:noAutofit/>
          </a:bodyPr>
          <a:lstStyle/>
          <a:p>
            <a:pPr marL="0" indent="0" algn="ctr">
              <a:buNone/>
            </a:pPr>
            <a:r>
              <a:rPr lang="en-US" sz="4000" dirty="0">
                <a:latin typeface="Aptos"/>
              </a:rPr>
              <a:t>Dataset:</a:t>
            </a:r>
            <a:br>
              <a:rPr lang="en-US" sz="4000" dirty="0">
                <a:latin typeface="Aptos"/>
              </a:rPr>
            </a:br>
            <a:r>
              <a:rPr lang="en-US" sz="4000" b="1" dirty="0">
                <a:latin typeface="Aptos"/>
              </a:rPr>
              <a:t>70,000+ points</a:t>
            </a:r>
            <a:endParaRPr lang="en-US" sz="4000" b="1" dirty="0">
              <a:solidFill>
                <a:srgbClr val="000000">
                  <a:alpha val="80000"/>
                </a:srgbClr>
              </a:solidFill>
              <a:latin typeface="Aptos"/>
            </a:endParaRPr>
          </a:p>
          <a:p>
            <a:pPr marL="0" indent="0" algn="ctr">
              <a:buNone/>
            </a:pPr>
            <a:endParaRPr lang="en-US" sz="2000" dirty="0">
              <a:solidFill>
                <a:srgbClr val="000000">
                  <a:alpha val="80000"/>
                </a:srgbClr>
              </a:solidFill>
              <a:latin typeface="Aptos"/>
            </a:endParaRPr>
          </a:p>
          <a:p>
            <a:pPr marL="0" indent="0" algn="ctr">
              <a:buNone/>
            </a:pPr>
            <a:r>
              <a:rPr lang="en-US" sz="2000" dirty="0">
                <a:solidFill>
                  <a:srgbClr val="000000">
                    <a:alpha val="80000"/>
                  </a:srgbClr>
                </a:solidFill>
                <a:latin typeface="Aptos"/>
              </a:rPr>
              <a:t>Kevin </a:t>
            </a:r>
            <a:r>
              <a:rPr lang="en-US" sz="2000" dirty="0" err="1">
                <a:solidFill>
                  <a:srgbClr val="000000">
                    <a:alpha val="80000"/>
                  </a:srgbClr>
                </a:solidFill>
                <a:latin typeface="Aptos"/>
              </a:rPr>
              <a:t>ryan</a:t>
            </a:r>
            <a:r>
              <a:rPr lang="en-US" sz="2000" dirty="0">
                <a:solidFill>
                  <a:srgbClr val="000000">
                    <a:alpha val="80000"/>
                  </a:srgbClr>
                </a:solidFill>
                <a:latin typeface="Aptos"/>
              </a:rPr>
              <a:t> can explain dataset stuff and </a:t>
            </a:r>
            <a:r>
              <a:rPr lang="en-US" sz="2000">
                <a:solidFill>
                  <a:srgbClr val="000000">
                    <a:alpha val="80000"/>
                  </a:srgbClr>
                </a:solidFill>
                <a:latin typeface="Aptos"/>
              </a:rPr>
              <a:t>some regressors</a:t>
            </a:r>
            <a:endParaRPr lang="en-US" sz="2400" dirty="0">
              <a:solidFill>
                <a:srgbClr val="000000">
                  <a:alpha val="80000"/>
                </a:srgbClr>
              </a:solidFill>
              <a:latin typeface="Aptos"/>
            </a:endParaRPr>
          </a:p>
          <a:p>
            <a:pPr>
              <a:buFont typeface="Calibri" panose="020B0604020202020204" pitchFamily="34" charset="0"/>
              <a:buChar char="-"/>
            </a:pPr>
            <a:endParaRPr lang="en-US" sz="2000" dirty="0">
              <a:solidFill>
                <a:srgbClr val="000000">
                  <a:alpha val="80000"/>
                </a:srgbClr>
              </a:solidFill>
            </a:endParaRPr>
          </a:p>
        </p:txBody>
      </p:sp>
    </p:spTree>
    <p:extLst>
      <p:ext uri="{BB962C8B-B14F-4D97-AF65-F5344CB8AC3E}">
        <p14:creationId xmlns:p14="http://schemas.microsoft.com/office/powerpoint/2010/main" val="2248124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89C3834-6E4A-9C63-FFCA-809919BA3203}"/>
              </a:ext>
            </a:extLst>
          </p:cNvPr>
          <p:cNvGrpSpPr/>
          <p:nvPr/>
        </p:nvGrpSpPr>
        <p:grpSpPr>
          <a:xfrm>
            <a:off x="-4208333" y="793841"/>
            <a:ext cx="23957512" cy="5270318"/>
            <a:chOff x="-4208333" y="793841"/>
            <a:chExt cx="23957512" cy="5270318"/>
          </a:xfrm>
        </p:grpSpPr>
        <p:pic>
          <p:nvPicPr>
            <p:cNvPr id="16" name="Picture 15" descr="A white graph with black lines&#10;&#10;Description automatically generated">
              <a:extLst>
                <a:ext uri="{FF2B5EF4-FFF2-40B4-BE49-F238E27FC236}">
                  <a16:creationId xmlns:a16="http://schemas.microsoft.com/office/drawing/2014/main" id="{DFF5DC64-D80F-D7F4-2F51-E1DAD6F63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333" y="802152"/>
              <a:ext cx="11978756" cy="5262007"/>
            </a:xfrm>
            <a:prstGeom prst="rect">
              <a:avLst/>
            </a:prstGeom>
          </p:spPr>
        </p:pic>
        <p:pic>
          <p:nvPicPr>
            <p:cNvPr id="19" name="Picture 18" descr="A graph of a graph with blue and red dots&#10;&#10;Description automatically generated">
              <a:extLst>
                <a:ext uri="{FF2B5EF4-FFF2-40B4-BE49-F238E27FC236}">
                  <a16:creationId xmlns:a16="http://schemas.microsoft.com/office/drawing/2014/main" id="{8EFAFC76-9C55-BD41-1C59-C86D819C7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423" y="793841"/>
              <a:ext cx="11978756" cy="5270318"/>
            </a:xfrm>
            <a:prstGeom prst="rect">
              <a:avLst/>
            </a:prstGeom>
          </p:spPr>
        </p:pic>
      </p:grpSp>
    </p:spTree>
    <p:extLst>
      <p:ext uri="{BB962C8B-B14F-4D97-AF65-F5344CB8AC3E}">
        <p14:creationId xmlns:p14="http://schemas.microsoft.com/office/powerpoint/2010/main" val="3398418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5D5937-716E-7BE5-0578-BD382B4E362F}"/>
              </a:ext>
            </a:extLst>
          </p:cNvPr>
          <p:cNvSpPr txBox="1"/>
          <p:nvPr/>
        </p:nvSpPr>
        <p:spPr>
          <a:xfrm>
            <a:off x="461818" y="932874"/>
            <a:ext cx="8580582" cy="5078313"/>
          </a:xfrm>
          <a:prstGeom prst="rect">
            <a:avLst/>
          </a:prstGeom>
          <a:noFill/>
        </p:spPr>
        <p:txBody>
          <a:bodyPr wrap="square" rtlCol="0">
            <a:spAutoFit/>
          </a:bodyPr>
          <a:lstStyle/>
          <a:p>
            <a:r>
              <a:rPr lang="en-US" sz="1200" dirty="0">
                <a:latin typeface="Consolas" panose="020B0609020204030204" pitchFamily="49" charset="0"/>
                <a:cs typeface="Courier New" panose="02070309020205020404" pitchFamily="49" charset="0"/>
              </a:rPr>
              <a:t> Layer (type)                Output Shape                 Param #   Connected to</a:t>
            </a:r>
          </a:p>
          <a:p>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 iq_input (InputLayer)       [(None, 128, 2)]             0         []</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conv1d (Conv1D)             (None, 128, 16)              176       ['iq_input[0][0]']</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flatten (Flatten)           (None, 2048)                 0         ['conv1d[0][0]']</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signal_input (InputLayer)   [(None, 1)]                  0         []</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snr_input (InputLayer)      [(None, 1)]                  0         []</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sample_input (InputLayer)   [(None, 1)]                  0         []</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concatenate (Concatenate)   (None, 2051)                 0         ['flatten[0][0]',</a:t>
            </a:r>
          </a:p>
          <a:p>
            <a:r>
              <a:rPr lang="en-US" sz="1200" dirty="0">
                <a:latin typeface="Consolas" panose="020B0609020204030204" pitchFamily="49" charset="0"/>
                <a:cs typeface="Courier New" panose="02070309020205020404" pitchFamily="49" charset="0"/>
              </a:rPr>
              <a:t>                                                                     'signal_input[0][0]',</a:t>
            </a:r>
          </a:p>
          <a:p>
            <a:r>
              <a:rPr lang="en-US" sz="1200" dirty="0">
                <a:latin typeface="Consolas" panose="020B0609020204030204" pitchFamily="49" charset="0"/>
                <a:cs typeface="Courier New" panose="02070309020205020404" pitchFamily="49" charset="0"/>
              </a:rPr>
              <a:t>                                                                     'snr_input[0][0]',</a:t>
            </a:r>
          </a:p>
          <a:p>
            <a:r>
              <a:rPr lang="en-US" sz="1200" dirty="0">
                <a:latin typeface="Consolas" panose="020B0609020204030204" pitchFamily="49" charset="0"/>
                <a:cs typeface="Courier New" panose="02070309020205020404" pitchFamily="49" charset="0"/>
              </a:rPr>
              <a:t>                                                                     'sample_input[0][0]']</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dense (Dense)               (None, 96)                   196992    ['concatenate[0][0]']</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 modulation_output (Dense)   (None, 6)                    582       ['dense[0][0]']</a:t>
            </a:r>
          </a:p>
          <a:p>
            <a:endParaRPr lang="en-US" sz="1200" dirty="0">
              <a:latin typeface="Consolas" panose="020B0609020204030204" pitchFamily="49" charset="0"/>
              <a:cs typeface="Courier New" panose="02070309020205020404" pitchFamily="49" charset="0"/>
            </a:endParaRPr>
          </a:p>
          <a:p>
            <a:r>
              <a:rPr lang="en-US" sz="1200" dirty="0">
                <a:latin typeface="Consolas" panose="020B0609020204030204" pitchFamily="49" charset="0"/>
                <a:cs typeface="Courier New" panose="02070309020205020404" pitchFamily="49" charset="0"/>
              </a:rPr>
              <a:t>==================================================================================================</a:t>
            </a:r>
          </a:p>
          <a:p>
            <a:r>
              <a:rPr lang="en-US" sz="1200" dirty="0">
                <a:latin typeface="Consolas" panose="020B0609020204030204" pitchFamily="49" charset="0"/>
                <a:cs typeface="Courier New" panose="02070309020205020404" pitchFamily="49" charset="0"/>
              </a:rPr>
              <a:t>Total params: 197750 (772.46 KB)</a:t>
            </a:r>
          </a:p>
          <a:p>
            <a:r>
              <a:rPr lang="en-US" sz="1200" dirty="0">
                <a:latin typeface="Consolas" panose="020B0609020204030204" pitchFamily="49" charset="0"/>
                <a:cs typeface="Courier New" panose="02070309020205020404" pitchFamily="49" charset="0"/>
              </a:rPr>
              <a:t>Trainable params: 197750 (772.46 KB)</a:t>
            </a:r>
          </a:p>
          <a:p>
            <a:r>
              <a:rPr lang="en-US" sz="1200" dirty="0">
                <a:latin typeface="Consolas" panose="020B0609020204030204" pitchFamily="49" charset="0"/>
                <a:cs typeface="Courier New" panose="02070309020205020404" pitchFamily="49" charset="0"/>
              </a:rPr>
              <a:t>Non-trainable params: 0 (0.00 Byte)</a:t>
            </a:r>
          </a:p>
        </p:txBody>
      </p:sp>
    </p:spTree>
    <p:extLst>
      <p:ext uri="{BB962C8B-B14F-4D97-AF65-F5344CB8AC3E}">
        <p14:creationId xmlns:p14="http://schemas.microsoft.com/office/powerpoint/2010/main" val="3165973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C75F4-3DB0-0B68-F2BA-14B6E2EDB835}"/>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097B485C-6FF1-3C47-08B7-B6CC159CDC5D}"/>
              </a:ext>
            </a:extLst>
          </p:cNvPr>
          <p:cNvGrpSpPr/>
          <p:nvPr/>
        </p:nvGrpSpPr>
        <p:grpSpPr>
          <a:xfrm>
            <a:off x="-210796" y="906281"/>
            <a:ext cx="12613592" cy="5045438"/>
            <a:chOff x="0" y="906280"/>
            <a:chExt cx="12613592" cy="5045438"/>
          </a:xfrm>
        </p:grpSpPr>
        <p:pic>
          <p:nvPicPr>
            <p:cNvPr id="4" name="Picture 3" descr="A graph with blue squares&#10;&#10;Description automatically generated">
              <a:extLst>
                <a:ext uri="{FF2B5EF4-FFF2-40B4-BE49-F238E27FC236}">
                  <a16:creationId xmlns:a16="http://schemas.microsoft.com/office/drawing/2014/main" id="{5765E347-DC10-CFBE-3E99-E9DC32876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6280"/>
              <a:ext cx="6306796" cy="5045437"/>
            </a:xfrm>
            <a:prstGeom prst="rect">
              <a:avLst/>
            </a:prstGeom>
          </p:spPr>
        </p:pic>
        <p:pic>
          <p:nvPicPr>
            <p:cNvPr id="6" name="Picture 5" descr="A graph with blue squares&#10;&#10;Description automatically generated">
              <a:extLst>
                <a:ext uri="{FF2B5EF4-FFF2-40B4-BE49-F238E27FC236}">
                  <a16:creationId xmlns:a16="http://schemas.microsoft.com/office/drawing/2014/main" id="{2D09DF81-94DF-6A73-26F2-4916608D5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6796" y="906281"/>
              <a:ext cx="6306796" cy="5045437"/>
            </a:xfrm>
            <a:prstGeom prst="rect">
              <a:avLst/>
            </a:prstGeom>
          </p:spPr>
        </p:pic>
      </p:grpSp>
    </p:spTree>
    <p:extLst>
      <p:ext uri="{BB962C8B-B14F-4D97-AF65-F5344CB8AC3E}">
        <p14:creationId xmlns:p14="http://schemas.microsoft.com/office/powerpoint/2010/main" val="506683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E4BA9-A0D1-BAA9-ADBB-854F44EDCC7E}"/>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0342321D-1B5F-2BD7-8E16-83F2D3E8C763}"/>
              </a:ext>
            </a:extLst>
          </p:cNvPr>
          <p:cNvGrpSpPr/>
          <p:nvPr/>
        </p:nvGrpSpPr>
        <p:grpSpPr>
          <a:xfrm>
            <a:off x="390344" y="1189738"/>
            <a:ext cx="14990314" cy="4153403"/>
            <a:chOff x="-930456" y="1149097"/>
            <a:chExt cx="14990314" cy="4153403"/>
          </a:xfrm>
        </p:grpSpPr>
        <p:pic>
          <p:nvPicPr>
            <p:cNvPr id="8" name="Picture 7" descr="A graph of a graph&#10;&#10;Description automatically generated with medium confidence">
              <a:extLst>
                <a:ext uri="{FF2B5EF4-FFF2-40B4-BE49-F238E27FC236}">
                  <a16:creationId xmlns:a16="http://schemas.microsoft.com/office/drawing/2014/main" id="{E53F8BF0-75E9-8D6E-CE49-37C190E5DD27}"/>
                </a:ext>
              </a:extLst>
            </p:cNvPr>
            <p:cNvPicPr>
              <a:picLocks noChangeAspect="1"/>
            </p:cNvPicPr>
            <p:nvPr/>
          </p:nvPicPr>
          <p:blipFill>
            <a:blip r:embed="rId2">
              <a:extLst>
                <a:ext uri="{28A0092B-C50C-407E-A947-70E740481C1C}">
                  <a14:useLocalDpi xmlns:a14="http://schemas.microsoft.com/office/drawing/2010/main" val="0"/>
                </a:ext>
              </a:extLst>
            </a:blip>
            <a:srcRect l="788" t="5371" r="5382"/>
            <a:stretch/>
          </p:blipFill>
          <p:spPr>
            <a:xfrm>
              <a:off x="-930456" y="1149097"/>
              <a:ext cx="5146214" cy="4153401"/>
            </a:xfrm>
            <a:prstGeom prst="rect">
              <a:avLst/>
            </a:prstGeom>
          </p:spPr>
        </p:pic>
        <p:pic>
          <p:nvPicPr>
            <p:cNvPr id="5" name="Picture 4" descr="A graph with blue squares&#10;&#10;Description automatically generated">
              <a:extLst>
                <a:ext uri="{FF2B5EF4-FFF2-40B4-BE49-F238E27FC236}">
                  <a16:creationId xmlns:a16="http://schemas.microsoft.com/office/drawing/2014/main" id="{04BCBC9D-1909-0B5A-4D40-28943C7E03B1}"/>
                </a:ext>
              </a:extLst>
            </p:cNvPr>
            <p:cNvPicPr>
              <a:picLocks noChangeAspect="1"/>
            </p:cNvPicPr>
            <p:nvPr/>
          </p:nvPicPr>
          <p:blipFill>
            <a:blip r:embed="rId3">
              <a:extLst>
                <a:ext uri="{28A0092B-C50C-407E-A947-70E740481C1C}">
                  <a14:useLocalDpi xmlns:a14="http://schemas.microsoft.com/office/drawing/2010/main" val="0"/>
                </a:ext>
              </a:extLst>
            </a:blip>
            <a:srcRect l="4324" t="5741" r="10471" b="2933"/>
            <a:stretch/>
          </p:blipFill>
          <p:spPr>
            <a:xfrm>
              <a:off x="4098448" y="1149100"/>
              <a:ext cx="5029200" cy="4153400"/>
            </a:xfrm>
            <a:prstGeom prst="rect">
              <a:avLst/>
            </a:prstGeom>
          </p:spPr>
        </p:pic>
        <p:pic>
          <p:nvPicPr>
            <p:cNvPr id="7" name="Picture 6" descr="A graph with blue squares&#10;&#10;Description automatically generated">
              <a:extLst>
                <a:ext uri="{FF2B5EF4-FFF2-40B4-BE49-F238E27FC236}">
                  <a16:creationId xmlns:a16="http://schemas.microsoft.com/office/drawing/2014/main" id="{EE5164C6-1201-AD7E-AA5E-B835B18A6DEA}"/>
                </a:ext>
              </a:extLst>
            </p:cNvPr>
            <p:cNvPicPr>
              <a:picLocks noChangeAspect="1"/>
            </p:cNvPicPr>
            <p:nvPr/>
          </p:nvPicPr>
          <p:blipFill>
            <a:blip r:embed="rId4">
              <a:extLst>
                <a:ext uri="{28A0092B-C50C-407E-A947-70E740481C1C}">
                  <a14:useLocalDpi xmlns:a14="http://schemas.microsoft.com/office/drawing/2010/main" val="0"/>
                </a:ext>
              </a:extLst>
            </a:blip>
            <a:srcRect l="5460" t="6045" r="9337" b="2629"/>
            <a:stretch/>
          </p:blipFill>
          <p:spPr>
            <a:xfrm>
              <a:off x="9030658" y="1149099"/>
              <a:ext cx="5029200" cy="4153399"/>
            </a:xfrm>
            <a:prstGeom prst="rect">
              <a:avLst/>
            </a:prstGeom>
          </p:spPr>
        </p:pic>
      </p:grpSp>
    </p:spTree>
    <p:extLst>
      <p:ext uri="{BB962C8B-B14F-4D97-AF65-F5344CB8AC3E}">
        <p14:creationId xmlns:p14="http://schemas.microsoft.com/office/powerpoint/2010/main" val="3898000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A4B9A-4EBF-2F20-6A46-B0806D542C71}"/>
            </a:ext>
          </a:extLst>
        </p:cNvPr>
        <p:cNvGrpSpPr/>
        <p:nvPr/>
      </p:nvGrpSpPr>
      <p:grpSpPr>
        <a:xfrm>
          <a:off x="0" y="0"/>
          <a:ext cx="0" cy="0"/>
          <a:chOff x="0" y="0"/>
          <a:chExt cx="0" cy="0"/>
        </a:xfrm>
      </p:grpSpPr>
      <p:grpSp>
        <p:nvGrpSpPr>
          <p:cNvPr id="226" name="Group 225">
            <a:extLst>
              <a:ext uri="{FF2B5EF4-FFF2-40B4-BE49-F238E27FC236}">
                <a16:creationId xmlns:a16="http://schemas.microsoft.com/office/drawing/2014/main" id="{C5A9BD31-C2D0-792F-4CDB-AEFD71834D40}"/>
              </a:ext>
            </a:extLst>
          </p:cNvPr>
          <p:cNvGrpSpPr/>
          <p:nvPr/>
        </p:nvGrpSpPr>
        <p:grpSpPr>
          <a:xfrm>
            <a:off x="1822282" y="1211286"/>
            <a:ext cx="8385317" cy="4613570"/>
            <a:chOff x="1729919" y="1423722"/>
            <a:chExt cx="8385317" cy="4613570"/>
          </a:xfrm>
        </p:grpSpPr>
        <p:sp>
          <p:nvSpPr>
            <p:cNvPr id="2" name="Flowchart: Magnetic Disk 1">
              <a:extLst>
                <a:ext uri="{FF2B5EF4-FFF2-40B4-BE49-F238E27FC236}">
                  <a16:creationId xmlns:a16="http://schemas.microsoft.com/office/drawing/2014/main" id="{9738D13F-5709-DE32-D6E8-9AF5FC0032EA}"/>
                </a:ext>
              </a:extLst>
            </p:cNvPr>
            <p:cNvSpPr/>
            <p:nvPr/>
          </p:nvSpPr>
          <p:spPr>
            <a:xfrm>
              <a:off x="1729919" y="2064028"/>
              <a:ext cx="1339273" cy="1265382"/>
            </a:xfrm>
            <a:prstGeom prst="flowChartMagneticDisk">
              <a:avLst/>
            </a:prstGeom>
            <a:gradFill flip="none" rotWithShape="1">
              <a:gsLst>
                <a:gs pos="0">
                  <a:schemeClr val="accent1">
                    <a:tint val="100000"/>
                    <a:shade val="100000"/>
                    <a:satMod val="130000"/>
                  </a:schemeClr>
                </a:gs>
                <a:gs pos="100000">
                  <a:schemeClr val="accent1">
                    <a:tint val="50000"/>
                    <a:shade val="100000"/>
                    <a:satMod val="350000"/>
                  </a:schemeClr>
                </a:gs>
              </a:gsLst>
              <a:lin ang="16200000" scaled="1"/>
              <a:tileRect/>
            </a:gradFill>
            <a:ln w="1905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Dataset</a:t>
              </a:r>
            </a:p>
          </p:txBody>
        </p:sp>
        <p:sp>
          <p:nvSpPr>
            <p:cNvPr id="3" name="Flowchart: Magnetic Disk 2">
              <a:extLst>
                <a:ext uri="{FF2B5EF4-FFF2-40B4-BE49-F238E27FC236}">
                  <a16:creationId xmlns:a16="http://schemas.microsoft.com/office/drawing/2014/main" id="{B33BB2C5-9F4E-CCD7-494B-0D5EA7220990}"/>
                </a:ext>
              </a:extLst>
            </p:cNvPr>
            <p:cNvSpPr/>
            <p:nvPr/>
          </p:nvSpPr>
          <p:spPr>
            <a:xfrm>
              <a:off x="3863502" y="1654051"/>
              <a:ext cx="1085288" cy="974438"/>
            </a:xfrm>
            <a:prstGeom prst="flowChartMagneticDisk">
              <a:avLst/>
            </a:prstGeom>
            <a:solidFill>
              <a:schemeClr val="accent4">
                <a:lumMod val="60000"/>
                <a:lumOff val="40000"/>
              </a:schemeClr>
            </a:solidFill>
            <a:ln w="12700">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Train Data</a:t>
              </a:r>
            </a:p>
          </p:txBody>
        </p:sp>
        <p:sp>
          <p:nvSpPr>
            <p:cNvPr id="9" name="Rectangle 8">
              <a:extLst>
                <a:ext uri="{FF2B5EF4-FFF2-40B4-BE49-F238E27FC236}">
                  <a16:creationId xmlns:a16="http://schemas.microsoft.com/office/drawing/2014/main" id="{91449421-51D5-9933-FBC8-0921B8AA6100}"/>
                </a:ext>
              </a:extLst>
            </p:cNvPr>
            <p:cNvSpPr/>
            <p:nvPr/>
          </p:nvSpPr>
          <p:spPr>
            <a:xfrm>
              <a:off x="5491462" y="1802924"/>
              <a:ext cx="1415227" cy="683491"/>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Training</a:t>
              </a:r>
            </a:p>
          </p:txBody>
        </p:sp>
        <p:sp>
          <p:nvSpPr>
            <p:cNvPr id="10" name="Rectangle 9">
              <a:extLst>
                <a:ext uri="{FF2B5EF4-FFF2-40B4-BE49-F238E27FC236}">
                  <a16:creationId xmlns:a16="http://schemas.microsoft.com/office/drawing/2014/main" id="{05968574-E450-B159-B4EA-144B21AA9FE5}"/>
                </a:ext>
              </a:extLst>
            </p:cNvPr>
            <p:cNvSpPr/>
            <p:nvPr/>
          </p:nvSpPr>
          <p:spPr>
            <a:xfrm>
              <a:off x="5491461" y="2885412"/>
              <a:ext cx="1415227" cy="683491"/>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Testing</a:t>
              </a:r>
            </a:p>
          </p:txBody>
        </p:sp>
        <p:sp>
          <p:nvSpPr>
            <p:cNvPr id="11" name="Rectangle 10">
              <a:extLst>
                <a:ext uri="{FF2B5EF4-FFF2-40B4-BE49-F238E27FC236}">
                  <a16:creationId xmlns:a16="http://schemas.microsoft.com/office/drawing/2014/main" id="{F9624D03-07AE-7E58-E635-C4EC3756E6A7}"/>
                </a:ext>
              </a:extLst>
            </p:cNvPr>
            <p:cNvSpPr/>
            <p:nvPr/>
          </p:nvSpPr>
          <p:spPr>
            <a:xfrm>
              <a:off x="5491460" y="3962389"/>
              <a:ext cx="1415227" cy="683491"/>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Prediction</a:t>
              </a:r>
            </a:p>
          </p:txBody>
        </p:sp>
        <p:sp>
          <p:nvSpPr>
            <p:cNvPr id="12" name="Rectangle 11">
              <a:extLst>
                <a:ext uri="{FF2B5EF4-FFF2-40B4-BE49-F238E27FC236}">
                  <a16:creationId xmlns:a16="http://schemas.microsoft.com/office/drawing/2014/main" id="{2EC3B4B5-40CB-7237-3106-842416C7905F}"/>
                </a:ext>
              </a:extLst>
            </p:cNvPr>
            <p:cNvSpPr/>
            <p:nvPr/>
          </p:nvSpPr>
          <p:spPr>
            <a:xfrm>
              <a:off x="5368178" y="1423722"/>
              <a:ext cx="1661791" cy="3328757"/>
            </a:xfrm>
            <a:prstGeom prst="rect">
              <a:avLst/>
            </a:prstGeom>
            <a:noFill/>
            <a:ln w="28575">
              <a:solidFill>
                <a:srgbClr val="E97132"/>
              </a:solidFill>
              <a:prstDash val="sys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b="1" dirty="0">
                  <a:solidFill>
                    <a:schemeClr val="accent6">
                      <a:lumMod val="75000"/>
                    </a:schemeClr>
                  </a:solidFill>
                  <a:latin typeface="Times New Roman" panose="02020603050405020304" pitchFamily="18" charset="0"/>
                  <a:cs typeface="Times New Roman" panose="02020603050405020304" pitchFamily="18" charset="0"/>
                </a:rPr>
                <a:t>ABR</a:t>
              </a:r>
            </a:p>
          </p:txBody>
        </p:sp>
        <p:sp>
          <p:nvSpPr>
            <p:cNvPr id="13" name="Flowchart: Decision 12">
              <a:extLst>
                <a:ext uri="{FF2B5EF4-FFF2-40B4-BE49-F238E27FC236}">
                  <a16:creationId xmlns:a16="http://schemas.microsoft.com/office/drawing/2014/main" id="{B8D0B112-EBEF-77D1-9507-D4C9A546ABC6}"/>
                </a:ext>
              </a:extLst>
            </p:cNvPr>
            <p:cNvSpPr/>
            <p:nvPr/>
          </p:nvSpPr>
          <p:spPr>
            <a:xfrm>
              <a:off x="5491460" y="5150601"/>
              <a:ext cx="1410650" cy="886691"/>
            </a:xfrm>
            <a:prstGeom prst="flowChartDecision">
              <a:avLst/>
            </a:prstGeom>
            <a:solidFill>
              <a:schemeClr val="bg1"/>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tx1"/>
                  </a:solidFill>
                  <a:latin typeface="Times New Roman" panose="02020603050405020304" pitchFamily="18" charset="0"/>
                  <a:cs typeface="Times New Roman" panose="02020603050405020304" pitchFamily="18" charset="0"/>
                </a:rPr>
                <a:t>Stopping Criteria</a:t>
              </a:r>
            </a:p>
          </p:txBody>
        </p:sp>
        <p:sp>
          <p:nvSpPr>
            <p:cNvPr id="16" name="Rectangle 15">
              <a:extLst>
                <a:ext uri="{FF2B5EF4-FFF2-40B4-BE49-F238E27FC236}">
                  <a16:creationId xmlns:a16="http://schemas.microsoft.com/office/drawing/2014/main" id="{B8828D04-693B-6EE9-92D1-C03882BACFAF}"/>
                </a:ext>
              </a:extLst>
            </p:cNvPr>
            <p:cNvSpPr/>
            <p:nvPr/>
          </p:nvSpPr>
          <p:spPr>
            <a:xfrm>
              <a:off x="7408975" y="1423723"/>
              <a:ext cx="2706261" cy="3303174"/>
            </a:xfrm>
            <a:prstGeom prst="rect">
              <a:avLst/>
            </a:prstGeom>
            <a:noFill/>
            <a:ln w="28575">
              <a:solidFill>
                <a:schemeClr val="accent5">
                  <a:lumMod val="50000"/>
                </a:schemeClr>
              </a:solidFill>
              <a:prstDash val="sysDash"/>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b="1" dirty="0">
                  <a:solidFill>
                    <a:schemeClr val="accent5">
                      <a:lumMod val="50000"/>
                    </a:schemeClr>
                  </a:solidFill>
                  <a:latin typeface="Times New Roman" panose="02020603050405020304" pitchFamily="18" charset="0"/>
                  <a:cs typeface="Times New Roman" panose="02020603050405020304" pitchFamily="18" charset="0"/>
                </a:rPr>
                <a:t>Differential Evolution</a:t>
              </a:r>
            </a:p>
          </p:txBody>
        </p:sp>
        <p:cxnSp>
          <p:nvCxnSpPr>
            <p:cNvPr id="18" name="Straight Arrow Connector 17">
              <a:extLst>
                <a:ext uri="{FF2B5EF4-FFF2-40B4-BE49-F238E27FC236}">
                  <a16:creationId xmlns:a16="http://schemas.microsoft.com/office/drawing/2014/main" id="{996CFCCA-9393-2118-395B-57FC783B94E3}"/>
                </a:ext>
              </a:extLst>
            </p:cNvPr>
            <p:cNvCxnSpPr>
              <a:cxnSpLocks/>
              <a:stCxn id="2" idx="4"/>
              <a:endCxn id="3" idx="2"/>
            </p:cNvCxnSpPr>
            <p:nvPr/>
          </p:nvCxnSpPr>
          <p:spPr>
            <a:xfrm flipV="1">
              <a:off x="3069192" y="2141270"/>
              <a:ext cx="794310" cy="55544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4" name="Rectangle: Rounded Corners 73">
              <a:extLst>
                <a:ext uri="{FF2B5EF4-FFF2-40B4-BE49-F238E27FC236}">
                  <a16:creationId xmlns:a16="http://schemas.microsoft.com/office/drawing/2014/main" id="{1F9F56A6-6261-7358-5A44-4A258E71E521}"/>
                </a:ext>
              </a:extLst>
            </p:cNvPr>
            <p:cNvSpPr/>
            <p:nvPr/>
          </p:nvSpPr>
          <p:spPr>
            <a:xfrm>
              <a:off x="7732248" y="1875229"/>
              <a:ext cx="2059709" cy="498763"/>
            </a:xfrm>
            <a:prstGeom prst="round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Mutation</a:t>
              </a:r>
            </a:p>
          </p:txBody>
        </p:sp>
        <p:sp>
          <p:nvSpPr>
            <p:cNvPr id="75" name="Rectangle: Rounded Corners 74">
              <a:extLst>
                <a:ext uri="{FF2B5EF4-FFF2-40B4-BE49-F238E27FC236}">
                  <a16:creationId xmlns:a16="http://schemas.microsoft.com/office/drawing/2014/main" id="{2766AF22-F382-D1B8-50CB-A2E628D5EACB}"/>
                </a:ext>
              </a:extLst>
            </p:cNvPr>
            <p:cNvSpPr/>
            <p:nvPr/>
          </p:nvSpPr>
          <p:spPr>
            <a:xfrm>
              <a:off x="7732248" y="2994891"/>
              <a:ext cx="2059709" cy="498763"/>
            </a:xfrm>
            <a:prstGeom prst="round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Crossover</a:t>
              </a:r>
            </a:p>
          </p:txBody>
        </p:sp>
        <p:sp>
          <p:nvSpPr>
            <p:cNvPr id="76" name="Rectangle: Rounded Corners 75">
              <a:extLst>
                <a:ext uri="{FF2B5EF4-FFF2-40B4-BE49-F238E27FC236}">
                  <a16:creationId xmlns:a16="http://schemas.microsoft.com/office/drawing/2014/main" id="{85EE0F82-F54F-93C6-235E-41BA8978309D}"/>
                </a:ext>
              </a:extLst>
            </p:cNvPr>
            <p:cNvSpPr/>
            <p:nvPr/>
          </p:nvSpPr>
          <p:spPr>
            <a:xfrm>
              <a:off x="7732247" y="4054753"/>
              <a:ext cx="2059709" cy="498763"/>
            </a:xfrm>
            <a:prstGeom prst="roundRect">
              <a:avLst/>
            </a:prstGeo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Selection</a:t>
              </a:r>
            </a:p>
          </p:txBody>
        </p:sp>
        <p:sp>
          <p:nvSpPr>
            <p:cNvPr id="77" name="TextBox 76">
              <a:extLst>
                <a:ext uri="{FF2B5EF4-FFF2-40B4-BE49-F238E27FC236}">
                  <a16:creationId xmlns:a16="http://schemas.microsoft.com/office/drawing/2014/main" id="{CB63685C-3B74-708D-5DF5-3B4F3716428B}"/>
                </a:ext>
              </a:extLst>
            </p:cNvPr>
            <p:cNvSpPr txBox="1"/>
            <p:nvPr/>
          </p:nvSpPr>
          <p:spPr>
            <a:xfrm>
              <a:off x="6902108" y="5261621"/>
              <a:ext cx="477802"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No</a:t>
              </a:r>
            </a:p>
          </p:txBody>
        </p:sp>
        <p:sp>
          <p:nvSpPr>
            <p:cNvPr id="78" name="TextBox 77">
              <a:extLst>
                <a:ext uri="{FF2B5EF4-FFF2-40B4-BE49-F238E27FC236}">
                  <a16:creationId xmlns:a16="http://schemas.microsoft.com/office/drawing/2014/main" id="{4AC64790-D573-97BE-05ED-BAFB84CE402E}"/>
                </a:ext>
              </a:extLst>
            </p:cNvPr>
            <p:cNvSpPr txBox="1"/>
            <p:nvPr/>
          </p:nvSpPr>
          <p:spPr>
            <a:xfrm>
              <a:off x="4981559" y="5269838"/>
              <a:ext cx="550229"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Yes</a:t>
              </a:r>
            </a:p>
          </p:txBody>
        </p:sp>
        <p:cxnSp>
          <p:nvCxnSpPr>
            <p:cNvPr id="86" name="Straight Arrow Connector 85">
              <a:extLst>
                <a:ext uri="{FF2B5EF4-FFF2-40B4-BE49-F238E27FC236}">
                  <a16:creationId xmlns:a16="http://schemas.microsoft.com/office/drawing/2014/main" id="{85DF4069-118D-BCFB-5BD2-B8255EB0483E}"/>
                </a:ext>
              </a:extLst>
            </p:cNvPr>
            <p:cNvCxnSpPr>
              <a:cxnSpLocks/>
              <a:stCxn id="2" idx="4"/>
              <a:endCxn id="166" idx="2"/>
            </p:cNvCxnSpPr>
            <p:nvPr/>
          </p:nvCxnSpPr>
          <p:spPr>
            <a:xfrm>
              <a:off x="3069192" y="2696719"/>
              <a:ext cx="794310" cy="6091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411695D8-959B-0152-70B6-DCB461886C1D}"/>
                </a:ext>
              </a:extLst>
            </p:cNvPr>
            <p:cNvCxnSpPr>
              <a:cxnSpLocks/>
              <a:stCxn id="3" idx="4"/>
              <a:endCxn id="9" idx="1"/>
            </p:cNvCxnSpPr>
            <p:nvPr/>
          </p:nvCxnSpPr>
          <p:spPr>
            <a:xfrm>
              <a:off x="4948790" y="2141270"/>
              <a:ext cx="542672" cy="34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D5B711FB-9DE4-C6F0-58E5-ADA573F552C4}"/>
                </a:ext>
              </a:extLst>
            </p:cNvPr>
            <p:cNvCxnSpPr>
              <a:cxnSpLocks/>
              <a:endCxn id="10" idx="1"/>
            </p:cNvCxnSpPr>
            <p:nvPr/>
          </p:nvCxnSpPr>
          <p:spPr>
            <a:xfrm flipV="1">
              <a:off x="4948790" y="3227158"/>
              <a:ext cx="542671"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05" name="Rectangle 104">
              <a:extLst>
                <a:ext uri="{FF2B5EF4-FFF2-40B4-BE49-F238E27FC236}">
                  <a16:creationId xmlns:a16="http://schemas.microsoft.com/office/drawing/2014/main" id="{DF6EF815-C0FE-5D62-F131-DB2D1B96CB75}"/>
                </a:ext>
              </a:extLst>
            </p:cNvPr>
            <p:cNvSpPr/>
            <p:nvPr/>
          </p:nvSpPr>
          <p:spPr>
            <a:xfrm>
              <a:off x="3306395" y="3962389"/>
              <a:ext cx="1634836" cy="677466"/>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Parameter Initialization</a:t>
              </a:r>
            </a:p>
          </p:txBody>
        </p:sp>
        <p:cxnSp>
          <p:nvCxnSpPr>
            <p:cNvPr id="106" name="Straight Arrow Connector 105">
              <a:extLst>
                <a:ext uri="{FF2B5EF4-FFF2-40B4-BE49-F238E27FC236}">
                  <a16:creationId xmlns:a16="http://schemas.microsoft.com/office/drawing/2014/main" id="{510AAC78-7B67-BBE2-04AC-9859A1AC160F}"/>
                </a:ext>
              </a:extLst>
            </p:cNvPr>
            <p:cNvCxnSpPr>
              <a:cxnSpLocks/>
              <a:stCxn id="105" idx="3"/>
              <a:endCxn id="11" idx="1"/>
            </p:cNvCxnSpPr>
            <p:nvPr/>
          </p:nvCxnSpPr>
          <p:spPr>
            <a:xfrm>
              <a:off x="4941231" y="4301122"/>
              <a:ext cx="550229" cy="30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DED5238D-3AB0-8083-0877-9503965002A0}"/>
                </a:ext>
              </a:extLst>
            </p:cNvPr>
            <p:cNvCxnSpPr>
              <a:cxnSpLocks/>
              <a:stCxn id="11" idx="2"/>
              <a:endCxn id="13" idx="0"/>
            </p:cNvCxnSpPr>
            <p:nvPr/>
          </p:nvCxnSpPr>
          <p:spPr>
            <a:xfrm flipH="1">
              <a:off x="6196785" y="4645880"/>
              <a:ext cx="2289" cy="50472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3CAB022A-11AE-B88C-207C-C83FA13BB9C6}"/>
                </a:ext>
              </a:extLst>
            </p:cNvPr>
            <p:cNvCxnSpPr>
              <a:cxnSpLocks/>
              <a:stCxn id="9" idx="2"/>
              <a:endCxn id="10" idx="0"/>
            </p:cNvCxnSpPr>
            <p:nvPr/>
          </p:nvCxnSpPr>
          <p:spPr>
            <a:xfrm flipH="1">
              <a:off x="6199075" y="2486415"/>
              <a:ext cx="1" cy="39899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59A33C25-37C7-131C-E36C-836271E0D663}"/>
                </a:ext>
              </a:extLst>
            </p:cNvPr>
            <p:cNvCxnSpPr>
              <a:cxnSpLocks/>
              <a:stCxn id="10" idx="2"/>
              <a:endCxn id="11" idx="0"/>
            </p:cNvCxnSpPr>
            <p:nvPr/>
          </p:nvCxnSpPr>
          <p:spPr>
            <a:xfrm flipH="1">
              <a:off x="6199074" y="3568903"/>
              <a:ext cx="1" cy="39348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2" name="Rectangle 161">
              <a:extLst>
                <a:ext uri="{FF2B5EF4-FFF2-40B4-BE49-F238E27FC236}">
                  <a16:creationId xmlns:a16="http://schemas.microsoft.com/office/drawing/2014/main" id="{F928D282-97DE-9619-4524-587B4385A066}"/>
                </a:ext>
              </a:extLst>
            </p:cNvPr>
            <p:cNvSpPr/>
            <p:nvPr/>
          </p:nvSpPr>
          <p:spPr>
            <a:xfrm>
              <a:off x="3306395" y="5252200"/>
              <a:ext cx="1634836" cy="683491"/>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Optimal Result</a:t>
              </a:r>
            </a:p>
          </p:txBody>
        </p:sp>
        <p:cxnSp>
          <p:nvCxnSpPr>
            <p:cNvPr id="163" name="Straight Arrow Connector 162">
              <a:extLst>
                <a:ext uri="{FF2B5EF4-FFF2-40B4-BE49-F238E27FC236}">
                  <a16:creationId xmlns:a16="http://schemas.microsoft.com/office/drawing/2014/main" id="{5940C7AD-8A27-24AD-40A5-E7A609B172B9}"/>
                </a:ext>
              </a:extLst>
            </p:cNvPr>
            <p:cNvCxnSpPr>
              <a:cxnSpLocks/>
              <a:stCxn id="13" idx="1"/>
              <a:endCxn id="162" idx="3"/>
            </p:cNvCxnSpPr>
            <p:nvPr/>
          </p:nvCxnSpPr>
          <p:spPr>
            <a:xfrm flipH="1" flipV="1">
              <a:off x="4941231" y="5593946"/>
              <a:ext cx="550229"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6" name="Flowchart: Magnetic Disk 165">
              <a:extLst>
                <a:ext uri="{FF2B5EF4-FFF2-40B4-BE49-F238E27FC236}">
                  <a16:creationId xmlns:a16="http://schemas.microsoft.com/office/drawing/2014/main" id="{EE5A3820-F8C9-AE31-EEC2-3DCB8FB2082E}"/>
                </a:ext>
              </a:extLst>
            </p:cNvPr>
            <p:cNvSpPr/>
            <p:nvPr/>
          </p:nvSpPr>
          <p:spPr>
            <a:xfrm>
              <a:off x="3863502" y="2818633"/>
              <a:ext cx="1085288" cy="974438"/>
            </a:xfrm>
            <a:prstGeom prst="flowChartMagneticDisk">
              <a:avLst/>
            </a:prstGeom>
            <a:solidFill>
              <a:schemeClr val="accent4">
                <a:lumMod val="60000"/>
                <a:lumOff val="40000"/>
              </a:schemeClr>
            </a:solidFill>
            <a:ln w="12700">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Train Data</a:t>
              </a:r>
            </a:p>
          </p:txBody>
        </p:sp>
        <p:cxnSp>
          <p:nvCxnSpPr>
            <p:cNvPr id="168" name="Connector: Elbow 167">
              <a:extLst>
                <a:ext uri="{FF2B5EF4-FFF2-40B4-BE49-F238E27FC236}">
                  <a16:creationId xmlns:a16="http://schemas.microsoft.com/office/drawing/2014/main" id="{0F8155C3-EDD3-F6C6-82DE-AEC51DA00599}"/>
                </a:ext>
              </a:extLst>
            </p:cNvPr>
            <p:cNvCxnSpPr>
              <a:cxnSpLocks/>
              <a:stCxn id="13" idx="3"/>
              <a:endCxn id="74" idx="3"/>
            </p:cNvCxnSpPr>
            <p:nvPr/>
          </p:nvCxnSpPr>
          <p:spPr>
            <a:xfrm flipV="1">
              <a:off x="6902110" y="2124611"/>
              <a:ext cx="2889847" cy="3469336"/>
            </a:xfrm>
            <a:prstGeom prst="bentConnector3">
              <a:avLst>
                <a:gd name="adj1" fmla="val 10791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A08CDA32-B23B-B8A4-E137-076AF9EAFF2B}"/>
                </a:ext>
              </a:extLst>
            </p:cNvPr>
            <p:cNvCxnSpPr>
              <a:cxnSpLocks/>
              <a:stCxn id="76" idx="1"/>
              <a:endCxn id="11" idx="3"/>
            </p:cNvCxnSpPr>
            <p:nvPr/>
          </p:nvCxnSpPr>
          <p:spPr>
            <a:xfrm flipH="1">
              <a:off x="6906687" y="4304135"/>
              <a:ext cx="82556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1" name="Straight Arrow Connector 190">
              <a:extLst>
                <a:ext uri="{FF2B5EF4-FFF2-40B4-BE49-F238E27FC236}">
                  <a16:creationId xmlns:a16="http://schemas.microsoft.com/office/drawing/2014/main" id="{C90B1817-E35D-2C95-BF3F-C4B1235792F7}"/>
                </a:ext>
              </a:extLst>
            </p:cNvPr>
            <p:cNvCxnSpPr>
              <a:cxnSpLocks/>
              <a:stCxn id="74" idx="2"/>
              <a:endCxn id="75" idx="0"/>
            </p:cNvCxnSpPr>
            <p:nvPr/>
          </p:nvCxnSpPr>
          <p:spPr>
            <a:xfrm>
              <a:off x="8762103" y="2373992"/>
              <a:ext cx="0" cy="6208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4" name="Straight Arrow Connector 193">
              <a:extLst>
                <a:ext uri="{FF2B5EF4-FFF2-40B4-BE49-F238E27FC236}">
                  <a16:creationId xmlns:a16="http://schemas.microsoft.com/office/drawing/2014/main" id="{2F410F42-9B2C-4789-93E9-875B76B79E02}"/>
                </a:ext>
              </a:extLst>
            </p:cNvPr>
            <p:cNvCxnSpPr>
              <a:cxnSpLocks/>
              <a:stCxn id="75" idx="2"/>
              <a:endCxn id="76" idx="0"/>
            </p:cNvCxnSpPr>
            <p:nvPr/>
          </p:nvCxnSpPr>
          <p:spPr>
            <a:xfrm flipH="1">
              <a:off x="8762102" y="3493654"/>
              <a:ext cx="1" cy="56109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52184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D9DDE-49C1-16D4-7ED2-362956ED8F39}"/>
            </a:ext>
          </a:extLst>
        </p:cNvPr>
        <p:cNvGrpSpPr/>
        <p:nvPr/>
      </p:nvGrpSpPr>
      <p:grpSpPr>
        <a:xfrm>
          <a:off x="0" y="0"/>
          <a:ext cx="0" cy="0"/>
          <a:chOff x="0" y="0"/>
          <a:chExt cx="0" cy="0"/>
        </a:xfrm>
      </p:grpSpPr>
      <p:pic>
        <p:nvPicPr>
          <p:cNvPr id="5" name="Picture 4" descr="A diagram of a phase noise&#10;&#10;Description automatically generated">
            <a:extLst>
              <a:ext uri="{FF2B5EF4-FFF2-40B4-BE49-F238E27FC236}">
                <a16:creationId xmlns:a16="http://schemas.microsoft.com/office/drawing/2014/main" id="{A779F9AA-B5C8-A158-7205-46CB890DA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858" y="3429000"/>
            <a:ext cx="2624026" cy="2786854"/>
          </a:xfrm>
          <a:prstGeom prst="rect">
            <a:avLst/>
          </a:prstGeom>
        </p:spPr>
      </p:pic>
      <p:pic>
        <p:nvPicPr>
          <p:cNvPr id="7" name="Picture 6" descr="A diagram of a phase and noise&#10;&#10;Description automatically generated">
            <a:extLst>
              <a:ext uri="{FF2B5EF4-FFF2-40B4-BE49-F238E27FC236}">
                <a16:creationId xmlns:a16="http://schemas.microsoft.com/office/drawing/2014/main" id="{2B3C8A89-5B5F-A16B-CAAB-04987365A6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884" y="3490383"/>
            <a:ext cx="2624026" cy="2674833"/>
          </a:xfrm>
          <a:prstGeom prst="rect">
            <a:avLst/>
          </a:prstGeom>
        </p:spPr>
      </p:pic>
      <p:pic>
        <p:nvPicPr>
          <p:cNvPr id="14" name="Picture 13" descr="A diagram of a phase and phase rate&#10;&#10;Description automatically generated">
            <a:extLst>
              <a:ext uri="{FF2B5EF4-FFF2-40B4-BE49-F238E27FC236}">
                <a16:creationId xmlns:a16="http://schemas.microsoft.com/office/drawing/2014/main" id="{9906D37A-40F3-CB24-7E89-39244B6115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8886" y="787456"/>
            <a:ext cx="2624025" cy="2736216"/>
          </a:xfrm>
          <a:prstGeom prst="rect">
            <a:avLst/>
          </a:prstGeom>
        </p:spPr>
      </p:pic>
      <p:pic>
        <p:nvPicPr>
          <p:cNvPr id="17" name="Picture 16" descr="A diagram of a phase and phase rate&#10;&#10;Description automatically generated with medium confidence">
            <a:extLst>
              <a:ext uri="{FF2B5EF4-FFF2-40B4-BE49-F238E27FC236}">
                <a16:creationId xmlns:a16="http://schemas.microsoft.com/office/drawing/2014/main" id="{5633314A-7AB4-F50C-18E6-46C3F13085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859" y="754166"/>
            <a:ext cx="2624025" cy="2674833"/>
          </a:xfrm>
          <a:prstGeom prst="rect">
            <a:avLst/>
          </a:prstGeom>
        </p:spPr>
      </p:pic>
    </p:spTree>
    <p:extLst>
      <p:ext uri="{BB962C8B-B14F-4D97-AF65-F5344CB8AC3E}">
        <p14:creationId xmlns:p14="http://schemas.microsoft.com/office/powerpoint/2010/main" val="301754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Sample Dataset</a:t>
            </a:r>
          </a:p>
        </p:txBody>
      </p:sp>
      <p:pic>
        <p:nvPicPr>
          <p:cNvPr id="5" name="Picture 4">
            <a:extLst>
              <a:ext uri="{FF2B5EF4-FFF2-40B4-BE49-F238E27FC236}">
                <a16:creationId xmlns:a16="http://schemas.microsoft.com/office/drawing/2014/main" id="{1ED456F8-C7F2-BBAC-5AA6-D3AB0C65ED16}"/>
              </a:ext>
            </a:extLst>
          </p:cNvPr>
          <p:cNvPicPr>
            <a:picLocks noChangeAspect="1"/>
          </p:cNvPicPr>
          <p:nvPr/>
        </p:nvPicPr>
        <p:blipFill>
          <a:blip r:embed="rId2"/>
          <a:stretch>
            <a:fillRect/>
          </a:stretch>
        </p:blipFill>
        <p:spPr>
          <a:xfrm>
            <a:off x="2020895" y="1040840"/>
            <a:ext cx="7815832" cy="5608306"/>
          </a:xfrm>
          <a:prstGeom prst="rect">
            <a:avLst/>
          </a:prstGeom>
        </p:spPr>
      </p:pic>
      <p:sp>
        <p:nvSpPr>
          <p:cNvPr id="9" name="TextBox 8">
            <a:extLst>
              <a:ext uri="{FF2B5EF4-FFF2-40B4-BE49-F238E27FC236}">
                <a16:creationId xmlns:a16="http://schemas.microsoft.com/office/drawing/2014/main" id="{6FE2C15C-880A-AB4D-99AE-7DA3D67C483D}"/>
              </a:ext>
            </a:extLst>
          </p:cNvPr>
          <p:cNvSpPr txBox="1"/>
          <p:nvPr/>
        </p:nvSpPr>
        <p:spPr>
          <a:xfrm>
            <a:off x="1999284" y="719247"/>
            <a:ext cx="1417501" cy="338554"/>
          </a:xfrm>
          <a:prstGeom prst="rect">
            <a:avLst/>
          </a:prstGeom>
          <a:noFill/>
        </p:spPr>
        <p:txBody>
          <a:bodyPr wrap="square">
            <a:spAutoFit/>
          </a:bodyPr>
          <a:lstStyle/>
          <a:p>
            <a:pPr algn="ctr"/>
            <a:r>
              <a:rPr lang="en-US" sz="1600" dirty="0">
                <a:latin typeface="Aptos"/>
              </a:rPr>
              <a:t>Pilot Length</a:t>
            </a:r>
            <a:endParaRPr lang="en-US" sz="1600" dirty="0"/>
          </a:p>
        </p:txBody>
      </p:sp>
      <p:sp>
        <p:nvSpPr>
          <p:cNvPr id="10" name="TextBox 9">
            <a:extLst>
              <a:ext uri="{FF2B5EF4-FFF2-40B4-BE49-F238E27FC236}">
                <a16:creationId xmlns:a16="http://schemas.microsoft.com/office/drawing/2014/main" id="{D72AE410-B4EC-6CB9-D382-1D8378096B3F}"/>
              </a:ext>
            </a:extLst>
          </p:cNvPr>
          <p:cNvSpPr txBox="1"/>
          <p:nvPr/>
        </p:nvSpPr>
        <p:spPr>
          <a:xfrm>
            <a:off x="3103529" y="697911"/>
            <a:ext cx="1717682" cy="338554"/>
          </a:xfrm>
          <a:prstGeom prst="rect">
            <a:avLst/>
          </a:prstGeom>
          <a:noFill/>
        </p:spPr>
        <p:txBody>
          <a:bodyPr wrap="square">
            <a:spAutoFit/>
          </a:bodyPr>
          <a:lstStyle/>
          <a:p>
            <a:pPr algn="ctr"/>
            <a:r>
              <a:rPr lang="en-US" sz="1600" dirty="0">
                <a:latin typeface="Aptos"/>
              </a:rPr>
              <a:t>Pilot Spacing</a:t>
            </a:r>
            <a:endParaRPr lang="en-US" sz="1600" dirty="0"/>
          </a:p>
        </p:txBody>
      </p:sp>
      <p:sp>
        <p:nvSpPr>
          <p:cNvPr id="11" name="TextBox 10">
            <a:extLst>
              <a:ext uri="{FF2B5EF4-FFF2-40B4-BE49-F238E27FC236}">
                <a16:creationId xmlns:a16="http://schemas.microsoft.com/office/drawing/2014/main" id="{0C6F87A8-15DB-CE7F-3C38-F2F8985DDECE}"/>
              </a:ext>
            </a:extLst>
          </p:cNvPr>
          <p:cNvSpPr txBox="1"/>
          <p:nvPr/>
        </p:nvSpPr>
        <p:spPr>
          <a:xfrm>
            <a:off x="4472986" y="701886"/>
            <a:ext cx="1653027" cy="338554"/>
          </a:xfrm>
          <a:prstGeom prst="rect">
            <a:avLst/>
          </a:prstGeom>
          <a:noFill/>
        </p:spPr>
        <p:txBody>
          <a:bodyPr wrap="square">
            <a:spAutoFit/>
          </a:bodyPr>
          <a:lstStyle/>
          <a:p>
            <a:pPr algn="ctr"/>
            <a:r>
              <a:rPr lang="en-US" sz="1600" dirty="0">
                <a:latin typeface="Aptos"/>
              </a:rPr>
              <a:t>Symbol Rate</a:t>
            </a:r>
            <a:endParaRPr lang="en-US" sz="1600" dirty="0"/>
          </a:p>
        </p:txBody>
      </p:sp>
      <p:sp>
        <p:nvSpPr>
          <p:cNvPr id="12" name="TextBox 11">
            <a:extLst>
              <a:ext uri="{FF2B5EF4-FFF2-40B4-BE49-F238E27FC236}">
                <a16:creationId xmlns:a16="http://schemas.microsoft.com/office/drawing/2014/main" id="{338CA4C3-7AD6-AECC-ADBE-243396B37040}"/>
              </a:ext>
            </a:extLst>
          </p:cNvPr>
          <p:cNvSpPr txBox="1"/>
          <p:nvPr/>
        </p:nvSpPr>
        <p:spPr>
          <a:xfrm>
            <a:off x="5877412" y="701886"/>
            <a:ext cx="1417501" cy="338554"/>
          </a:xfrm>
          <a:prstGeom prst="rect">
            <a:avLst/>
          </a:prstGeom>
          <a:noFill/>
        </p:spPr>
        <p:txBody>
          <a:bodyPr wrap="square">
            <a:spAutoFit/>
          </a:bodyPr>
          <a:lstStyle/>
          <a:p>
            <a:pPr algn="ctr"/>
            <a:r>
              <a:rPr lang="en-US" sz="1600" dirty="0">
                <a:latin typeface="Aptos"/>
              </a:rPr>
              <a:t>Phase Noise</a:t>
            </a:r>
            <a:endParaRPr lang="en-US" sz="1600" dirty="0"/>
          </a:p>
        </p:txBody>
      </p:sp>
      <p:sp>
        <p:nvSpPr>
          <p:cNvPr id="13" name="TextBox 12">
            <a:extLst>
              <a:ext uri="{FF2B5EF4-FFF2-40B4-BE49-F238E27FC236}">
                <a16:creationId xmlns:a16="http://schemas.microsoft.com/office/drawing/2014/main" id="{4143D05E-D911-2118-09BF-DE9369B95C45}"/>
              </a:ext>
            </a:extLst>
          </p:cNvPr>
          <p:cNvSpPr txBox="1"/>
          <p:nvPr/>
        </p:nvSpPr>
        <p:spPr>
          <a:xfrm>
            <a:off x="7103132" y="697911"/>
            <a:ext cx="1417501" cy="338554"/>
          </a:xfrm>
          <a:prstGeom prst="rect">
            <a:avLst/>
          </a:prstGeom>
          <a:noFill/>
        </p:spPr>
        <p:txBody>
          <a:bodyPr wrap="square">
            <a:spAutoFit/>
          </a:bodyPr>
          <a:lstStyle/>
          <a:p>
            <a:pPr algn="ctr"/>
            <a:r>
              <a:rPr lang="en-US" sz="1600" dirty="0">
                <a:latin typeface="Aptos"/>
              </a:rPr>
              <a:t>Bit Error Rate</a:t>
            </a:r>
            <a:endParaRPr lang="en-US" sz="1600" dirty="0"/>
          </a:p>
        </p:txBody>
      </p:sp>
      <p:sp>
        <p:nvSpPr>
          <p:cNvPr id="14" name="TextBox 13">
            <a:extLst>
              <a:ext uri="{FF2B5EF4-FFF2-40B4-BE49-F238E27FC236}">
                <a16:creationId xmlns:a16="http://schemas.microsoft.com/office/drawing/2014/main" id="{1A0FE240-A9F7-5684-F1CF-A63099060A78}"/>
              </a:ext>
            </a:extLst>
          </p:cNvPr>
          <p:cNvSpPr txBox="1"/>
          <p:nvPr/>
        </p:nvSpPr>
        <p:spPr>
          <a:xfrm>
            <a:off x="8224725" y="711931"/>
            <a:ext cx="2264403" cy="338554"/>
          </a:xfrm>
          <a:prstGeom prst="rect">
            <a:avLst/>
          </a:prstGeom>
          <a:noFill/>
        </p:spPr>
        <p:txBody>
          <a:bodyPr wrap="square">
            <a:spAutoFit/>
          </a:bodyPr>
          <a:lstStyle/>
          <a:p>
            <a:pPr algn="ctr"/>
            <a:r>
              <a:rPr lang="en-US" sz="1600" dirty="0">
                <a:latin typeface="Aptos"/>
              </a:rPr>
              <a:t>Other Bit Error Rate</a:t>
            </a:r>
            <a:endParaRPr lang="en-US" sz="1600" dirty="0"/>
          </a:p>
        </p:txBody>
      </p:sp>
      <p:sp>
        <p:nvSpPr>
          <p:cNvPr id="3" name="TextBox 2">
            <a:extLst>
              <a:ext uri="{FF2B5EF4-FFF2-40B4-BE49-F238E27FC236}">
                <a16:creationId xmlns:a16="http://schemas.microsoft.com/office/drawing/2014/main" id="{F717BB42-5095-53A8-3471-CFAA84EB44D0}"/>
              </a:ext>
            </a:extLst>
          </p:cNvPr>
          <p:cNvSpPr txBox="1"/>
          <p:nvPr/>
        </p:nvSpPr>
        <p:spPr>
          <a:xfrm>
            <a:off x="10171105" y="3090446"/>
            <a:ext cx="1672171" cy="338554"/>
          </a:xfrm>
          <a:prstGeom prst="rect">
            <a:avLst/>
          </a:prstGeom>
          <a:noFill/>
        </p:spPr>
        <p:txBody>
          <a:bodyPr wrap="square">
            <a:spAutoFit/>
          </a:bodyPr>
          <a:lstStyle/>
          <a:p>
            <a:pPr algn="ctr"/>
            <a:r>
              <a:rPr lang="en-US" sz="1600" dirty="0">
                <a:latin typeface="Aptos"/>
              </a:rPr>
              <a:t>2520 Tuples</a:t>
            </a:r>
            <a:endParaRPr lang="en-US" sz="1600" dirty="0"/>
          </a:p>
        </p:txBody>
      </p:sp>
    </p:spTree>
    <p:extLst>
      <p:ext uri="{BB962C8B-B14F-4D97-AF65-F5344CB8AC3E}">
        <p14:creationId xmlns:p14="http://schemas.microsoft.com/office/powerpoint/2010/main" val="322113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Machine Learning in THz</a:t>
            </a:r>
          </a:p>
        </p:txBody>
      </p:sp>
      <p:sp>
        <p:nvSpPr>
          <p:cNvPr id="9" name="TextBox 8">
            <a:extLst>
              <a:ext uri="{FF2B5EF4-FFF2-40B4-BE49-F238E27FC236}">
                <a16:creationId xmlns:a16="http://schemas.microsoft.com/office/drawing/2014/main" id="{6FE2C15C-880A-AB4D-99AE-7DA3D67C483D}"/>
              </a:ext>
            </a:extLst>
          </p:cNvPr>
          <p:cNvSpPr txBox="1"/>
          <p:nvPr/>
        </p:nvSpPr>
        <p:spPr>
          <a:xfrm>
            <a:off x="7829662" y="3556985"/>
            <a:ext cx="3298340" cy="1015663"/>
          </a:xfrm>
          <a:prstGeom prst="rect">
            <a:avLst/>
          </a:prstGeom>
          <a:noFill/>
        </p:spPr>
        <p:txBody>
          <a:bodyPr wrap="square">
            <a:spAutoFit/>
          </a:bodyPr>
          <a:lstStyle/>
          <a:p>
            <a:pPr algn="ctr"/>
            <a:r>
              <a:rPr lang="en-US" sz="2000" b="1" dirty="0">
                <a:latin typeface="Aptos"/>
              </a:rPr>
              <a:t>Input Features:</a:t>
            </a:r>
          </a:p>
          <a:p>
            <a:pPr algn="ctr"/>
            <a:r>
              <a:rPr lang="en-US" sz="2000" dirty="0">
                <a:latin typeface="Aptos"/>
              </a:rPr>
              <a:t>Pilot Length, Pilot Spacing, Symbol Rate, Phase Noise</a:t>
            </a:r>
            <a:endParaRPr lang="en-US" sz="2000" dirty="0"/>
          </a:p>
        </p:txBody>
      </p:sp>
      <p:sp>
        <p:nvSpPr>
          <p:cNvPr id="3" name="TextBox 2">
            <a:extLst>
              <a:ext uri="{FF2B5EF4-FFF2-40B4-BE49-F238E27FC236}">
                <a16:creationId xmlns:a16="http://schemas.microsoft.com/office/drawing/2014/main" id="{4182940B-7E2C-7109-DC9A-13F4B9E3C56A}"/>
              </a:ext>
            </a:extLst>
          </p:cNvPr>
          <p:cNvSpPr txBox="1"/>
          <p:nvPr/>
        </p:nvSpPr>
        <p:spPr>
          <a:xfrm>
            <a:off x="8234359" y="5230828"/>
            <a:ext cx="2488946" cy="707886"/>
          </a:xfrm>
          <a:prstGeom prst="rect">
            <a:avLst/>
          </a:prstGeom>
          <a:noFill/>
        </p:spPr>
        <p:txBody>
          <a:bodyPr wrap="square">
            <a:spAutoFit/>
          </a:bodyPr>
          <a:lstStyle/>
          <a:p>
            <a:pPr algn="ctr"/>
            <a:r>
              <a:rPr lang="en-US" sz="2000" b="1" dirty="0">
                <a:latin typeface="Aptos"/>
              </a:rPr>
              <a:t>Target Feature(s):</a:t>
            </a:r>
          </a:p>
          <a:p>
            <a:pPr algn="ctr"/>
            <a:r>
              <a:rPr lang="en-US" sz="2000" dirty="0">
                <a:latin typeface="Aptos"/>
              </a:rPr>
              <a:t>BER, OBER</a:t>
            </a:r>
            <a:endParaRPr lang="en-US" sz="2000" dirty="0"/>
          </a:p>
        </p:txBody>
      </p:sp>
      <p:sp>
        <p:nvSpPr>
          <p:cNvPr id="4" name="TextBox 3">
            <a:extLst>
              <a:ext uri="{FF2B5EF4-FFF2-40B4-BE49-F238E27FC236}">
                <a16:creationId xmlns:a16="http://schemas.microsoft.com/office/drawing/2014/main" id="{74CD64DC-AFE5-E192-8D9F-D3D9DDF4A9B5}"/>
              </a:ext>
            </a:extLst>
          </p:cNvPr>
          <p:cNvSpPr txBox="1"/>
          <p:nvPr/>
        </p:nvSpPr>
        <p:spPr>
          <a:xfrm>
            <a:off x="3359462" y="1530129"/>
            <a:ext cx="5473075" cy="1631216"/>
          </a:xfrm>
          <a:prstGeom prst="rect">
            <a:avLst/>
          </a:prstGeom>
          <a:noFill/>
        </p:spPr>
        <p:txBody>
          <a:bodyPr wrap="square">
            <a:spAutoFit/>
          </a:bodyPr>
          <a:lstStyle/>
          <a:p>
            <a:pPr algn="ctr"/>
            <a:r>
              <a:rPr lang="en-US" sz="2000" dirty="0">
                <a:latin typeface="Aptos"/>
              </a:rPr>
              <a:t>Regressors:</a:t>
            </a:r>
          </a:p>
          <a:p>
            <a:pPr algn="ctr"/>
            <a:r>
              <a:rPr lang="en-US" sz="2000" dirty="0">
                <a:latin typeface="Aptos"/>
              </a:rPr>
              <a:t>AdaBoost Regressor </a:t>
            </a:r>
            <a:r>
              <a:rPr lang="en-US" sz="2000" b="1" dirty="0">
                <a:latin typeface="Aptos"/>
              </a:rPr>
              <a:t>(ABR), </a:t>
            </a:r>
          </a:p>
          <a:p>
            <a:pPr algn="ctr"/>
            <a:r>
              <a:rPr lang="en-US" sz="2000" dirty="0">
                <a:latin typeface="Aptos"/>
              </a:rPr>
              <a:t>Gradient Boosting Regressor </a:t>
            </a:r>
            <a:r>
              <a:rPr lang="en-US" sz="2000" b="1" dirty="0">
                <a:latin typeface="Aptos"/>
              </a:rPr>
              <a:t>(GBR), </a:t>
            </a:r>
          </a:p>
          <a:p>
            <a:pPr algn="ctr"/>
            <a:r>
              <a:rPr lang="en-US" sz="2000" dirty="0">
                <a:latin typeface="Aptos"/>
              </a:rPr>
              <a:t>Random Forest Regressor </a:t>
            </a:r>
            <a:r>
              <a:rPr lang="en-US" sz="2000" b="1" dirty="0">
                <a:latin typeface="Aptos"/>
              </a:rPr>
              <a:t>(RFR), </a:t>
            </a:r>
          </a:p>
          <a:p>
            <a:pPr algn="ctr"/>
            <a:r>
              <a:rPr lang="en-US" sz="2000" dirty="0">
                <a:latin typeface="Aptos"/>
              </a:rPr>
              <a:t>k-Nearest-Neighbors Regressor </a:t>
            </a:r>
            <a:r>
              <a:rPr lang="en-US" sz="2000" b="1" dirty="0">
                <a:latin typeface="Aptos"/>
              </a:rPr>
              <a:t>(</a:t>
            </a:r>
            <a:r>
              <a:rPr lang="en-US" sz="2000" b="1" dirty="0" err="1">
                <a:latin typeface="Aptos"/>
              </a:rPr>
              <a:t>kNN</a:t>
            </a:r>
            <a:r>
              <a:rPr lang="en-US" sz="2000" b="1" dirty="0">
                <a:latin typeface="Aptos"/>
              </a:rPr>
              <a:t>)</a:t>
            </a:r>
            <a:r>
              <a:rPr lang="en-US" sz="2000" dirty="0">
                <a:latin typeface="Aptos"/>
              </a:rPr>
              <a:t> </a:t>
            </a:r>
            <a:endParaRPr lang="en-US" sz="1600" dirty="0"/>
          </a:p>
        </p:txBody>
      </p:sp>
      <p:sp>
        <p:nvSpPr>
          <p:cNvPr id="6" name="TextBox 5">
            <a:extLst>
              <a:ext uri="{FF2B5EF4-FFF2-40B4-BE49-F238E27FC236}">
                <a16:creationId xmlns:a16="http://schemas.microsoft.com/office/drawing/2014/main" id="{17AE2211-FA34-9902-A903-90078C1A4B0E}"/>
              </a:ext>
            </a:extLst>
          </p:cNvPr>
          <p:cNvSpPr txBox="1"/>
          <p:nvPr/>
        </p:nvSpPr>
        <p:spPr>
          <a:xfrm>
            <a:off x="358237" y="4522942"/>
            <a:ext cx="4014316" cy="707886"/>
          </a:xfrm>
          <a:prstGeom prst="rect">
            <a:avLst/>
          </a:prstGeom>
          <a:noFill/>
        </p:spPr>
        <p:txBody>
          <a:bodyPr wrap="square">
            <a:spAutoFit/>
          </a:bodyPr>
          <a:lstStyle/>
          <a:p>
            <a:pPr algn="ctr"/>
            <a:r>
              <a:rPr lang="en-US" sz="2000" dirty="0">
                <a:latin typeface="Aptos"/>
              </a:rPr>
              <a:t>For our regressors’ predictions they followed this structure: </a:t>
            </a:r>
            <a:endParaRPr lang="en-US" sz="2000" dirty="0"/>
          </a:p>
        </p:txBody>
      </p:sp>
      <p:sp>
        <p:nvSpPr>
          <p:cNvPr id="8" name="Arrow: Right 7">
            <a:extLst>
              <a:ext uri="{FF2B5EF4-FFF2-40B4-BE49-F238E27FC236}">
                <a16:creationId xmlns:a16="http://schemas.microsoft.com/office/drawing/2014/main" id="{88F7043E-18E2-A08A-A2B7-A58752FB8566}"/>
              </a:ext>
            </a:extLst>
          </p:cNvPr>
          <p:cNvSpPr/>
          <p:nvPr/>
        </p:nvSpPr>
        <p:spPr>
          <a:xfrm rot="554314">
            <a:off x="4381784" y="5097559"/>
            <a:ext cx="3453577" cy="3946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F6CCB990-C59B-02C2-7904-9E5C3E527E06}"/>
              </a:ext>
            </a:extLst>
          </p:cNvPr>
          <p:cNvSpPr/>
          <p:nvPr/>
        </p:nvSpPr>
        <p:spPr>
          <a:xfrm rot="21020687">
            <a:off x="4381339" y="4196575"/>
            <a:ext cx="3439587" cy="3946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3831830-3014-63C0-48B9-5A920C51BDE0}"/>
              </a:ext>
            </a:extLst>
          </p:cNvPr>
          <p:cNvSpPr txBox="1"/>
          <p:nvPr/>
        </p:nvSpPr>
        <p:spPr>
          <a:xfrm>
            <a:off x="741988" y="900095"/>
            <a:ext cx="10708024" cy="461665"/>
          </a:xfrm>
          <a:prstGeom prst="rect">
            <a:avLst/>
          </a:prstGeom>
          <a:noFill/>
        </p:spPr>
        <p:txBody>
          <a:bodyPr wrap="square">
            <a:spAutoFit/>
          </a:bodyPr>
          <a:lstStyle/>
          <a:p>
            <a:pPr algn="ctr"/>
            <a:r>
              <a:rPr lang="en-US" sz="2400" dirty="0">
                <a:latin typeface="Aptos"/>
              </a:rPr>
              <a:t>We train </a:t>
            </a:r>
            <a:r>
              <a:rPr lang="en-US" sz="2400" b="1" dirty="0">
                <a:latin typeface="Aptos"/>
              </a:rPr>
              <a:t>regressors</a:t>
            </a:r>
            <a:r>
              <a:rPr lang="en-US" sz="2400" dirty="0">
                <a:latin typeface="Aptos"/>
              </a:rPr>
              <a:t> on our </a:t>
            </a:r>
            <a:r>
              <a:rPr lang="en-US" sz="2400" i="1" dirty="0">
                <a:latin typeface="Aptos"/>
              </a:rPr>
              <a:t>input features </a:t>
            </a:r>
            <a:r>
              <a:rPr lang="en-US" sz="2400" dirty="0">
                <a:latin typeface="Aptos"/>
              </a:rPr>
              <a:t>to predict our </a:t>
            </a:r>
            <a:r>
              <a:rPr lang="en-US" sz="2400" i="1" dirty="0">
                <a:latin typeface="Aptos"/>
              </a:rPr>
              <a:t>target feature</a:t>
            </a:r>
          </a:p>
        </p:txBody>
      </p:sp>
    </p:spTree>
    <p:extLst>
      <p:ext uri="{BB962C8B-B14F-4D97-AF65-F5344CB8AC3E}">
        <p14:creationId xmlns:p14="http://schemas.microsoft.com/office/powerpoint/2010/main" val="422409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What is Feature Importance?</a:t>
            </a:r>
          </a:p>
        </p:txBody>
      </p:sp>
      <p:sp>
        <p:nvSpPr>
          <p:cNvPr id="8" name="Rectangle 1">
            <a:extLst>
              <a:ext uri="{FF2B5EF4-FFF2-40B4-BE49-F238E27FC236}">
                <a16:creationId xmlns:a16="http://schemas.microsoft.com/office/drawing/2014/main" id="{4BD12A7D-632D-21C9-9659-172001EDFF4D}"/>
              </a:ext>
            </a:extLst>
          </p:cNvPr>
          <p:cNvSpPr>
            <a:spLocks noChangeArrowheads="1"/>
          </p:cNvSpPr>
          <p:nvPr/>
        </p:nvSpPr>
        <p:spPr bwMode="auto">
          <a:xfrm>
            <a:off x="2663151" y="1896692"/>
            <a:ext cx="6865697" cy="3064615"/>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Feature Importance:</a:t>
            </a:r>
            <a:br>
              <a:rPr lang="en-US" altLang="en-US" dirty="0"/>
            </a:br>
            <a:r>
              <a:rPr lang="en-US" altLang="en-US" dirty="0"/>
              <a:t>Helps us understand which of our </a:t>
            </a:r>
            <a:r>
              <a:rPr lang="en-US" altLang="en-US" b="1" dirty="0"/>
              <a:t>input features</a:t>
            </a:r>
            <a:r>
              <a:rPr lang="en-US" altLang="en-US" dirty="0"/>
              <a:t> (Pilot Length, Pilot Spacing, etc.) of our dataset are the most </a:t>
            </a:r>
            <a:r>
              <a:rPr lang="en-US" altLang="en-US" b="1" dirty="0"/>
              <a:t>important</a:t>
            </a:r>
            <a:r>
              <a:rPr lang="en-US" altLang="en-US" dirty="0"/>
              <a:t> in predicting our </a:t>
            </a:r>
            <a:r>
              <a:rPr lang="en-US" altLang="en-US" b="1" dirty="0"/>
              <a:t>output feature </a:t>
            </a:r>
            <a:r>
              <a:rPr lang="en-US" altLang="en-US" dirty="0"/>
              <a:t>(BER, OBER)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Quantifies how valuable each feature is in a percent, all features add up to 1 or 100%</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r>
              <a:rPr lang="en-US" altLang="en-US" dirty="0"/>
              <a:t>In our Python code, we used two built-in features from </a:t>
            </a:r>
            <a:r>
              <a:rPr lang="en-US" altLang="en-US" dirty="0" err="1"/>
              <a:t>sklearn</a:t>
            </a:r>
            <a:r>
              <a:rPr lang="en-US" altLang="en-US" dirty="0"/>
              <a:t>: “</a:t>
            </a:r>
            <a:r>
              <a:rPr lang="en-US" altLang="en-US" b="1" dirty="0" err="1"/>
              <a:t>feature_importance</a:t>
            </a:r>
            <a:r>
              <a:rPr lang="en-US" altLang="en-US" dirty="0"/>
              <a:t>_” and “</a:t>
            </a:r>
            <a:r>
              <a:rPr lang="en-US" altLang="en-US" b="1" dirty="0" err="1"/>
              <a:t>permutation_importance</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Tree>
    <p:extLst>
      <p:ext uri="{BB962C8B-B14F-4D97-AF65-F5344CB8AC3E}">
        <p14:creationId xmlns:p14="http://schemas.microsoft.com/office/powerpoint/2010/main" val="334139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Feature Importance Definition</a:t>
            </a:r>
          </a:p>
        </p:txBody>
      </p:sp>
      <p:sp>
        <p:nvSpPr>
          <p:cNvPr id="10" name="Rectangle 1">
            <a:extLst>
              <a:ext uri="{FF2B5EF4-FFF2-40B4-BE49-F238E27FC236}">
                <a16:creationId xmlns:a16="http://schemas.microsoft.com/office/drawing/2014/main" id="{271D71FF-279C-A3AA-A762-1F3004F37FE4}"/>
              </a:ext>
            </a:extLst>
          </p:cNvPr>
          <p:cNvSpPr>
            <a:spLocks noChangeArrowheads="1"/>
          </p:cNvSpPr>
          <p:nvPr/>
        </p:nvSpPr>
        <p:spPr bwMode="auto">
          <a:xfrm>
            <a:off x="2341418" y="1197765"/>
            <a:ext cx="7509164" cy="4726609"/>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algn="l"/>
            <a:r>
              <a:rPr lang="en-US" altLang="en-US" dirty="0"/>
              <a:t>For </a:t>
            </a:r>
            <a:r>
              <a:rPr lang="en-US" altLang="en-US" b="1" dirty="0" err="1"/>
              <a:t>feature_importance</a:t>
            </a:r>
            <a:r>
              <a:rPr lang="en-US" altLang="en-US" b="1" dirty="0"/>
              <a:t>_ </a:t>
            </a:r>
            <a:r>
              <a:rPr lang="en-US" altLang="en-US" dirty="0"/>
              <a:t>in Python, the </a:t>
            </a:r>
            <a:r>
              <a:rPr lang="en-US" altLang="en-US" dirty="0" err="1"/>
              <a:t>sklearn</a:t>
            </a:r>
            <a:r>
              <a:rPr lang="en-US" altLang="en-US" dirty="0"/>
              <a:t> user guide states:</a:t>
            </a:r>
            <a:br>
              <a:rPr lang="en-US" altLang="en-US" dirty="0"/>
            </a:br>
            <a:br>
              <a:rPr lang="en-US" altLang="en-US" dirty="0"/>
            </a:br>
            <a:r>
              <a:rPr lang="en-US" dirty="0"/>
              <a:t>The impurity-based feature importances.</a:t>
            </a:r>
          </a:p>
          <a:p>
            <a:pPr algn="l"/>
            <a:r>
              <a:rPr lang="en-US" dirty="0"/>
              <a:t>The higher, the more important the feature. The importance of a feature is computed as the (normalized) total reduction of the criterion brought by that feature. It is also known as the </a:t>
            </a:r>
            <a:r>
              <a:rPr lang="en-US" b="1" dirty="0"/>
              <a:t>Gini Importance</a:t>
            </a:r>
            <a:r>
              <a:rPr lang="en-US" dirty="0"/>
              <a:t>.</a:t>
            </a:r>
          </a:p>
          <a:p>
            <a:pPr algn="l"/>
            <a:endParaRPr lang="en-US" dirty="0"/>
          </a:p>
          <a:p>
            <a:pPr algn="l"/>
            <a:r>
              <a:rPr lang="en-US" dirty="0"/>
              <a:t>Used in tree-based models, so we can use Gini Importance for ABR, GBR, and RFR. Can’t use it for </a:t>
            </a:r>
            <a:r>
              <a:rPr lang="en-US" dirty="0" err="1"/>
              <a:t>kNN</a:t>
            </a:r>
            <a:r>
              <a:rPr lang="en-US" dirty="0"/>
              <a:t>, we’ll get into that later.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feature_importances_ndarray</a:t>
            </a:r>
            <a:r>
              <a:rPr lang="en-US" altLang="en-US" dirty="0"/>
              <a:t> of shape (</a:t>
            </a:r>
            <a:r>
              <a:rPr lang="en-US" altLang="en-US" dirty="0" err="1"/>
              <a:t>n_features</a:t>
            </a:r>
            <a:r>
              <a:rPr lang="en-US" altLang="en-US" dirty="0"/>
              <a:t>,)</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dirty="0"/>
              <a:t>The values of this array sum to 1, unless all trees are single node trees consisting of only the root node, in which case it will be an array of zeros.</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br>
            <a:endParaRPr lang="en-US" altLang="en-US" dirty="0"/>
          </a:p>
        </p:txBody>
      </p:sp>
      <p:sp>
        <p:nvSpPr>
          <p:cNvPr id="3" name="Content Placeholder 2">
            <a:extLst>
              <a:ext uri="{FF2B5EF4-FFF2-40B4-BE49-F238E27FC236}">
                <a16:creationId xmlns:a16="http://schemas.microsoft.com/office/drawing/2014/main" id="{640FBBA9-0C47-7AB8-3AA9-089FF24EB006}"/>
              </a:ext>
            </a:extLst>
          </p:cNvPr>
          <p:cNvSpPr>
            <a:spLocks noGrp="1"/>
          </p:cNvSpPr>
          <p:nvPr>
            <p:ph idx="1"/>
          </p:nvPr>
        </p:nvSpPr>
        <p:spPr>
          <a:xfrm>
            <a:off x="236248" y="6062874"/>
            <a:ext cx="5614610" cy="5292148"/>
          </a:xfrm>
        </p:spPr>
        <p:txBody>
          <a:bodyPr vert="horz" lIns="91440" tIns="45720" rIns="91440" bIns="45720" rtlCol="0" anchor="t">
            <a:noAutofit/>
          </a:bodyPr>
          <a:lstStyle/>
          <a:p>
            <a:pPr marL="0" indent="0">
              <a:buNone/>
            </a:pPr>
            <a:r>
              <a:rPr lang="en-US" sz="1000" dirty="0" err="1">
                <a:hlinkClick r:id="rId2"/>
              </a:rPr>
              <a:t>RandomForestRegressor</a:t>
            </a:r>
            <a:r>
              <a:rPr lang="en-US" sz="1000" dirty="0">
                <a:hlinkClick r:id="rId2"/>
              </a:rPr>
              <a:t> — scikit-learn 1.5.0 documentation</a:t>
            </a:r>
            <a:endParaRPr lang="en-US" sz="2000" dirty="0">
              <a:solidFill>
                <a:srgbClr val="000000">
                  <a:alpha val="80000"/>
                </a:srgbClr>
              </a:solidFill>
              <a:latin typeface="Aptos"/>
            </a:endParaRPr>
          </a:p>
          <a:p>
            <a:pPr>
              <a:buFont typeface="Arial" panose="020B0604020202020204" pitchFamily="34" charset="0"/>
              <a:buChar char="•"/>
            </a:pPr>
            <a:endParaRPr lang="en-US" sz="2000" dirty="0">
              <a:solidFill>
                <a:srgbClr val="000000">
                  <a:alpha val="80000"/>
                </a:srgbClr>
              </a:solidFill>
            </a:endParaRPr>
          </a:p>
        </p:txBody>
      </p:sp>
    </p:spTree>
    <p:extLst>
      <p:ext uri="{BB962C8B-B14F-4D97-AF65-F5344CB8AC3E}">
        <p14:creationId xmlns:p14="http://schemas.microsoft.com/office/powerpoint/2010/main" val="2897755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51E-AA82-ED02-0C20-2DBBCA135184}"/>
              </a:ext>
            </a:extLst>
          </p:cNvPr>
          <p:cNvSpPr>
            <a:spLocks noGrp="1"/>
          </p:cNvSpPr>
          <p:nvPr>
            <p:ph type="title"/>
          </p:nvPr>
        </p:nvSpPr>
        <p:spPr/>
        <p:txBody>
          <a:bodyPr/>
          <a:lstStyle/>
          <a:p>
            <a:r>
              <a:rPr lang="en-US" dirty="0">
                <a:latin typeface="Aptos"/>
              </a:rPr>
              <a:t>Feature Importance Explained</a:t>
            </a:r>
          </a:p>
        </p:txBody>
      </p:sp>
      <p:sp>
        <p:nvSpPr>
          <p:cNvPr id="3" name="Content Placeholder 2">
            <a:extLst>
              <a:ext uri="{FF2B5EF4-FFF2-40B4-BE49-F238E27FC236}">
                <a16:creationId xmlns:a16="http://schemas.microsoft.com/office/drawing/2014/main" id="{7A5DE4FA-A49E-8831-4631-05E214DDB200}"/>
              </a:ext>
            </a:extLst>
          </p:cNvPr>
          <p:cNvSpPr>
            <a:spLocks noGrp="1"/>
          </p:cNvSpPr>
          <p:nvPr>
            <p:ph idx="1"/>
          </p:nvPr>
        </p:nvSpPr>
        <p:spPr>
          <a:xfrm>
            <a:off x="162357" y="6146001"/>
            <a:ext cx="5614610" cy="5292148"/>
          </a:xfrm>
        </p:spPr>
        <p:txBody>
          <a:bodyPr vert="horz" lIns="91440" tIns="45720" rIns="91440" bIns="45720" rtlCol="0" anchor="t">
            <a:noAutofit/>
          </a:bodyPr>
          <a:lstStyle/>
          <a:p>
            <a:pPr marL="0" indent="0">
              <a:buNone/>
            </a:pPr>
            <a:r>
              <a:rPr lang="en-US" sz="1200" dirty="0">
                <a:hlinkClick r:id="rId2"/>
              </a:rPr>
              <a:t>Feature Importance with Random Forests</a:t>
            </a:r>
            <a:endParaRPr lang="en-US" sz="2000" dirty="0">
              <a:solidFill>
                <a:srgbClr val="000000">
                  <a:alpha val="80000"/>
                </a:srgbClr>
              </a:solidFill>
              <a:latin typeface="Aptos"/>
            </a:endParaRPr>
          </a:p>
          <a:p>
            <a:pPr>
              <a:buFont typeface="Arial" panose="020B0604020202020204" pitchFamily="34" charset="0"/>
              <a:buChar char="•"/>
            </a:pPr>
            <a:endParaRPr lang="en-US" sz="2000" dirty="0">
              <a:solidFill>
                <a:srgbClr val="000000">
                  <a:alpha val="80000"/>
                </a:srgbClr>
              </a:solidFill>
            </a:endParaRPr>
          </a:p>
        </p:txBody>
      </p:sp>
      <p:sp>
        <p:nvSpPr>
          <p:cNvPr id="5" name="Rectangle 1">
            <a:extLst>
              <a:ext uri="{FF2B5EF4-FFF2-40B4-BE49-F238E27FC236}">
                <a16:creationId xmlns:a16="http://schemas.microsoft.com/office/drawing/2014/main" id="{5530F135-D259-9C5E-D964-C0DC18A91737}"/>
              </a:ext>
            </a:extLst>
          </p:cNvPr>
          <p:cNvSpPr>
            <a:spLocks noChangeArrowheads="1"/>
          </p:cNvSpPr>
          <p:nvPr/>
        </p:nvSpPr>
        <p:spPr bwMode="auto">
          <a:xfrm>
            <a:off x="1872672" y="1599652"/>
            <a:ext cx="8446655" cy="4172611"/>
          </a:xfrm>
          <a:prstGeom prst="rect">
            <a:avLst/>
          </a:prstGeom>
          <a:noFill/>
          <a:ln>
            <a:noFill/>
          </a:ln>
          <a:effectLst/>
        </p:spPr>
        <p:txBody>
          <a:bodyPr vert="horz" wrap="square" lIns="91440" tIns="17457"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rtl="0" fontAlgn="base"/>
            <a:r>
              <a:rPr lang="en-US" b="1" dirty="0"/>
              <a:t>Gini Importance</a:t>
            </a:r>
            <a:r>
              <a:rPr lang="en-US" dirty="0"/>
              <a:t>: </a:t>
            </a:r>
          </a:p>
          <a:p>
            <a:pPr algn="l" rtl="0" fontAlgn="base"/>
            <a:r>
              <a:rPr lang="en-US" dirty="0"/>
              <a:t>The importance of a feature is calculated as the total reduction of the Gini impurity brought by that feature. </a:t>
            </a:r>
          </a:p>
          <a:p>
            <a:pPr algn="l" rtl="0" fontAlgn="base"/>
            <a:endParaRPr lang="en-US" dirty="0"/>
          </a:p>
          <a:p>
            <a:pPr algn="l" rtl="0" fontAlgn="base"/>
            <a:r>
              <a:rPr lang="en-US" dirty="0"/>
              <a:t>Gini impurity measures the impurity of a node in a decision tree, giving more weight to more important features. </a:t>
            </a:r>
          </a:p>
          <a:p>
            <a:pPr algn="l" rtl="0" fontAlgn="base"/>
            <a:endParaRPr lang="en-US" dirty="0"/>
          </a:p>
          <a:p>
            <a:pPr algn="l" rtl="0" fontAlgn="base"/>
            <a:r>
              <a:rPr lang="en-US" dirty="0"/>
              <a:t>For each tree, Gini Importance quantifies the reduction in Gini impurity achieved by splitting nodes based on a particular feature. Features that consistently lead to greater impurity reduction across the ensemble are assigned higher Gini Importance scores.</a:t>
            </a:r>
          </a:p>
          <a:p>
            <a:pPr algn="l" rtl="0" fontAlgn="base"/>
            <a:endParaRPr lang="en-US" dirty="0"/>
          </a:p>
          <a:p>
            <a:pPr algn="l" rtl="0" fontAlgn="base"/>
            <a:r>
              <a:rPr lang="en-US" dirty="0"/>
              <a:t>Gini Importance is also known as the </a:t>
            </a:r>
            <a:r>
              <a:rPr lang="en-US" b="1" dirty="0"/>
              <a:t>Mean Decrease of Impurity (MDI)</a:t>
            </a:r>
            <a:r>
              <a:rPr lang="en-US" dirty="0"/>
              <a:t>.</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dirty="0"/>
            </a:br>
            <a:endParaRPr lang="en-US" altLang="en-US" dirty="0"/>
          </a:p>
        </p:txBody>
      </p:sp>
    </p:spTree>
    <p:extLst>
      <p:ext uri="{BB962C8B-B14F-4D97-AF65-F5344CB8AC3E}">
        <p14:creationId xmlns:p14="http://schemas.microsoft.com/office/powerpoint/2010/main" val="2828753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521A252D560241A4DA8030E6D36B6F" ma:contentTypeVersion="13" ma:contentTypeDescription="Create a new document." ma:contentTypeScope="" ma:versionID="f61a1d02ed0ca73b354ffa0256b3d167">
  <xsd:schema xmlns:xsd="http://www.w3.org/2001/XMLSchema" xmlns:xs="http://www.w3.org/2001/XMLSchema" xmlns:p="http://schemas.microsoft.com/office/2006/metadata/properties" xmlns:ns3="90aeac22-ab07-43bd-95e0-1cce5b8b1fbd" xmlns:ns4="2c973b4a-2093-4f81-ad00-72544097627d" targetNamespace="http://schemas.microsoft.com/office/2006/metadata/properties" ma:root="true" ma:fieldsID="d45f91dfaa7ef976a288f59ef2e17a56" ns3:_="" ns4:_="">
    <xsd:import namespace="90aeac22-ab07-43bd-95e0-1cce5b8b1fbd"/>
    <xsd:import namespace="2c973b4a-2093-4f81-ad00-72544097627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ObjectDetectorVersions" minOccurs="0"/>
                <xsd:element ref="ns4:_activity" minOccurs="0"/>
                <xsd:element ref="ns4:MediaServiceSearchProperties" minOccurs="0"/>
                <xsd:element ref="ns4:MediaServiceDateTaken" minOccurs="0"/>
                <xsd:element ref="ns4:MediaServiceSystem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aeac22-ab07-43bd-95e0-1cce5b8b1f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c973b4a-2093-4f81-ad00-72544097627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c973b4a-2093-4f81-ad00-72544097627d" xsi:nil="true"/>
  </documentManagement>
</p:properties>
</file>

<file path=customXml/itemProps1.xml><?xml version="1.0" encoding="utf-8"?>
<ds:datastoreItem xmlns:ds="http://schemas.openxmlformats.org/officeDocument/2006/customXml" ds:itemID="{9AC756F4-F61A-4C3F-8BC6-DD3F64430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aeac22-ab07-43bd-95e0-1cce5b8b1fbd"/>
    <ds:schemaRef ds:uri="2c973b4a-2093-4f81-ad00-7254409762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99B1CC-1FF4-48F3-A170-A531279DBA47}">
  <ds:schemaRefs>
    <ds:schemaRef ds:uri="http://schemas.microsoft.com/sharepoint/v3/contenttype/forms"/>
  </ds:schemaRefs>
</ds:datastoreItem>
</file>

<file path=customXml/itemProps3.xml><?xml version="1.0" encoding="utf-8"?>
<ds:datastoreItem xmlns:ds="http://schemas.openxmlformats.org/officeDocument/2006/customXml" ds:itemID="{9F569FC8-B0DC-4D48-BA63-9143EFA7414C}">
  <ds:schemaRefs>
    <ds:schemaRef ds:uri="http://www.w3.org/XML/1998/namespace"/>
    <ds:schemaRef ds:uri="90aeac22-ab07-43bd-95e0-1cce5b8b1fbd"/>
    <ds:schemaRef ds:uri="http://purl.org/dc/dcmitype/"/>
    <ds:schemaRef ds:uri="http://schemas.microsoft.com/office/2006/documentManagement/types"/>
    <ds:schemaRef ds:uri="http://schemas.openxmlformats.org/package/2006/metadata/core-properties"/>
    <ds:schemaRef ds:uri="http://purl.org/dc/terms/"/>
    <ds:schemaRef ds:uri="http://purl.org/dc/elements/1.1/"/>
    <ds:schemaRef ds:uri="2c973b4a-2093-4f81-ad00-72544097627d"/>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Feature Importance for Sample Dataset in THz Communications</Template>
  <TotalTime>26</TotalTime>
  <Words>2140</Words>
  <Application>Microsoft Office PowerPoint</Application>
  <PresentationFormat>Widescreen</PresentationFormat>
  <Paragraphs>292</Paragraphs>
  <Slides>45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Abadi</vt:lpstr>
      <vt:lpstr>Aptos</vt:lpstr>
      <vt:lpstr>Aptos Narrow</vt:lpstr>
      <vt:lpstr>Arial</vt:lpstr>
      <vt:lpstr>Calibri</vt:lpstr>
      <vt:lpstr>Consolas</vt:lpstr>
      <vt:lpstr>Garamond</vt:lpstr>
      <vt:lpstr>Helvetica</vt:lpstr>
      <vt:lpstr>Times New Roman</vt:lpstr>
      <vt:lpstr>Office Theme</vt:lpstr>
      <vt:lpstr>Movie Score Prediction Generator</vt:lpstr>
      <vt:lpstr>Movie Score Prediction</vt:lpstr>
      <vt:lpstr>Movie Score Prediction</vt:lpstr>
      <vt:lpstr>Intro</vt:lpstr>
      <vt:lpstr>Sample Dataset</vt:lpstr>
      <vt:lpstr>Machine Learning in THz</vt:lpstr>
      <vt:lpstr>What is Feature Importance?</vt:lpstr>
      <vt:lpstr>Feature Importance Definition</vt:lpstr>
      <vt:lpstr>Feature Importance Explained</vt:lpstr>
      <vt:lpstr>Feature Importance Algorithm</vt:lpstr>
      <vt:lpstr>Feature Importance in Python</vt:lpstr>
      <vt:lpstr>Feature Importance Graph: BER</vt:lpstr>
      <vt:lpstr>Feature Importance Graph: OBER</vt:lpstr>
      <vt:lpstr>Feature Importance Graph: BER vs OBER</vt:lpstr>
      <vt:lpstr>Feature Importance Limitations</vt:lpstr>
      <vt:lpstr>Permutation Importance Definition</vt:lpstr>
      <vt:lpstr>Permutation Importance Explained </vt:lpstr>
      <vt:lpstr>Permutation Importance Algorithm</vt:lpstr>
      <vt:lpstr>Permutation Importance in Python</vt:lpstr>
      <vt:lpstr>Permutation Importance Graph: BER</vt:lpstr>
      <vt:lpstr>Permutation Importance Graph: OBER</vt:lpstr>
      <vt:lpstr>Permutation Importance Graph: BER vs OBER</vt:lpstr>
      <vt:lpstr>FI and PI</vt:lpstr>
      <vt:lpstr>FI and PI</vt:lpstr>
      <vt:lpstr>FI and PI</vt:lpstr>
      <vt:lpstr>Analysis of our Importance</vt:lpstr>
      <vt:lpstr>Final Summary</vt:lpstr>
      <vt:lpstr>What did we learn from our dataset?</vt:lpstr>
      <vt:lpstr>Next steps</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Primus</dc:creator>
  <cp:lastModifiedBy>Ryan Primus</cp:lastModifiedBy>
  <cp:revision>1</cp:revision>
  <dcterms:created xsi:type="dcterms:W3CDTF">2024-11-25T22:06:41Z</dcterms:created>
  <dcterms:modified xsi:type="dcterms:W3CDTF">2024-11-25T22:32:56Z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0x01010068521A252D560241A4DA8030E6D36B6F</vt:lpwstr>
  </property>
</Properties>
</file>