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7" r:id="rId3"/>
    <p:sldId id="264" r:id="rId4"/>
    <p:sldId id="256" r:id="rId5"/>
    <p:sldId id="258" r:id="rId6"/>
    <p:sldId id="259" r:id="rId7"/>
    <p:sldId id="260" r:id="rId8"/>
    <p:sldId id="261" r:id="rId9"/>
    <p:sldId id="272" r:id="rId10"/>
    <p:sldId id="262" r:id="rId11"/>
    <p:sldId id="265" r:id="rId12"/>
    <p:sldId id="263" r:id="rId13"/>
    <p:sldId id="266" r:id="rId14"/>
    <p:sldId id="274" r:id="rId15"/>
    <p:sldId id="267" r:id="rId16"/>
    <p:sldId id="270" r:id="rId17"/>
    <p:sldId id="268" r:id="rId18"/>
    <p:sldId id="269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8BA45-674D-C24C-863A-4DE118D659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8E658-BAF6-CE41-8CFF-9C6BFF2F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20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B814-C06E-244A-B354-800EEE98C270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9A072-30EA-AC45-8162-428B82DD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057B-0235-2041-893F-623AAEE1F027}" type="datetime1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D14-9C91-1C4C-94FB-9AB95AF877ED}" type="datetime1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F6E3-AC11-494A-8B5A-FAB9CE4FC4B1}" type="datetime1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445-BABD-9A44-B412-874A304994F1}" type="datetime1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87-352C-1646-B210-83B39FD31352}" type="datetime1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2B2A-3B07-394C-9728-3FFC26983876}" type="datetime1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12AF-114F-CC48-82B5-BC040BD62C37}" type="datetime1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F530-BFBC-6F40-AFCA-4F4937190CEC}" type="datetime1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B3CC-1EFE-9844-8851-2803B544411D}" type="datetime1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3362-B90F-D74A-AB85-EBFD8EDDD5C1}" type="datetime1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8E0C-889C-CD4B-A8A8-5B0796DC429D}" type="datetime1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D693-3E3A-2449-827B-7B79975CA9E2}" type="datetime1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61DB-C1C4-1F45-8EB0-A78BD5C7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400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Residual Method &amp; Behavioral Scores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197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Using data from A40-4, A197, and A182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166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July 11, 2016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>
                <a:latin typeface="Helvetica"/>
                <a:cs typeface="Helvetica"/>
              </a:rPr>
              <a:t>1</a:t>
            </a:fld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7479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=0.14,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0.007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Working Memory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1009315"/>
            <a:ext cx="4191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09315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400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Measures </a:t>
            </a:r>
            <a:r>
              <a:rPr lang="en-US" sz="3200" b="1" dirty="0" smtClean="0">
                <a:latin typeface="Arial"/>
                <a:cs typeface="Arial"/>
              </a:rPr>
              <a:t>not</a:t>
            </a:r>
            <a:r>
              <a:rPr lang="en-US" sz="3200" dirty="0" smtClean="0">
                <a:latin typeface="Arial"/>
                <a:cs typeface="Arial"/>
              </a:rPr>
              <a:t> used in the Model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=0.18,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0.0006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0.17,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0.001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Vocabulary (PPVT) 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9315"/>
            <a:ext cx="4191000" cy="5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09315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=0.008,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0.88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0.002,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0.96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IQ (WASI)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1009316"/>
            <a:ext cx="4191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09316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=0.03,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0.51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 </a:t>
            </a:r>
            <a:r>
              <a:rPr lang="en-US" sz="3200" dirty="0" smtClean="0">
                <a:latin typeface="Arial"/>
                <a:cs typeface="Arial"/>
              </a:rPr>
              <a:t>=0.03</a:t>
            </a:r>
            <a:r>
              <a:rPr lang="en-US" sz="3200" dirty="0">
                <a:latin typeface="Arial"/>
                <a:cs typeface="Arial"/>
              </a:rPr>
              <a:t>, </a:t>
            </a:r>
            <a:r>
              <a:rPr lang="en-US" sz="3200" i="1" dirty="0">
                <a:latin typeface="Arial"/>
                <a:cs typeface="Arial"/>
              </a:rPr>
              <a:t>p</a:t>
            </a:r>
            <a:r>
              <a:rPr lang="en-US" sz="3200" dirty="0">
                <a:latin typeface="Arial"/>
                <a:cs typeface="Arial"/>
              </a:rPr>
              <a:t> = 0.51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W</a:t>
            </a:r>
            <a:r>
              <a:rPr lang="en-US" sz="3200" dirty="0" smtClean="0">
                <a:latin typeface="Arial"/>
                <a:cs typeface="Arial"/>
              </a:rPr>
              <a:t>ord Fluency (TOWRE)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9316"/>
            <a:ext cx="4191000" cy="5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09316"/>
            <a:ext cx="4191000" cy="508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=-0.03,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0.51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 </a:t>
            </a:r>
            <a:r>
              <a:rPr lang="en-US" sz="3200" dirty="0" smtClean="0">
                <a:latin typeface="Arial"/>
                <a:cs typeface="Arial"/>
              </a:rPr>
              <a:t>=-0.07, </a:t>
            </a:r>
            <a:r>
              <a:rPr lang="en-US" sz="3200" i="1" dirty="0">
                <a:latin typeface="Arial"/>
                <a:cs typeface="Arial"/>
              </a:rPr>
              <a:t>p</a:t>
            </a:r>
            <a:r>
              <a:rPr lang="en-US" sz="3200" dirty="0">
                <a:latin typeface="Arial"/>
                <a:cs typeface="Arial"/>
              </a:rPr>
              <a:t> = </a:t>
            </a:r>
            <a:r>
              <a:rPr lang="en-US" sz="3200" dirty="0" smtClean="0">
                <a:latin typeface="Arial"/>
                <a:cs typeface="Arial"/>
              </a:rPr>
              <a:t>0.20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Arial"/>
                <a:cs typeface="Arial"/>
              </a:rPr>
              <a:t>Nonword</a:t>
            </a:r>
            <a:r>
              <a:rPr lang="en-US" sz="3200" dirty="0" smtClean="0">
                <a:latin typeface="Arial"/>
                <a:cs typeface="Arial"/>
              </a:rPr>
              <a:t> Fluency (TOWRE)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9316"/>
            <a:ext cx="4191000" cy="5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09316"/>
            <a:ext cx="4191000" cy="50800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=0.15,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0.003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 =</a:t>
            </a:r>
            <a:r>
              <a:rPr lang="en-US" sz="3200" dirty="0" smtClean="0">
                <a:latin typeface="Arial"/>
                <a:cs typeface="Arial"/>
              </a:rPr>
              <a:t>0.15, </a:t>
            </a:r>
            <a:r>
              <a:rPr lang="en-US" sz="3200" i="1" dirty="0">
                <a:latin typeface="Arial"/>
                <a:cs typeface="Arial"/>
              </a:rPr>
              <a:t>p</a:t>
            </a:r>
            <a:r>
              <a:rPr lang="en-US" sz="3200" dirty="0">
                <a:latin typeface="Arial"/>
                <a:cs typeface="Arial"/>
              </a:rPr>
              <a:t> = </a:t>
            </a:r>
            <a:r>
              <a:rPr lang="en-US" sz="3200" dirty="0" smtClean="0">
                <a:latin typeface="Arial"/>
                <a:cs typeface="Arial"/>
              </a:rPr>
              <a:t>0.05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Reading Fluency (WJ-III)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1014576"/>
            <a:ext cx="4191000" cy="5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14576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=0.19,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0.0002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 </a:t>
            </a:r>
            <a:r>
              <a:rPr lang="en-US" sz="3200" dirty="0" smtClean="0">
                <a:latin typeface="Arial"/>
                <a:cs typeface="Arial"/>
              </a:rPr>
              <a:t>=0.16, </a:t>
            </a:r>
            <a:r>
              <a:rPr lang="en-US" sz="3200" i="1" dirty="0">
                <a:latin typeface="Arial"/>
                <a:cs typeface="Arial"/>
              </a:rPr>
              <a:t>p</a:t>
            </a:r>
            <a:r>
              <a:rPr lang="en-US" sz="3200" dirty="0">
                <a:latin typeface="Arial"/>
                <a:cs typeface="Arial"/>
              </a:rPr>
              <a:t> = </a:t>
            </a:r>
            <a:r>
              <a:rPr lang="en-US" sz="3200" dirty="0" smtClean="0">
                <a:latin typeface="Arial"/>
                <a:cs typeface="Arial"/>
              </a:rPr>
              <a:t>0.002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CELF Recalling Sentences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7944"/>
            <a:ext cx="4191000" cy="5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27944"/>
            <a:ext cx="4191000" cy="508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=0.12,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0.02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 =</a:t>
            </a:r>
            <a:r>
              <a:rPr lang="en-US" sz="3200" dirty="0" smtClean="0">
                <a:latin typeface="Arial"/>
                <a:cs typeface="Arial"/>
              </a:rPr>
              <a:t>0.13, </a:t>
            </a:r>
            <a:r>
              <a:rPr lang="en-US" sz="3200" i="1" dirty="0">
                <a:latin typeface="Arial"/>
                <a:cs typeface="Arial"/>
              </a:rPr>
              <a:t>p</a:t>
            </a:r>
            <a:r>
              <a:rPr lang="en-US" sz="3200" dirty="0">
                <a:latin typeface="Arial"/>
                <a:cs typeface="Arial"/>
              </a:rPr>
              <a:t> = 0.02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CELF Formulating Sentences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5947"/>
            <a:ext cx="4191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995947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=0.24,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&lt; 0.001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 =</a:t>
            </a:r>
            <a:r>
              <a:rPr lang="en-US" sz="3200" dirty="0" smtClean="0">
                <a:latin typeface="Arial"/>
                <a:cs typeface="Arial"/>
              </a:rPr>
              <a:t>0.22, </a:t>
            </a:r>
            <a:r>
              <a:rPr lang="en-US" sz="3200" i="1" dirty="0">
                <a:latin typeface="Arial"/>
                <a:cs typeface="Arial"/>
              </a:rPr>
              <a:t>p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&lt; 0.001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Oral Comprehension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987549"/>
            <a:ext cx="4191000" cy="5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987549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421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	No WMC model:</a:t>
            </a:r>
          </a:p>
          <a:p>
            <a:endParaRPr lang="en-US" sz="3200" dirty="0"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wj3.rcomp.raw~age+wj3.watt.raw+wj3.wid.raw+wasi.matr.raw+wasi.vocab.raw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1" y="2093709"/>
            <a:ext cx="94247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	WMC model:</a:t>
            </a:r>
          </a:p>
          <a:p>
            <a:endParaRPr lang="en-US" dirty="0">
              <a:latin typeface="Arial"/>
              <a:cs typeface="Arial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j3.rcomp.raw~age+wj3.watt.raw+wj3.wid.raw+wasi.matr.raw+wasi.vocab.raw+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sspan.raw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81136"/>
            <a:ext cx="46522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Centered and scaled variables: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Word Attack (wj3.watt.raw)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Letter-Word (wj3.wid.raw)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Matrix Reasoning (</a:t>
            </a:r>
            <a:r>
              <a:rPr lang="en-US" sz="2000" dirty="0" err="1" smtClean="0">
                <a:latin typeface="Arial"/>
                <a:cs typeface="Arial"/>
              </a:rPr>
              <a:t>wasi.matr.raw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Vocab (</a:t>
            </a:r>
            <a:r>
              <a:rPr lang="en-US" sz="2000" dirty="0" err="1" smtClean="0">
                <a:latin typeface="Arial"/>
                <a:cs typeface="Arial"/>
              </a:rPr>
              <a:t>wasi.vocab.raw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Sentence Span (</a:t>
            </a:r>
            <a:r>
              <a:rPr lang="en-US" sz="2000" dirty="0" err="1" smtClean="0">
                <a:latin typeface="Arial"/>
                <a:cs typeface="Arial"/>
              </a:rPr>
              <a:t>sspan.raw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Centered variables: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Age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4611" y="3633536"/>
            <a:ext cx="4339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Other variables: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Reading comprehension (wj3.rcomp.raw)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3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Observations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46037"/>
            <a:ext cx="91440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Measures used in the model are not correlated with residuals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WMC &amp; No WMC models relate to behavioral scores similarly in everything except WMC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Residuals </a:t>
            </a:r>
            <a:r>
              <a:rPr lang="en-US" sz="2800" b="1" dirty="0" smtClean="0">
                <a:latin typeface="Arial"/>
                <a:cs typeface="Arial"/>
              </a:rPr>
              <a:t>are not </a:t>
            </a:r>
            <a:r>
              <a:rPr lang="en-US" sz="2800" dirty="0" smtClean="0">
                <a:latin typeface="Arial"/>
                <a:cs typeface="Arial"/>
              </a:rPr>
              <a:t>related to: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IQ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Word Fluency (words &amp; </a:t>
            </a:r>
            <a:r>
              <a:rPr lang="en-US" sz="2800" dirty="0" err="1" smtClean="0">
                <a:latin typeface="Arial"/>
                <a:cs typeface="Arial"/>
              </a:rPr>
              <a:t>nonwords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Reading fluency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Residuals </a:t>
            </a:r>
            <a:r>
              <a:rPr lang="en-US" sz="2800" b="1" dirty="0" smtClean="0">
                <a:latin typeface="Arial"/>
                <a:cs typeface="Arial"/>
              </a:rPr>
              <a:t>are</a:t>
            </a:r>
            <a:r>
              <a:rPr lang="en-US" sz="2800" dirty="0" smtClean="0">
                <a:latin typeface="Arial"/>
                <a:cs typeface="Arial"/>
              </a:rPr>
              <a:t> related to (all positively):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Receptive vocabulary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CELF (RS &amp; FS)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Oral comprehension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400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Measures used in the Model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17580" y="536453"/>
            <a:ext cx="18487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6020" y="536453"/>
            <a:ext cx="12101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999209"/>
            <a:ext cx="4381500" cy="504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57" y="999209"/>
            <a:ext cx="4268207" cy="504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0" y="5974264"/>
            <a:ext cx="438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=0.61,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&lt; 0.001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857" y="5974264"/>
            <a:ext cx="42682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0.60,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&lt; 0.001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Reading Comprehension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4650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2858" y="536453"/>
            <a:ext cx="41602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50" y="5974264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857" y="5974264"/>
            <a:ext cx="41602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020676"/>
            <a:ext cx="4191000" cy="499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04" y="1020676"/>
            <a:ext cx="4191000" cy="5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Vocabulary (WASI)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1001208"/>
            <a:ext cx="4191000" cy="5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01208"/>
            <a:ext cx="4191000" cy="5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Matrix Reasoning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Word Decoding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995947"/>
            <a:ext cx="4191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995947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Arial"/>
                <a:cs typeface="Arial"/>
              </a:rPr>
              <a:t>Nonw</a:t>
            </a:r>
            <a:r>
              <a:rPr lang="en-US" sz="3200" dirty="0" err="1" smtClean="0">
                <a:latin typeface="Arial"/>
                <a:cs typeface="Arial"/>
              </a:rPr>
              <a:t>ord</a:t>
            </a:r>
            <a:r>
              <a:rPr lang="en-US" sz="3200" dirty="0" smtClean="0">
                <a:latin typeface="Arial"/>
                <a:cs typeface="Arial"/>
              </a:rPr>
              <a:t> Decoding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995947"/>
            <a:ext cx="4191000" cy="5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995947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1122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No 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5868" y="536453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WMC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22" y="5974264"/>
            <a:ext cx="421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r</a:t>
            </a:r>
            <a:r>
              <a:rPr lang="en-US" sz="3200" dirty="0" smtClean="0">
                <a:latin typeface="Arial"/>
                <a:cs typeface="Arial"/>
              </a:rPr>
              <a:t> = 0, p = 1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868" y="5974264"/>
            <a:ext cx="4368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 = 0, </a:t>
            </a:r>
            <a:r>
              <a:rPr lang="en-US" sz="3200" i="1" dirty="0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1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Age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9315"/>
            <a:ext cx="4191000" cy="5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68" y="1009315"/>
            <a:ext cx="4191000" cy="508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61DB-C1C4-1F45-8EB0-A78BD5C77C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464</Words>
  <Application>Microsoft Macintosh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</dc:creator>
  <cp:lastModifiedBy>Kayleigh</cp:lastModifiedBy>
  <cp:revision>13</cp:revision>
  <dcterms:created xsi:type="dcterms:W3CDTF">2016-07-05T15:26:29Z</dcterms:created>
  <dcterms:modified xsi:type="dcterms:W3CDTF">2016-07-11T15:05:40Z</dcterms:modified>
</cp:coreProperties>
</file>