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0" r:id="rId3"/>
    <p:sldId id="311" r:id="rId4"/>
    <p:sldId id="258" r:id="rId5"/>
    <p:sldId id="259" r:id="rId6"/>
    <p:sldId id="260" r:id="rId7"/>
    <p:sldId id="261" r:id="rId8"/>
    <p:sldId id="262" r:id="rId9"/>
    <p:sldId id="281" r:id="rId10"/>
    <p:sldId id="264" r:id="rId11"/>
    <p:sldId id="263" r:id="rId12"/>
    <p:sldId id="265" r:id="rId13"/>
    <p:sldId id="266" r:id="rId14"/>
    <p:sldId id="267" r:id="rId15"/>
    <p:sldId id="268" r:id="rId16"/>
    <p:sldId id="270" r:id="rId17"/>
    <p:sldId id="269" r:id="rId18"/>
    <p:sldId id="310" r:id="rId19"/>
    <p:sldId id="271" r:id="rId20"/>
    <p:sldId id="272" r:id="rId21"/>
    <p:sldId id="275" r:id="rId22"/>
    <p:sldId id="274" r:id="rId23"/>
    <p:sldId id="298" r:id="rId24"/>
    <p:sldId id="299" r:id="rId25"/>
    <p:sldId id="301" r:id="rId26"/>
    <p:sldId id="302" r:id="rId27"/>
    <p:sldId id="303" r:id="rId28"/>
    <p:sldId id="283" r:id="rId29"/>
    <p:sldId id="287" r:id="rId30"/>
    <p:sldId id="284" r:id="rId31"/>
    <p:sldId id="288" r:id="rId32"/>
    <p:sldId id="285" r:id="rId33"/>
    <p:sldId id="289" r:id="rId34"/>
    <p:sldId id="291" r:id="rId35"/>
    <p:sldId id="292" r:id="rId36"/>
    <p:sldId id="304" r:id="rId37"/>
    <p:sldId id="308" r:id="rId38"/>
    <p:sldId id="305" r:id="rId39"/>
    <p:sldId id="306" r:id="rId40"/>
    <p:sldId id="309" r:id="rId41"/>
    <p:sldId id="31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8DC4A-B450-5945-8F85-67205450AD6B}" type="datetimeFigureOut">
              <a:rPr lang="en-US" smtClean="0"/>
              <a:t>17-11-08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D06B-CECA-7E4C-BB2E-E9F9C563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17-11-08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3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nonparametric </a:t>
            </a:r>
            <a:r>
              <a:rPr lang="en-US" dirty="0" err="1" smtClean="0"/>
              <a:t>bayesian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0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Polya</a:t>
            </a:r>
            <a:r>
              <a:rPr lang="en-US" dirty="0" smtClean="0"/>
              <a:t> Urn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Polya</a:t>
            </a:r>
            <a:r>
              <a:rPr lang="en-US" dirty="0" smtClean="0"/>
              <a:t> Urn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Polya</a:t>
            </a:r>
            <a:r>
              <a:rPr lang="en-US" dirty="0" smtClean="0"/>
              <a:t> Urn Scheme is a model that is helpful for understanding both the </a:t>
            </a:r>
            <a:r>
              <a:rPr lang="en-US" dirty="0" err="1" smtClean="0"/>
              <a:t>Dirichlet</a:t>
            </a:r>
            <a:r>
              <a:rPr lang="en-US" dirty="0" smtClean="0"/>
              <a:t> Distribution and </a:t>
            </a:r>
            <a:r>
              <a:rPr lang="en-US" dirty="0" err="1" smtClean="0"/>
              <a:t>Dirichlet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Consider an urn with balls of various </a:t>
            </a:r>
            <a:r>
              <a:rPr lang="en-US" dirty="0" err="1" smtClean="0"/>
              <a:t>colours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2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Polya</a:t>
            </a:r>
            <a:r>
              <a:rPr lang="en-US" dirty="0" smtClean="0"/>
              <a:t> Urn Scheme</a:t>
            </a:r>
            <a:endParaRPr lang="en-US" dirty="0"/>
          </a:p>
        </p:txBody>
      </p:sp>
      <p:pic>
        <p:nvPicPr>
          <p:cNvPr id="4" name="Content Placeholder 3" descr="polyaurnpic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b="14159"/>
          <a:stretch/>
        </p:blipFill>
        <p:spPr>
          <a:xfrm>
            <a:off x="301752" y="1658268"/>
            <a:ext cx="8503920" cy="4440779"/>
          </a:xfrm>
        </p:spPr>
      </p:pic>
    </p:spTree>
    <p:extLst>
      <p:ext uri="{BB962C8B-B14F-4D97-AF65-F5344CB8AC3E}">
        <p14:creationId xmlns:p14="http://schemas.microsoft.com/office/powerpoint/2010/main" val="137854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Polya</a:t>
            </a:r>
            <a:r>
              <a:rPr lang="en-US" dirty="0" smtClean="0"/>
              <a:t> Urn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 balls of </a:t>
            </a:r>
            <a:r>
              <a:rPr lang="en-US" dirty="0" err="1" smtClean="0"/>
              <a:t>colour</a:t>
            </a:r>
            <a:r>
              <a:rPr lang="en-US" dirty="0" smtClean="0"/>
              <a:t> c initially </a:t>
            </a:r>
            <a:r>
              <a:rPr lang="en-US" dirty="0" smtClean="0">
                <a:sym typeface="Wingdings"/>
              </a:rPr>
              <a:t>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/>
              <a:t># balls of </a:t>
            </a:r>
            <a:r>
              <a:rPr lang="en-US" dirty="0" err="1"/>
              <a:t>colour</a:t>
            </a:r>
            <a:r>
              <a:rPr lang="en-US" dirty="0"/>
              <a:t> c </a:t>
            </a:r>
            <a:r>
              <a:rPr lang="en-US" dirty="0" smtClean="0"/>
              <a:t>drawn   </a:t>
            </a:r>
            <a:r>
              <a:rPr lang="en-US" dirty="0" smtClean="0">
                <a:sym typeface="Wingdings"/>
              </a:rPr>
              <a:t></a:t>
            </a:r>
          </a:p>
          <a:p>
            <a:endParaRPr lang="en-US" dirty="0"/>
          </a:p>
          <a:p>
            <a:r>
              <a:rPr lang="is-IS" dirty="0" smtClean="0"/>
              <a:t>distribution of balls in the urn </a:t>
            </a:r>
            <a:r>
              <a:rPr lang="is-IS" dirty="0" smtClean="0">
                <a:sym typeface="Wingdings"/>
              </a:rPr>
              <a:t></a:t>
            </a:r>
          </a:p>
          <a:p>
            <a:endParaRPr lang="is-IS" dirty="0">
              <a:sym typeface="Wingdings"/>
            </a:endParaRPr>
          </a:p>
          <a:p>
            <a:r>
              <a:rPr lang="en-US" dirty="0">
                <a:sym typeface="Wingdings"/>
              </a:rPr>
              <a:t>d</a:t>
            </a:r>
            <a:r>
              <a:rPr lang="is-IS" dirty="0" smtClean="0">
                <a:sym typeface="Wingdings"/>
              </a:rPr>
              <a:t>istribution over all colour distributions 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571619"/>
              </p:ext>
            </p:extLst>
          </p:nvPr>
        </p:nvGraphicFramePr>
        <p:xfrm>
          <a:off x="5264801" y="1527048"/>
          <a:ext cx="4238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" name="Equation" r:id="rId3" imgW="190500" imgH="241300" progId="Equation.3">
                  <p:embed/>
                </p:oleObj>
              </mc:Choice>
              <mc:Fallback>
                <p:oleObj name="Equation" r:id="rId3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4801" y="1527048"/>
                        <a:ext cx="423862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56116"/>
              </p:ext>
            </p:extLst>
          </p:nvPr>
        </p:nvGraphicFramePr>
        <p:xfrm>
          <a:off x="5264801" y="2473304"/>
          <a:ext cx="414736" cy="60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9" name="Equation" r:id="rId5" imgW="165100" imgH="241300" progId="Equation.3">
                  <p:embed/>
                </p:oleObj>
              </mc:Choice>
              <mc:Fallback>
                <p:oleObj name="Equation" r:id="rId5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4801" y="2473304"/>
                        <a:ext cx="414736" cy="608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638890"/>
              </p:ext>
            </p:extLst>
          </p:nvPr>
        </p:nvGraphicFramePr>
        <p:xfrm>
          <a:off x="5912724" y="3565669"/>
          <a:ext cx="311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0" name="Equation" r:id="rId7" imgW="139700" imgH="190500" progId="Equation.3">
                  <p:embed/>
                </p:oleObj>
              </mc:Choice>
              <mc:Fallback>
                <p:oleObj name="Equation" r:id="rId7" imgW="1397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2724" y="3565669"/>
                        <a:ext cx="3111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32128"/>
              </p:ext>
            </p:extLst>
          </p:nvPr>
        </p:nvGraphicFramePr>
        <p:xfrm>
          <a:off x="7281863" y="4529138"/>
          <a:ext cx="10731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" name="Equation" r:id="rId9" imgW="482600" imgH="203200" progId="Equation.3">
                  <p:embed/>
                </p:oleObj>
              </mc:Choice>
              <mc:Fallback>
                <p:oleObj name="Equation" r:id="rId9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81863" y="4529138"/>
                        <a:ext cx="1073150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90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this a step further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 descr="polyaurnpic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9" b="141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187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Blackwell-</a:t>
            </a:r>
            <a:r>
              <a:rPr lang="en-US" dirty="0" err="1" smtClean="0"/>
              <a:t>MacQueen</a:t>
            </a:r>
            <a:r>
              <a:rPr lang="en-US" dirty="0" smtClean="0"/>
              <a:t> Urn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urn begins with no balls except the marked ball</a:t>
            </a:r>
          </a:p>
          <a:p>
            <a:r>
              <a:rPr lang="en-US" dirty="0" smtClean="0"/>
              <a:t>Drawing the marked ball always has probability ~α</a:t>
            </a:r>
          </a:p>
          <a:p>
            <a:r>
              <a:rPr lang="en-US" dirty="0" smtClean="0"/>
              <a:t>If we draw the marked ball, we add a new ball of a </a:t>
            </a:r>
            <a:r>
              <a:rPr lang="en-US" dirty="0" err="1" smtClean="0"/>
              <a:t>colour</a:t>
            </a:r>
            <a:r>
              <a:rPr lang="en-US" dirty="0" smtClean="0"/>
              <a:t> sampled from a distribution G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This now converges to a sample from the </a:t>
            </a:r>
            <a:r>
              <a:rPr lang="en-US" dirty="0" err="1" smtClean="0"/>
              <a:t>Dirichlet</a:t>
            </a:r>
            <a:r>
              <a:rPr lang="en-US" dirty="0" smtClean="0"/>
              <a:t> Process DP(α, G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Restaurant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similar model, with patrons at tables in a restaurant instead of of balls in an urn</a:t>
            </a:r>
          </a:p>
          <a:p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 table labels (drawn from G</a:t>
            </a:r>
            <a:r>
              <a:rPr lang="en-US" baseline="-25000" dirty="0" smtClean="0">
                <a:sym typeface="Wingdings"/>
              </a:rPr>
              <a:t>0</a:t>
            </a:r>
            <a:r>
              <a:rPr lang="en-US" dirty="0" smtClean="0">
                <a:sym typeface="Wingdings"/>
              </a:rPr>
              <a:t>)</a:t>
            </a:r>
          </a:p>
          <a:p>
            <a:r>
              <a:rPr lang="en-US" dirty="0" smtClean="0">
                <a:sym typeface="Wingdings"/>
              </a:rPr>
              <a:t>Balls  patrons</a:t>
            </a:r>
          </a:p>
          <a:p>
            <a:r>
              <a:rPr lang="en-US" dirty="0" smtClean="0">
                <a:sym typeface="Wingdings"/>
              </a:rPr>
              <a:t>Drawing balls  new patrons arriving</a:t>
            </a:r>
          </a:p>
          <a:p>
            <a:r>
              <a:rPr lang="en-US" dirty="0" smtClean="0">
                <a:sym typeface="Wingdings"/>
              </a:rPr>
              <a:t>Also converges to sample from 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Restaurant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1791445"/>
              </p:ext>
            </p:extLst>
          </p:nvPr>
        </p:nvGraphicFramePr>
        <p:xfrm>
          <a:off x="2895278" y="2520950"/>
          <a:ext cx="30480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3" imgW="977900" imgH="419100" progId="Equation.3">
                  <p:embed/>
                </p:oleObj>
              </mc:Choice>
              <mc:Fallback>
                <p:oleObj name="Equation" r:id="rId3" imgW="977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278" y="2520950"/>
                        <a:ext cx="3048000" cy="130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776728"/>
              </p:ext>
            </p:extLst>
          </p:nvPr>
        </p:nvGraphicFramePr>
        <p:xfrm>
          <a:off x="3225800" y="3827463"/>
          <a:ext cx="269081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5" imgW="863600" imgH="431800" progId="Equation.3">
                  <p:embed/>
                </p:oleObj>
              </mc:Choice>
              <mc:Fallback>
                <p:oleObj name="Equation" r:id="rId5" imgW="86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5800" y="3827463"/>
                        <a:ext cx="2690813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57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D</a:t>
            </a:r>
            <a:r>
              <a:rPr lang="en-US" dirty="0" err="1" smtClean="0"/>
              <a:t>irichlet</a:t>
            </a:r>
            <a:r>
              <a:rPr lang="en-US" dirty="0" smtClean="0"/>
              <a:t> Process (DP) is essentially a limiting form of the </a:t>
            </a:r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It is a distribution over distributions over an unbounded number of possible outcomes instead of a finite number</a:t>
            </a:r>
          </a:p>
          <a:p>
            <a:r>
              <a:rPr lang="en-US" dirty="0" smtClean="0"/>
              <a:t>In spite of this, </a:t>
            </a:r>
            <a:r>
              <a:rPr lang="en-US" b="1" dirty="0" smtClean="0"/>
              <a:t>samples from a DP are always finite discrete distributions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5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Mixture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8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nonparametric model is a model which does not need an explicitly specified number of parameters</a:t>
            </a:r>
          </a:p>
          <a:p>
            <a:r>
              <a:rPr lang="en-US" dirty="0" smtClean="0"/>
              <a:t>Consider the problem of mapping entity labels to entity references in a document, with an unknown number of entities</a:t>
            </a:r>
          </a:p>
          <a:p>
            <a:r>
              <a:rPr lang="en-US" dirty="0" err="1" smtClean="0"/>
              <a:t>Dirichlet</a:t>
            </a:r>
            <a:r>
              <a:rPr lang="en-US" dirty="0" smtClean="0"/>
              <a:t> processes can be used to solve this problem in a principled, Bayesian fashion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8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mixture model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data {x} independently drawn from unknown distributions</a:t>
            </a:r>
          </a:p>
          <a:p>
            <a:r>
              <a:rPr lang="en-US" dirty="0" smtClean="0"/>
              <a:t>All unknown distributions from same class but different parameters</a:t>
            </a:r>
          </a:p>
          <a:p>
            <a:r>
              <a:rPr lang="en-US" dirty="0" smtClean="0"/>
              <a:t>Prior over distribution of group parameters is </a:t>
            </a:r>
            <a:r>
              <a:rPr lang="en-US" dirty="0" err="1" smtClean="0"/>
              <a:t>Dirichlet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Mixture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6901495"/>
              </p:ext>
            </p:extLst>
          </p:nvPr>
        </p:nvGraphicFramePr>
        <p:xfrm>
          <a:off x="3028950" y="1944182"/>
          <a:ext cx="304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" name="Equation" r:id="rId3" imgW="850900" imgH="241300" progId="Equation.3">
                  <p:embed/>
                </p:oleObj>
              </mc:Choice>
              <mc:Fallback>
                <p:oleObj name="Equation" r:id="rId3" imgW="850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950" y="1944182"/>
                        <a:ext cx="3048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8932"/>
              </p:ext>
            </p:extLst>
          </p:nvPr>
        </p:nvGraphicFramePr>
        <p:xfrm>
          <a:off x="2895418" y="3114675"/>
          <a:ext cx="2365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" name="Equation" r:id="rId5" imgW="660400" imgH="241300" progId="Equation.3">
                  <p:embed/>
                </p:oleObj>
              </mc:Choice>
              <mc:Fallback>
                <p:oleObj name="Equation" r:id="rId5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418" y="3114675"/>
                        <a:ext cx="23653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78756"/>
              </p:ext>
            </p:extLst>
          </p:nvPr>
        </p:nvGraphicFramePr>
        <p:xfrm>
          <a:off x="3759608" y="4214813"/>
          <a:ext cx="3363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1" name="Equation" r:id="rId7" imgW="939800" imgH="241300" progId="Equation.3">
                  <p:embed/>
                </p:oleObj>
              </mc:Choice>
              <mc:Fallback>
                <p:oleObj name="Equation" r:id="rId7" imgW="939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9608" y="4214813"/>
                        <a:ext cx="336391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798" y="5960598"/>
            <a:ext cx="865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R.M. Neal. Markov chain sampling methods for </a:t>
            </a:r>
            <a:r>
              <a:rPr lang="en-US" sz="1200" dirty="0" err="1"/>
              <a:t>Dirichlet</a:t>
            </a:r>
            <a:r>
              <a:rPr lang="en-US" sz="1200" dirty="0"/>
              <a:t> process mixture </a:t>
            </a:r>
            <a:r>
              <a:rPr lang="en-US" sz="1200" dirty="0" smtClean="0"/>
              <a:t>models. Journal of Computational </a:t>
            </a:r>
            <a:r>
              <a:rPr lang="en-US" sz="1200" dirty="0"/>
              <a:t>and Graphical </a:t>
            </a:r>
            <a:r>
              <a:rPr lang="en-US" sz="1200" dirty="0" smtClean="0"/>
              <a:t>Statistics, </a:t>
            </a:r>
            <a:r>
              <a:rPr lang="en-US" sz="1200" dirty="0"/>
              <a:t>9:249–265, 2000.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49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generative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model with known parameters: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Sample a distribution G from DP(α,G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each data point x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dirty="0" smtClean="0"/>
              <a:t>Sample parameters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from G</a:t>
            </a:r>
          </a:p>
          <a:p>
            <a:pPr lvl="2"/>
            <a:r>
              <a:rPr lang="en-US" dirty="0" smtClean="0"/>
              <a:t>Sample x</a:t>
            </a:r>
            <a:r>
              <a:rPr lang="en-US" baseline="-25000" dirty="0" smtClean="0"/>
              <a:t>i</a:t>
            </a:r>
            <a:r>
              <a:rPr lang="en-US" dirty="0" smtClean="0"/>
              <a:t> from F(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Note that this is equivalent to using a Chinese Restaurant Process or Urn Scheme (and in practice we would use one of those to implement this)</a:t>
            </a:r>
          </a:p>
        </p:txBody>
      </p:sp>
    </p:spTree>
    <p:extLst>
      <p:ext uri="{BB962C8B-B14F-4D97-AF65-F5344CB8AC3E}">
        <p14:creationId xmlns:p14="http://schemas.microsoft.com/office/powerpoint/2010/main" val="166054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make an inference based on existing data using this model, we perform Gibbs Sampling</a:t>
            </a:r>
          </a:p>
          <a:p>
            <a:r>
              <a:rPr lang="en-US" dirty="0" smtClean="0"/>
              <a:t>Gibbs Sampling is a Markov Chain Monte Carlo (MCMC) method which uses conditional probabilities to iteratively approximate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18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Say we want to sample from P(A,B,C), but cannot do so directly</a:t>
            </a:r>
          </a:p>
          <a:p>
            <a:r>
              <a:rPr lang="en-US" dirty="0" smtClean="0"/>
              <a:t>However, we CAN sample from P(A|B, C), P(B|A, C),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CA" dirty="0" smtClean="0"/>
          </a:p>
          <a:p>
            <a:r>
              <a:rPr lang="en-CA" dirty="0" smtClean="0"/>
              <a:t>Then, perform the following iterative algorithm:</a:t>
            </a:r>
          </a:p>
          <a:p>
            <a:pPr lvl="1"/>
            <a:r>
              <a:rPr lang="en-CA" dirty="0" smtClean="0">
                <a:solidFill>
                  <a:srgbClr val="000000"/>
                </a:solidFill>
              </a:rPr>
              <a:t>For t=1 to T</a:t>
            </a:r>
          </a:p>
          <a:p>
            <a:pPr lvl="2"/>
            <a:r>
              <a:rPr lang="en-CA" dirty="0" smtClean="0"/>
              <a:t>Fix B, C</a:t>
            </a:r>
          </a:p>
          <a:p>
            <a:pPr lvl="2"/>
            <a:r>
              <a:rPr lang="en-CA" dirty="0" smtClean="0"/>
              <a:t>Sample A ~ P(A|B, C)</a:t>
            </a:r>
          </a:p>
          <a:p>
            <a:pPr lvl="2"/>
            <a:r>
              <a:rPr lang="en-CA" dirty="0" smtClean="0"/>
              <a:t>Repeat to sample B and C using their conditional distributions</a:t>
            </a:r>
          </a:p>
          <a:p>
            <a:r>
              <a:rPr lang="en-CA" dirty="0" smtClean="0"/>
              <a:t>This will converge to a sample from P(A,B,C)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4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err="1" smtClean="0"/>
              <a:t>Dirichlet</a:t>
            </a:r>
            <a:r>
              <a:rPr lang="en-US" dirty="0" smtClean="0"/>
              <a:t> Mixture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7015985"/>
              </p:ext>
            </p:extLst>
          </p:nvPr>
        </p:nvGraphicFramePr>
        <p:xfrm>
          <a:off x="1860550" y="1838325"/>
          <a:ext cx="29829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Equation" r:id="rId3" imgW="965200" imgH="279400" progId="Equation.3">
                  <p:embed/>
                </p:oleObj>
              </mc:Choice>
              <mc:Fallback>
                <p:oleObj name="Equation" r:id="rId3" imgW="965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0550" y="1838325"/>
                        <a:ext cx="29829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655753"/>
              </p:ext>
            </p:extLst>
          </p:nvPr>
        </p:nvGraphicFramePr>
        <p:xfrm>
          <a:off x="2145095" y="2737724"/>
          <a:ext cx="5422343" cy="81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Equation" r:id="rId5" imgW="1612900" imgH="241300" progId="Equation.3">
                  <p:embed/>
                </p:oleObj>
              </mc:Choice>
              <mc:Fallback>
                <p:oleObj name="Equation" r:id="rId5" imgW="1612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5095" y="2737724"/>
                        <a:ext cx="5422343" cy="810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416623"/>
              </p:ext>
            </p:extLst>
          </p:nvPr>
        </p:nvGraphicFramePr>
        <p:xfrm>
          <a:off x="2656129" y="3619106"/>
          <a:ext cx="1610392" cy="8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2" name="Equation" r:id="rId7" imgW="469900" imgH="241300" progId="Equation.3">
                  <p:embed/>
                </p:oleObj>
              </mc:Choice>
              <mc:Fallback>
                <p:oleObj name="Equation" r:id="rId7" imgW="469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6129" y="3619106"/>
                        <a:ext cx="1610392" cy="82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798" y="5960598"/>
            <a:ext cx="865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R.M. Neal. Markov chain sampling methods for </a:t>
            </a:r>
            <a:r>
              <a:rPr lang="en-US" sz="1200" dirty="0" err="1"/>
              <a:t>Dirichlet</a:t>
            </a:r>
            <a:r>
              <a:rPr lang="en-US" sz="1200" dirty="0"/>
              <a:t> process mixture </a:t>
            </a:r>
            <a:r>
              <a:rPr lang="en-US" sz="1200" dirty="0" smtClean="0"/>
              <a:t>models. Journal of Computational </a:t>
            </a:r>
            <a:r>
              <a:rPr lang="en-US" sz="1200" dirty="0"/>
              <a:t>and Graphical </a:t>
            </a:r>
            <a:r>
              <a:rPr lang="en-US" sz="1200" dirty="0" smtClean="0"/>
              <a:t>Statistics, </a:t>
            </a:r>
            <a:r>
              <a:rPr lang="en-US" sz="1200" dirty="0"/>
              <a:t>9:249–265, 2000.</a:t>
            </a:r>
          </a:p>
          <a:p>
            <a:endParaRPr lang="en-US" sz="1200" dirty="0"/>
          </a:p>
        </p:txBody>
      </p:sp>
      <p:graphicFrame>
        <p:nvGraphicFramePr>
          <p:cNvPr id="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247389"/>
              </p:ext>
            </p:extLst>
          </p:nvPr>
        </p:nvGraphicFramePr>
        <p:xfrm>
          <a:off x="1531720" y="4318000"/>
          <a:ext cx="660241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3" name="Equation" r:id="rId9" imgW="2095500" imgH="368300" progId="Equation.3">
                  <p:embed/>
                </p:oleObj>
              </mc:Choice>
              <mc:Fallback>
                <p:oleObj name="Equation" r:id="rId9" imgW="20955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1720" y="4318000"/>
                        <a:ext cx="6602413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27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Class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limit as K -&gt; ∞, the conditional probabilities approach the CRP probabilities: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22123"/>
              </p:ext>
            </p:extLst>
          </p:nvPr>
        </p:nvGraphicFramePr>
        <p:xfrm>
          <a:off x="1607275" y="2408238"/>
          <a:ext cx="5965825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3" imgW="1930400" imgH="469900" progId="Equation.3">
                  <p:embed/>
                </p:oleObj>
              </mc:Choice>
              <mc:Fallback>
                <p:oleObj name="Equation" r:id="rId3" imgW="1930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7275" y="2408238"/>
                        <a:ext cx="5965825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054481"/>
              </p:ext>
            </p:extLst>
          </p:nvPr>
        </p:nvGraphicFramePr>
        <p:xfrm>
          <a:off x="546825" y="3938588"/>
          <a:ext cx="70262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5" imgW="2273300" imgH="419100" progId="Equation.3">
                  <p:embed/>
                </p:oleObj>
              </mc:Choice>
              <mc:Fallback>
                <p:oleObj name="Equation" r:id="rId5" imgW="2273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825" y="3938588"/>
                        <a:ext cx="702627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798" y="5960598"/>
            <a:ext cx="865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R.M. Neal. Markov chain sampling methods for </a:t>
            </a:r>
            <a:r>
              <a:rPr lang="en-US" sz="1200" dirty="0" err="1"/>
              <a:t>Dirichlet</a:t>
            </a:r>
            <a:r>
              <a:rPr lang="en-US" sz="1200" dirty="0"/>
              <a:t> process mixture </a:t>
            </a:r>
            <a:r>
              <a:rPr lang="en-US" sz="1200" dirty="0" smtClean="0"/>
              <a:t>models. Journal of Computational </a:t>
            </a:r>
            <a:r>
              <a:rPr lang="en-US" sz="1200" dirty="0"/>
              <a:t>and Graphical </a:t>
            </a:r>
            <a:r>
              <a:rPr lang="en-US" sz="1200" dirty="0" smtClean="0"/>
              <a:t>Statistics, </a:t>
            </a:r>
            <a:r>
              <a:rPr lang="en-US" sz="1200" dirty="0"/>
              <a:t>9:249–265, 2000.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605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5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i="1" dirty="0" smtClean="0"/>
              <a:t>Hierarchical</a:t>
            </a:r>
            <a:r>
              <a:rPr lang="en-US" dirty="0" smtClean="0"/>
              <a:t> </a:t>
            </a:r>
            <a:r>
              <a:rPr lang="en-US" dirty="0" err="1" smtClean="0"/>
              <a:t>Dirichlet</a:t>
            </a:r>
            <a:r>
              <a:rPr lang="en-US" dirty="0" smtClean="0"/>
              <a:t> Process (HDP) model, we consider G</a:t>
            </a:r>
            <a:r>
              <a:rPr lang="en-US" baseline="-25000" dirty="0" smtClean="0"/>
              <a:t>0</a:t>
            </a:r>
            <a:r>
              <a:rPr lang="en-US" dirty="0" smtClean="0"/>
              <a:t> itself to be a sample from DP(</a:t>
            </a:r>
            <a:r>
              <a:rPr lang="en-US" dirty="0" err="1" smtClean="0"/>
              <a:t>γ</a:t>
            </a:r>
            <a:r>
              <a:rPr lang="en-US" dirty="0" smtClean="0"/>
              <a:t>, H)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HDP motivation: J groups of data, with each group a mixture model over the same mixture components</a:t>
            </a:r>
          </a:p>
          <a:p>
            <a:endParaRPr lang="en-US" dirty="0"/>
          </a:p>
          <a:p>
            <a:r>
              <a:rPr lang="en-US" dirty="0" smtClean="0"/>
              <a:t>HDP best represented by the </a:t>
            </a:r>
            <a:r>
              <a:rPr lang="en-US" i="1" dirty="0" smtClean="0"/>
              <a:t>Chinese Restaurant Franchise</a:t>
            </a:r>
            <a:r>
              <a:rPr lang="en-US" dirty="0" smtClean="0"/>
              <a:t> model (CRF)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798" y="5960598"/>
            <a:ext cx="865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R.M. Neal. Markov chain sampling methods for </a:t>
            </a:r>
            <a:r>
              <a:rPr lang="en-US" sz="1200" dirty="0" err="1"/>
              <a:t>Dirichlet</a:t>
            </a:r>
            <a:r>
              <a:rPr lang="en-US" sz="1200" dirty="0"/>
              <a:t> process mixture </a:t>
            </a:r>
            <a:r>
              <a:rPr lang="en-US" sz="1200" dirty="0" smtClean="0"/>
              <a:t>models. Journal of Computational </a:t>
            </a:r>
            <a:r>
              <a:rPr lang="en-US" sz="1200" dirty="0"/>
              <a:t>and Graphical </a:t>
            </a:r>
            <a:r>
              <a:rPr lang="en-US" sz="1200" dirty="0" smtClean="0"/>
              <a:t>Statistics, </a:t>
            </a:r>
            <a:r>
              <a:rPr lang="en-US" sz="1200" dirty="0"/>
              <a:t>9:249–265, 2000.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968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 smtClean="0"/>
              <a:t>Dirichlet</a:t>
            </a:r>
            <a:r>
              <a:rPr lang="en-US" dirty="0" smtClean="0"/>
              <a:t>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38296"/>
              </p:ext>
            </p:extLst>
          </p:nvPr>
        </p:nvGraphicFramePr>
        <p:xfrm>
          <a:off x="2501266" y="4829946"/>
          <a:ext cx="35036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5" name="Equation" r:id="rId3" imgW="977900" imgH="266700" progId="Equation.3">
                  <p:embed/>
                </p:oleObj>
              </mc:Choice>
              <mc:Fallback>
                <p:oleObj name="Equation" r:id="rId3" imgW="9779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1266" y="4829946"/>
                        <a:ext cx="3503612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15996"/>
              </p:ext>
            </p:extLst>
          </p:nvPr>
        </p:nvGraphicFramePr>
        <p:xfrm>
          <a:off x="2501266" y="3875858"/>
          <a:ext cx="26828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6" name="Equation" r:id="rId5" imgW="749300" imgH="266700" progId="Equation.3">
                  <p:embed/>
                </p:oleObj>
              </mc:Choice>
              <mc:Fallback>
                <p:oleObj name="Equation" r:id="rId5" imgW="749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1266" y="3875858"/>
                        <a:ext cx="2682875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267185"/>
              </p:ext>
            </p:extLst>
          </p:nvPr>
        </p:nvGraphicFramePr>
        <p:xfrm>
          <a:off x="2068330" y="2001020"/>
          <a:ext cx="4683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7" name="Equation" r:id="rId7" imgW="1308100" imgH="241300" progId="Equation.3">
                  <p:embed/>
                </p:oleObj>
              </mc:Choice>
              <mc:Fallback>
                <p:oleObj name="Equation" r:id="rId7" imgW="1308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8330" y="2001020"/>
                        <a:ext cx="468312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038288"/>
              </p:ext>
            </p:extLst>
          </p:nvPr>
        </p:nvGraphicFramePr>
        <p:xfrm>
          <a:off x="3333299" y="2864620"/>
          <a:ext cx="35464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8" name="Equation" r:id="rId9" imgW="990600" imgH="266700" progId="Equation.3">
                  <p:embed/>
                </p:oleObj>
              </mc:Choice>
              <mc:Fallback>
                <p:oleObj name="Equation" r:id="rId9" imgW="990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3299" y="2864620"/>
                        <a:ext cx="3546475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798" y="5960598"/>
            <a:ext cx="865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Yee </a:t>
            </a:r>
            <a:r>
              <a:rPr lang="en-US" sz="1200" dirty="0" err="1"/>
              <a:t>Whye</a:t>
            </a:r>
            <a:r>
              <a:rPr lang="en-US" sz="1200" dirty="0"/>
              <a:t> </a:t>
            </a:r>
            <a:r>
              <a:rPr lang="en-US" sz="1200" dirty="0" err="1"/>
              <a:t>Teh</a:t>
            </a:r>
            <a:r>
              <a:rPr lang="en-US" sz="1200" dirty="0"/>
              <a:t>, Michael Jordan, Matthew Beal, and David </a:t>
            </a:r>
            <a:r>
              <a:rPr lang="en-US" sz="1200" dirty="0" err="1"/>
              <a:t>Blei</a:t>
            </a:r>
            <a:r>
              <a:rPr lang="en-US" sz="1200" dirty="0"/>
              <a:t>. </a:t>
            </a:r>
            <a:r>
              <a:rPr lang="en-US" sz="1200" dirty="0" smtClean="0"/>
              <a:t>2006</a:t>
            </a:r>
            <a:r>
              <a:rPr lang="en-US" sz="1200" dirty="0"/>
              <a:t>. Hierarchical </a:t>
            </a:r>
            <a:r>
              <a:rPr lang="en-US" sz="1200" dirty="0" err="1"/>
              <a:t>dirichlet</a:t>
            </a:r>
            <a:r>
              <a:rPr lang="en-US" sz="1200" dirty="0"/>
              <a:t> processes. </a:t>
            </a:r>
            <a:r>
              <a:rPr lang="en-US" sz="1200" i="1" dirty="0"/>
              <a:t>Journal of the </a:t>
            </a:r>
            <a:r>
              <a:rPr lang="en-US" sz="1200" i="1" dirty="0" err="1"/>
              <a:t>Amer</a:t>
            </a:r>
            <a:r>
              <a:rPr lang="en-US" sz="1200" i="1" dirty="0"/>
              <a:t>- </a:t>
            </a:r>
            <a:endParaRPr lang="en-US" sz="1200" dirty="0"/>
          </a:p>
          <a:p>
            <a:r>
              <a:rPr lang="en-US" sz="1200" i="1" dirty="0" err="1"/>
              <a:t>ican</a:t>
            </a:r>
            <a:r>
              <a:rPr lang="en-US" sz="1200" i="1" dirty="0"/>
              <a:t> Statistical Association</a:t>
            </a:r>
            <a:r>
              <a:rPr lang="en-US" sz="1200" dirty="0"/>
              <a:t>, 101.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976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79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Restaurant Franchise: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Franchise with J restaurants, with a shared menu across restaurants</a:t>
            </a:r>
          </a:p>
          <a:p>
            <a:r>
              <a:rPr lang="en-US" dirty="0" smtClean="0"/>
              <a:t>Each table has one dish ordered by the first customer who sits there, shared among all customers at that table (Multiple tables can serve the same dish)</a:t>
            </a:r>
          </a:p>
          <a:p>
            <a:r>
              <a:rPr lang="en-US" dirty="0" smtClean="0"/>
              <a:t>Customers sit at tables at each restaurants according to the regular CRP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705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Restaurant Franchise: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ψ</a:t>
            </a:r>
            <a:r>
              <a:rPr lang="en-US" baseline="-25000" dirty="0" err="1" smtClean="0"/>
              <a:t>jt</a:t>
            </a:r>
            <a:r>
              <a:rPr lang="en-US" dirty="0"/>
              <a:t> </a:t>
            </a:r>
            <a:r>
              <a:rPr lang="en-US" dirty="0" smtClean="0"/>
              <a:t>is associated with one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k</a:t>
            </a:r>
            <a:r>
              <a:rPr lang="en-US" dirty="0" smtClean="0"/>
              <a:t>, and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jt</a:t>
            </a:r>
            <a:r>
              <a:rPr lang="en-US" dirty="0" smtClean="0"/>
              <a:t> is the index associated with it (</a:t>
            </a:r>
            <a:r>
              <a:rPr lang="en-US" dirty="0" err="1" smtClean="0"/>
              <a:t>ψ</a:t>
            </a:r>
            <a:r>
              <a:rPr lang="en-US" baseline="-25000" dirty="0" err="1" smtClean="0"/>
              <a:t>jt</a:t>
            </a:r>
            <a:r>
              <a:rPr lang="en-US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not necessarily distinct)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ϕ</a:t>
            </a:r>
            <a:r>
              <a:rPr lang="en-US" baseline="-25000" dirty="0" err="1" smtClean="0"/>
              <a:t>ji</a:t>
            </a:r>
            <a:r>
              <a:rPr lang="en-US" dirty="0"/>
              <a:t> </a:t>
            </a:r>
            <a:r>
              <a:rPr lang="en-US" dirty="0" smtClean="0"/>
              <a:t>is associated with one </a:t>
            </a:r>
            <a:r>
              <a:rPr lang="en-US" dirty="0" err="1" smtClean="0"/>
              <a:t>ψ</a:t>
            </a:r>
            <a:r>
              <a:rPr lang="en-US" baseline="-25000" dirty="0" err="1" smtClean="0"/>
              <a:t>jt</a:t>
            </a:r>
            <a:endParaRPr lang="en-US" baseline="-25000" dirty="0" smtClean="0"/>
          </a:p>
          <a:p>
            <a:r>
              <a:rPr lang="en-US" dirty="0" err="1" smtClean="0"/>
              <a:t>n</a:t>
            </a:r>
            <a:r>
              <a:rPr lang="en-US" baseline="-25000" dirty="0" err="1" smtClean="0"/>
              <a:t>jt</a:t>
            </a:r>
            <a:r>
              <a:rPr lang="en-US" dirty="0" smtClean="0"/>
              <a:t> is the number of </a:t>
            </a:r>
            <a:r>
              <a:rPr lang="en-US" dirty="0" err="1" smtClean="0"/>
              <a:t>ϕ</a:t>
            </a:r>
            <a:r>
              <a:rPr lang="en-US" baseline="-25000" dirty="0" err="1" smtClean="0"/>
              <a:t>ji</a:t>
            </a:r>
            <a:r>
              <a:rPr lang="en-US" dirty="0" err="1" smtClean="0"/>
              <a:t>s</a:t>
            </a:r>
            <a:r>
              <a:rPr lang="en-US" dirty="0" smtClean="0"/>
              <a:t> associated with one </a:t>
            </a:r>
            <a:r>
              <a:rPr lang="en-US" dirty="0" err="1"/>
              <a:t>ψ</a:t>
            </a:r>
            <a:r>
              <a:rPr lang="en-US" baseline="-25000" dirty="0" err="1"/>
              <a:t>jt</a:t>
            </a:r>
            <a:endParaRPr lang="en-US" baseline="-25000" dirty="0"/>
          </a:p>
          <a:p>
            <a:r>
              <a:rPr lang="en-US" dirty="0" err="1" smtClean="0"/>
              <a:t>m</a:t>
            </a:r>
            <a:r>
              <a:rPr lang="en-US" baseline="-25000" dirty="0" err="1" smtClean="0"/>
              <a:t>jk</a:t>
            </a:r>
            <a:r>
              <a:rPr lang="en-US" dirty="0" smtClean="0"/>
              <a:t> </a:t>
            </a:r>
            <a:r>
              <a:rPr lang="en-US" dirty="0"/>
              <a:t>is the number of </a:t>
            </a:r>
            <a:r>
              <a:rPr lang="en-US" dirty="0" err="1" smtClean="0"/>
              <a:t>ψ</a:t>
            </a:r>
            <a:r>
              <a:rPr lang="en-US" baseline="-25000" dirty="0" err="1" smtClean="0"/>
              <a:t>jt</a:t>
            </a:r>
            <a:r>
              <a:rPr lang="en-US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associated </a:t>
            </a:r>
            <a:r>
              <a:rPr lang="en-US" dirty="0"/>
              <a:t>with </a:t>
            </a:r>
            <a:r>
              <a:rPr lang="en-US" dirty="0" smtClean="0"/>
              <a:t>one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 err="1" smtClean="0"/>
              <a:t>m</a:t>
            </a:r>
            <a:r>
              <a:rPr lang="en-US" baseline="-25000" dirty="0" err="1" smtClean="0"/>
              <a:t>k</a:t>
            </a:r>
            <a:r>
              <a:rPr lang="en-US" dirty="0" smtClean="0"/>
              <a:t> is the sum over all j of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jk</a:t>
            </a:r>
            <a:endParaRPr lang="en-US" dirty="0" smtClean="0"/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2904"/>
              </p:ext>
            </p:extLst>
          </p:nvPr>
        </p:nvGraphicFramePr>
        <p:xfrm>
          <a:off x="3223655" y="1591195"/>
          <a:ext cx="2373471" cy="72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3655" y="1591195"/>
                        <a:ext cx="2373471" cy="72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08197"/>
              </p:ext>
            </p:extLst>
          </p:nvPr>
        </p:nvGraphicFramePr>
        <p:xfrm>
          <a:off x="2613508" y="2238696"/>
          <a:ext cx="3024304" cy="87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Equation" r:id="rId5" imgW="1003300" imgH="292100" progId="Equation.3">
                  <p:embed/>
                </p:oleObj>
              </mc:Choice>
              <mc:Fallback>
                <p:oleObj name="Equation" r:id="rId5" imgW="1003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3508" y="2238696"/>
                        <a:ext cx="3024304" cy="87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54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Restaurant Franchise: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 groups of data </a:t>
            </a:r>
            <a:r>
              <a:rPr lang="en-US" dirty="0" smtClean="0">
                <a:sym typeface="Wingdings"/>
              </a:rPr>
              <a:t> J restaurants</a:t>
            </a:r>
            <a:endParaRPr lang="en-US" dirty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ϕ</a:t>
            </a:r>
            <a:r>
              <a:rPr lang="en-US" baseline="-25000" dirty="0" err="1" smtClean="0">
                <a:sym typeface="Wingdings"/>
              </a:rPr>
              <a:t>ji</a:t>
            </a:r>
            <a:r>
              <a:rPr lang="en-US" baseline="-25000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 </a:t>
            </a:r>
            <a:r>
              <a:rPr lang="en-US" dirty="0" smtClean="0">
                <a:sym typeface="Wingdings"/>
              </a:rPr>
              <a:t>dish eaten by customer </a:t>
            </a:r>
            <a:r>
              <a:rPr lang="en-US" dirty="0" err="1" smtClean="0">
                <a:sym typeface="Wingdings"/>
              </a:rPr>
              <a:t>j,i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ψ</a:t>
            </a:r>
            <a:r>
              <a:rPr lang="en-US" baseline="-25000" dirty="0" err="1" smtClean="0">
                <a:sym typeface="Wingdings"/>
              </a:rPr>
              <a:t>jt</a:t>
            </a:r>
            <a:r>
              <a:rPr lang="en-US" baseline="-25000" dirty="0" smtClean="0">
                <a:sym typeface="Wingdings"/>
              </a:rPr>
              <a:t>   </a:t>
            </a:r>
            <a:r>
              <a:rPr lang="en-US" dirty="0" smtClean="0">
                <a:sym typeface="Wingdings"/>
              </a:rPr>
              <a:t> dish served at table </a:t>
            </a:r>
            <a:r>
              <a:rPr lang="en-US" dirty="0" err="1" smtClean="0">
                <a:sym typeface="Wingdings"/>
              </a:rPr>
              <a:t>j,t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θ</a:t>
            </a:r>
            <a:r>
              <a:rPr lang="en-US" baseline="-25000" dirty="0" err="1" smtClean="0">
                <a:sym typeface="Wingdings"/>
              </a:rPr>
              <a:t>k</a:t>
            </a:r>
            <a:r>
              <a:rPr lang="en-US" baseline="-25000" dirty="0" smtClean="0">
                <a:sym typeface="Wingdings"/>
              </a:rPr>
              <a:t>  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 dish with label k</a:t>
            </a:r>
          </a:p>
          <a:p>
            <a:r>
              <a:rPr lang="en-US" dirty="0" err="1" smtClean="0">
                <a:sym typeface="Wingdings"/>
              </a:rPr>
              <a:t>n</a:t>
            </a:r>
            <a:r>
              <a:rPr lang="en-US" baseline="-25000" dirty="0" err="1" smtClean="0">
                <a:sym typeface="Wingdings"/>
              </a:rPr>
              <a:t>jt</a:t>
            </a:r>
            <a:r>
              <a:rPr lang="en-US" baseline="-25000" dirty="0" smtClean="0">
                <a:sym typeface="Wingdings"/>
              </a:rPr>
              <a:t>    </a:t>
            </a:r>
            <a:r>
              <a:rPr lang="en-US" dirty="0" smtClean="0">
                <a:sym typeface="Wingdings"/>
              </a:rPr>
              <a:t> number of customers at each table</a:t>
            </a:r>
          </a:p>
          <a:p>
            <a:r>
              <a:rPr lang="en-US" dirty="0" err="1" smtClean="0">
                <a:sym typeface="Wingdings"/>
              </a:rPr>
              <a:t>m</a:t>
            </a:r>
            <a:r>
              <a:rPr lang="en-US" baseline="-25000" dirty="0" err="1" smtClean="0">
                <a:sym typeface="Wingdings"/>
              </a:rPr>
              <a:t>jk</a:t>
            </a:r>
            <a:r>
              <a:rPr lang="en-US" dirty="0" smtClean="0">
                <a:sym typeface="Wingdings"/>
              </a:rPr>
              <a:t>  number of customers eating each dish</a:t>
            </a:r>
          </a:p>
          <a:p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ji</a:t>
            </a:r>
            <a:r>
              <a:rPr lang="en-US" dirty="0" smtClean="0">
                <a:sym typeface="Wingdings"/>
              </a:rPr>
              <a:t>     label for table of customer </a:t>
            </a:r>
            <a:r>
              <a:rPr lang="en-US" dirty="0" err="1" smtClean="0">
                <a:sym typeface="Wingdings"/>
              </a:rPr>
              <a:t>j,i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k</a:t>
            </a:r>
            <a:r>
              <a:rPr lang="en-US" baseline="-25000" dirty="0" err="1" smtClean="0">
                <a:sym typeface="Wingdings"/>
              </a:rPr>
              <a:t>jt</a:t>
            </a:r>
            <a:r>
              <a:rPr lang="en-US" baseline="-25000" dirty="0" smtClean="0">
                <a:sym typeface="Wingdings"/>
              </a:rPr>
              <a:t>     </a:t>
            </a:r>
            <a:r>
              <a:rPr lang="en-US" dirty="0" smtClean="0">
                <a:sym typeface="Wingdings"/>
              </a:rPr>
              <a:t> label for dish of table </a:t>
            </a:r>
            <a:r>
              <a:rPr lang="en-US" dirty="0" err="1" smtClean="0">
                <a:sym typeface="Wingdings"/>
              </a:rPr>
              <a:t>j,t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1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Marginalize out G</a:t>
            </a:r>
            <a:r>
              <a:rPr lang="en-US" baseline="-25000" dirty="0" smtClean="0"/>
              <a:t>0</a:t>
            </a:r>
            <a:r>
              <a:rPr lang="en-US" dirty="0" smtClean="0"/>
              <a:t> as follows, defining </a:t>
            </a:r>
            <a:r>
              <a:rPr lang="en-US" dirty="0" err="1" smtClean="0">
                <a:sym typeface="Wingdings"/>
              </a:rPr>
              <a:t>ψ</a:t>
            </a:r>
            <a:r>
              <a:rPr lang="en-US" baseline="-25000" dirty="0" smtClean="0">
                <a:sym typeface="Wingdings"/>
              </a:rPr>
              <a:t>-(</a:t>
            </a:r>
            <a:r>
              <a:rPr lang="en-US" baseline="-25000" dirty="0" err="1" smtClean="0">
                <a:sym typeface="Wingdings"/>
              </a:rPr>
              <a:t>jt</a:t>
            </a:r>
            <a:r>
              <a:rPr lang="en-US" baseline="-25000" dirty="0" smtClean="0">
                <a:sym typeface="Wingdings"/>
              </a:rPr>
              <a:t>)</a:t>
            </a:r>
            <a:r>
              <a:rPr lang="en-US" dirty="0" smtClean="0">
                <a:sym typeface="Wingdings"/>
              </a:rPr>
              <a:t> as {ψ</a:t>
            </a:r>
            <a:r>
              <a:rPr lang="en-US" baseline="-25000" dirty="0" smtClean="0">
                <a:sym typeface="Wingdings"/>
              </a:rPr>
              <a:t>11</a:t>
            </a:r>
            <a:r>
              <a:rPr lang="en-US" dirty="0" smtClean="0">
                <a:sym typeface="Wingdings"/>
              </a:rPr>
              <a:t>,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ψ</a:t>
            </a:r>
            <a:r>
              <a:rPr lang="en-US" baseline="-25000" dirty="0" smtClean="0">
                <a:sym typeface="Wingdings"/>
              </a:rPr>
              <a:t>12</a:t>
            </a:r>
            <a:r>
              <a:rPr lang="en-US" dirty="0" smtClean="0">
                <a:sym typeface="Wingdings"/>
              </a:rPr>
              <a:t>,</a:t>
            </a:r>
            <a:r>
              <a:rPr lang="mr-IN" dirty="0" smtClean="0">
                <a:sym typeface="Wingdings"/>
              </a:rPr>
              <a:t>…</a:t>
            </a:r>
            <a:r>
              <a:rPr lang="en-CA" dirty="0" smtClean="0">
                <a:sym typeface="Wingdings"/>
              </a:rPr>
              <a:t>,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ψ</a:t>
            </a:r>
            <a:r>
              <a:rPr lang="en-US" baseline="-25000" dirty="0" smtClean="0">
                <a:sym typeface="Wingdings"/>
              </a:rPr>
              <a:t>21</a:t>
            </a:r>
            <a:r>
              <a:rPr lang="en-US" dirty="0" smtClean="0">
                <a:sym typeface="Wingdings"/>
              </a:rPr>
              <a:t>,</a:t>
            </a:r>
            <a:r>
              <a:rPr lang="en-US" dirty="0">
                <a:sym typeface="Wingdings"/>
              </a:rPr>
              <a:t> 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ψ</a:t>
            </a:r>
            <a:r>
              <a:rPr lang="en-US" baseline="-25000" dirty="0" smtClean="0">
                <a:sym typeface="Wingdings"/>
              </a:rPr>
              <a:t>jt-1</a:t>
            </a:r>
            <a:r>
              <a:rPr lang="en-US" dirty="0" smtClean="0">
                <a:sym typeface="Wingdings"/>
              </a:rPr>
              <a:t>,}</a:t>
            </a:r>
          </a:p>
          <a:p>
            <a:endParaRPr lang="en-US" baseline="-25000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(2)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δ</a:t>
            </a:r>
            <a:r>
              <a:rPr lang="en-US" baseline="-25000" dirty="0" err="1" smtClean="0">
                <a:sym typeface="Wingdings"/>
              </a:rPr>
              <a:t>θ</a:t>
            </a:r>
            <a:r>
              <a:rPr lang="en-US" dirty="0" smtClean="0">
                <a:sym typeface="Wingdings"/>
              </a:rPr>
              <a:t> corresponds to the point mass concentrated at </a:t>
            </a:r>
            <a:r>
              <a:rPr lang="en-US" dirty="0" err="1">
                <a:sym typeface="Wingdings"/>
              </a:rPr>
              <a:t>θ</a:t>
            </a:r>
            <a:endParaRPr lang="en-US" baseline="-25000" dirty="0" smtClean="0">
              <a:sym typeface="Wingdings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86731"/>
              </p:ext>
            </p:extLst>
          </p:nvPr>
        </p:nvGraphicFramePr>
        <p:xfrm>
          <a:off x="1106177" y="1696970"/>
          <a:ext cx="6415557" cy="118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Equation" r:id="rId3" imgW="2882900" imgH="533400" progId="Equation.3">
                  <p:embed/>
                </p:oleObj>
              </mc:Choice>
              <mc:Fallback>
                <p:oleObj name="Equation" r:id="rId3" imgW="28829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177" y="1696970"/>
                        <a:ext cx="6415557" cy="1187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454052"/>
              </p:ext>
            </p:extLst>
          </p:nvPr>
        </p:nvGraphicFramePr>
        <p:xfrm>
          <a:off x="1106177" y="3948491"/>
          <a:ext cx="6750476" cy="111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Equation" r:id="rId5" imgW="3238500" imgH="533400" progId="Equation.3">
                  <p:embed/>
                </p:oleObj>
              </mc:Choice>
              <mc:Fallback>
                <p:oleObj name="Equation" r:id="rId5" imgW="32385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6177" y="3948491"/>
                        <a:ext cx="6750476" cy="111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798" y="5977093"/>
            <a:ext cx="865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Yee </a:t>
            </a:r>
            <a:r>
              <a:rPr lang="en-US" sz="1200" dirty="0" err="1"/>
              <a:t>Whye</a:t>
            </a:r>
            <a:r>
              <a:rPr lang="en-US" sz="1200" dirty="0"/>
              <a:t> </a:t>
            </a:r>
            <a:r>
              <a:rPr lang="en-US" sz="1200" dirty="0" err="1"/>
              <a:t>Teh</a:t>
            </a:r>
            <a:r>
              <a:rPr lang="en-US" sz="1200" dirty="0"/>
              <a:t>, Michael Jordan, Matthew Beal, and David </a:t>
            </a:r>
            <a:r>
              <a:rPr lang="en-US" sz="1200" dirty="0" err="1"/>
              <a:t>Blei</a:t>
            </a:r>
            <a:r>
              <a:rPr lang="en-US" sz="1200" dirty="0"/>
              <a:t>. </a:t>
            </a:r>
            <a:r>
              <a:rPr lang="en-US" sz="1200" dirty="0" smtClean="0"/>
              <a:t>2006</a:t>
            </a:r>
            <a:r>
              <a:rPr lang="en-US" sz="1200" dirty="0"/>
              <a:t>. Hierarchical </a:t>
            </a:r>
            <a:r>
              <a:rPr lang="en-US" sz="1200" dirty="0" err="1"/>
              <a:t>dirichlet</a:t>
            </a:r>
            <a:r>
              <a:rPr lang="en-US" sz="1200" dirty="0"/>
              <a:t> processes. </a:t>
            </a:r>
            <a:r>
              <a:rPr lang="en-US" sz="1200" i="1" dirty="0"/>
              <a:t>Journal of the </a:t>
            </a:r>
            <a:r>
              <a:rPr lang="en-US" sz="1200" i="1" dirty="0" err="1"/>
              <a:t>Amer</a:t>
            </a:r>
            <a:r>
              <a:rPr lang="en-US" sz="1200" i="1" dirty="0"/>
              <a:t>- </a:t>
            </a:r>
            <a:endParaRPr lang="en-US" sz="1200" dirty="0"/>
          </a:p>
          <a:p>
            <a:r>
              <a:rPr lang="en-US" sz="1200" i="1" dirty="0" err="1"/>
              <a:t>ican</a:t>
            </a:r>
            <a:r>
              <a:rPr lang="en-US" sz="1200" i="1" dirty="0"/>
              <a:t> Statistical Association</a:t>
            </a:r>
            <a:r>
              <a:rPr lang="en-US" sz="1200" dirty="0"/>
              <a:t>, 101.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934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either equation, the first term corresponds to choosing an existing table/dish, and the second to increasing k or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and sampling a new table/dish</a:t>
            </a:r>
          </a:p>
          <a:p>
            <a:r>
              <a:rPr lang="en-US" dirty="0" smtClean="0"/>
              <a:t>To find </a:t>
            </a:r>
            <a:r>
              <a:rPr lang="en-US" dirty="0" err="1">
                <a:sym typeface="Wingdings"/>
              </a:rPr>
              <a:t>ϕ</a:t>
            </a:r>
            <a:r>
              <a:rPr lang="en-US" baseline="-25000" dirty="0" err="1">
                <a:sym typeface="Wingdings"/>
              </a:rPr>
              <a:t>ji</a:t>
            </a:r>
            <a:r>
              <a:rPr lang="en-US" baseline="-25000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we sample from (1)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sym typeface="Wingdings"/>
              </a:rPr>
              <a:t>To generate a new sample from G</a:t>
            </a:r>
            <a:r>
              <a:rPr lang="en-US" baseline="-25000" dirty="0" smtClean="0">
                <a:solidFill>
                  <a:srgbClr val="000000"/>
                </a:solidFill>
                <a:sym typeface="Wingdings"/>
              </a:rPr>
              <a:t>0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we use (2) to obtain a sample </a:t>
            </a:r>
            <a:r>
              <a:rPr lang="en-US" dirty="0" err="1" smtClean="0">
                <a:solidFill>
                  <a:srgbClr val="000000"/>
                </a:solidFill>
                <a:sym typeface="Wingdings"/>
              </a:rPr>
              <a:t>ψ</a:t>
            </a:r>
            <a:r>
              <a:rPr lang="en-US" baseline="-25000" dirty="0" err="1" smtClean="0">
                <a:solidFill>
                  <a:srgbClr val="000000"/>
                </a:solidFill>
                <a:sym typeface="Wingdings"/>
              </a:rPr>
              <a:t>jt</a:t>
            </a:r>
            <a:r>
              <a:rPr lang="en-US" baseline="-250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and set 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ϕ</a:t>
            </a:r>
            <a:r>
              <a:rPr lang="en-US" baseline="-25000" dirty="0" err="1">
                <a:solidFill>
                  <a:srgbClr val="000000"/>
                </a:solidFill>
                <a:sym typeface="Wingdings"/>
              </a:rPr>
              <a:t>ji</a:t>
            </a:r>
            <a:r>
              <a:rPr lang="en-US" baseline="-25000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=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ψ</a:t>
            </a:r>
            <a:r>
              <a:rPr lang="en-US" baseline="-25000" dirty="0" err="1">
                <a:solidFill>
                  <a:srgbClr val="000000"/>
                </a:solidFill>
                <a:sym typeface="Wingdings"/>
              </a:rPr>
              <a:t>jt</a:t>
            </a:r>
            <a:r>
              <a:rPr lang="en-US" baseline="-25000" dirty="0">
                <a:solidFill>
                  <a:srgbClr val="000000"/>
                </a:solidFill>
                <a:sym typeface="Wingdings"/>
              </a:rPr>
              <a:t> </a:t>
            </a:r>
            <a:endParaRPr lang="en-US" baseline="-25000" dirty="0" smtClean="0">
              <a:solidFill>
                <a:srgbClr val="000000"/>
              </a:solidFill>
              <a:sym typeface="Wingdings"/>
            </a:endParaRPr>
          </a:p>
          <a:p>
            <a:pPr lvl="1"/>
            <a:endParaRPr lang="en-US" baseline="-25000" dirty="0">
              <a:solidFill>
                <a:srgbClr val="000000"/>
              </a:solidFill>
              <a:sym typeface="Wingdings"/>
            </a:endParaRPr>
          </a:p>
          <a:p>
            <a:r>
              <a:rPr lang="en-US" dirty="0" smtClean="0">
                <a:solidFill>
                  <a:srgbClr val="000000"/>
                </a:solidFill>
                <a:sym typeface="Wingdings"/>
              </a:rPr>
              <a:t>We have now fully marginalized out G</a:t>
            </a:r>
            <a:r>
              <a:rPr lang="en-US" baseline="-25000" dirty="0" smtClean="0">
                <a:solidFill>
                  <a:srgbClr val="000000"/>
                </a:solidFill>
                <a:sym typeface="Wingdings"/>
              </a:rPr>
              <a:t>0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 from the model</a:t>
            </a:r>
            <a:endParaRPr lang="en-US" baseline="-25000" dirty="0" smtClean="0">
              <a:solidFill>
                <a:srgbClr val="00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2036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dirty="0" err="1" smtClean="0"/>
              <a:t>eqs</a:t>
            </a:r>
            <a:r>
              <a:rPr lang="en-US" dirty="0" smtClean="0"/>
              <a:t>. 1 and 2 expressed in terms of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ji</a:t>
            </a:r>
            <a:r>
              <a:rPr lang="en-US" dirty="0" smtClean="0"/>
              <a:t> and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jt</a:t>
            </a:r>
            <a:endParaRPr lang="en-US" baseline="-25000" dirty="0" smtClean="0"/>
          </a:p>
          <a:p>
            <a:r>
              <a:rPr lang="en-US" dirty="0" smtClean="0"/>
              <a:t>The conditionals for t are: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786696"/>
              </p:ext>
            </p:extLst>
          </p:nvPr>
        </p:nvGraphicFramePr>
        <p:xfrm>
          <a:off x="457200" y="3121025"/>
          <a:ext cx="772953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3" imgW="2501900" imgH="812800" progId="Equation.3">
                  <p:embed/>
                </p:oleObj>
              </mc:Choice>
              <mc:Fallback>
                <p:oleObj name="Equation" r:id="rId3" imgW="25019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121025"/>
                        <a:ext cx="7729538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24837" y="3723225"/>
            <a:ext cx="91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 new)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7487" y="4782814"/>
            <a:ext cx="94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 </a:t>
            </a:r>
            <a:r>
              <a:rPr lang="en-US" dirty="0" err="1" smtClean="0"/>
              <a:t>prev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798" y="5960598"/>
            <a:ext cx="865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Yee </a:t>
            </a:r>
            <a:r>
              <a:rPr lang="en-US" sz="1200" dirty="0" err="1"/>
              <a:t>Whye</a:t>
            </a:r>
            <a:r>
              <a:rPr lang="en-US" sz="1200" dirty="0"/>
              <a:t> </a:t>
            </a:r>
            <a:r>
              <a:rPr lang="en-US" sz="1200" dirty="0" err="1"/>
              <a:t>Teh</a:t>
            </a:r>
            <a:r>
              <a:rPr lang="en-US" sz="1200" dirty="0"/>
              <a:t>, Michael Jordan, Matthew Beal, and David </a:t>
            </a:r>
            <a:r>
              <a:rPr lang="en-US" sz="1200" dirty="0" err="1"/>
              <a:t>Blei</a:t>
            </a:r>
            <a:r>
              <a:rPr lang="en-US" sz="1200" dirty="0"/>
              <a:t>. </a:t>
            </a:r>
            <a:r>
              <a:rPr lang="en-US" sz="1200" dirty="0" smtClean="0"/>
              <a:t>2006</a:t>
            </a:r>
            <a:r>
              <a:rPr lang="en-US" sz="1200" dirty="0"/>
              <a:t>. Hierarchical </a:t>
            </a:r>
            <a:r>
              <a:rPr lang="en-US" sz="1200" dirty="0" err="1"/>
              <a:t>dirichlet</a:t>
            </a:r>
            <a:r>
              <a:rPr lang="en-US" sz="1200" dirty="0"/>
              <a:t> processes. </a:t>
            </a:r>
            <a:r>
              <a:rPr lang="en-US" sz="1200" i="1" dirty="0"/>
              <a:t>Journal of the </a:t>
            </a:r>
            <a:r>
              <a:rPr lang="en-US" sz="1200" i="1" dirty="0" err="1"/>
              <a:t>Amer</a:t>
            </a:r>
            <a:r>
              <a:rPr lang="en-US" sz="1200" i="1" dirty="0"/>
              <a:t>- </a:t>
            </a:r>
            <a:endParaRPr lang="en-US" sz="1200" dirty="0"/>
          </a:p>
          <a:p>
            <a:r>
              <a:rPr lang="en-US" sz="1200" i="1" dirty="0" err="1"/>
              <a:t>ican</a:t>
            </a:r>
            <a:r>
              <a:rPr lang="en-US" sz="1200" i="1" dirty="0"/>
              <a:t> Statistical Association</a:t>
            </a:r>
            <a:r>
              <a:rPr lang="en-US" sz="1200" dirty="0"/>
              <a:t>, 101.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462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k, the </a:t>
            </a:r>
            <a:r>
              <a:rPr lang="en-US" smtClean="0"/>
              <a:t>conditionals are: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08095"/>
              </p:ext>
            </p:extLst>
          </p:nvPr>
        </p:nvGraphicFramePr>
        <p:xfrm>
          <a:off x="492505" y="3027834"/>
          <a:ext cx="7817772" cy="276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3" imgW="2806700" imgH="990600" progId="Equation.3">
                  <p:embed/>
                </p:oleObj>
              </mc:Choice>
              <mc:Fallback>
                <p:oleObj name="Equation" r:id="rId3" imgW="2806700" imgH="990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505" y="3027834"/>
                        <a:ext cx="7817772" cy="2763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47874" y="3365633"/>
            <a:ext cx="95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(k new)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6372" y="4782814"/>
            <a:ext cx="98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(k </a:t>
            </a:r>
            <a:r>
              <a:rPr lang="en-US" dirty="0" err="1" smtClean="0"/>
              <a:t>prev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798" y="5960598"/>
            <a:ext cx="865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Yee </a:t>
            </a:r>
            <a:r>
              <a:rPr lang="en-US" sz="1200" dirty="0" err="1"/>
              <a:t>Whye</a:t>
            </a:r>
            <a:r>
              <a:rPr lang="en-US" sz="1200" dirty="0"/>
              <a:t> </a:t>
            </a:r>
            <a:r>
              <a:rPr lang="en-US" sz="1200" dirty="0" err="1"/>
              <a:t>Teh</a:t>
            </a:r>
            <a:r>
              <a:rPr lang="en-US" sz="1200" dirty="0"/>
              <a:t>, Michael Jordan, Matthew Beal, and David </a:t>
            </a:r>
            <a:r>
              <a:rPr lang="en-US" sz="1200" dirty="0" err="1"/>
              <a:t>Blei</a:t>
            </a:r>
            <a:r>
              <a:rPr lang="en-US" sz="1200" dirty="0"/>
              <a:t>. </a:t>
            </a:r>
            <a:r>
              <a:rPr lang="en-US" sz="1200" dirty="0" smtClean="0"/>
              <a:t>2006</a:t>
            </a:r>
            <a:r>
              <a:rPr lang="en-US" sz="1200" dirty="0"/>
              <a:t>. Hierarchical </a:t>
            </a:r>
            <a:r>
              <a:rPr lang="en-US" sz="1200" dirty="0" err="1"/>
              <a:t>dirichlet</a:t>
            </a:r>
            <a:r>
              <a:rPr lang="en-US" sz="1200" dirty="0"/>
              <a:t> processes. </a:t>
            </a:r>
            <a:r>
              <a:rPr lang="en-US" sz="1200" i="1" dirty="0"/>
              <a:t>Journal of the </a:t>
            </a:r>
            <a:r>
              <a:rPr lang="en-US" sz="1200" i="1" dirty="0" err="1"/>
              <a:t>Amer</a:t>
            </a:r>
            <a:r>
              <a:rPr lang="en-US" sz="1200" i="1" dirty="0"/>
              <a:t>- </a:t>
            </a:r>
            <a:endParaRPr lang="en-US" sz="1200" dirty="0"/>
          </a:p>
          <a:p>
            <a:r>
              <a:rPr lang="en-US" sz="1200" i="1" dirty="0" err="1"/>
              <a:t>ican</a:t>
            </a:r>
            <a:r>
              <a:rPr lang="en-US" sz="1200" i="1" dirty="0"/>
              <a:t> Statistical Association</a:t>
            </a:r>
            <a:r>
              <a:rPr lang="en-US" sz="1200" dirty="0"/>
              <a:t>, 101.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56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θ</a:t>
            </a:r>
            <a:r>
              <a:rPr lang="en-US" dirty="0" smtClean="0"/>
              <a:t> the conditional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h(</a:t>
            </a:r>
            <a:r>
              <a:rPr lang="en-US" dirty="0" err="1" smtClean="0"/>
              <a:t>θ</a:t>
            </a:r>
            <a:r>
              <a:rPr lang="en-US" dirty="0" smtClean="0"/>
              <a:t>) refers to the density of H at </a:t>
            </a:r>
            <a:r>
              <a:rPr lang="en-US" dirty="0" err="1" smtClean="0"/>
              <a:t>θ</a:t>
            </a:r>
            <a:endParaRPr lang="en-US" dirty="0" smtClean="0"/>
          </a:p>
          <a:p>
            <a:r>
              <a:rPr lang="en-US" dirty="0" smtClean="0"/>
              <a:t>If H </a:t>
            </a:r>
            <a:r>
              <a:rPr lang="en-US" dirty="0"/>
              <a:t>is conjugate to F, </a:t>
            </a:r>
            <a:r>
              <a:rPr lang="en-US" dirty="0" err="1" smtClean="0"/>
              <a:t>θ</a:t>
            </a:r>
            <a:r>
              <a:rPr lang="en-US" dirty="0" smtClean="0"/>
              <a:t> can be integrated 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694546"/>
              </p:ext>
            </p:extLst>
          </p:nvPr>
        </p:nvGraphicFramePr>
        <p:xfrm>
          <a:off x="600075" y="2398712"/>
          <a:ext cx="7488238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3" imgW="2552700" imgH="431800" progId="Equation.3">
                  <p:embed/>
                </p:oleObj>
              </mc:Choice>
              <mc:Fallback>
                <p:oleObj name="Equation" r:id="rId3" imgW="2552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075" y="2398712"/>
                        <a:ext cx="7488238" cy="126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798" y="5960598"/>
            <a:ext cx="865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Yee </a:t>
            </a:r>
            <a:r>
              <a:rPr lang="en-US" sz="1200" dirty="0" err="1"/>
              <a:t>Whye</a:t>
            </a:r>
            <a:r>
              <a:rPr lang="en-US" sz="1200" dirty="0"/>
              <a:t> </a:t>
            </a:r>
            <a:r>
              <a:rPr lang="en-US" sz="1200" dirty="0" err="1"/>
              <a:t>Teh</a:t>
            </a:r>
            <a:r>
              <a:rPr lang="en-US" sz="1200" dirty="0"/>
              <a:t>, Michael Jordan, Matthew Beal, and David </a:t>
            </a:r>
            <a:r>
              <a:rPr lang="en-US" sz="1200" dirty="0" err="1"/>
              <a:t>Blei</a:t>
            </a:r>
            <a:r>
              <a:rPr lang="en-US" sz="1200" dirty="0"/>
              <a:t>. </a:t>
            </a:r>
            <a:r>
              <a:rPr lang="en-US" sz="1200" dirty="0" smtClean="0"/>
              <a:t>2006</a:t>
            </a:r>
            <a:r>
              <a:rPr lang="en-US" sz="1200" dirty="0"/>
              <a:t>. Hierarchical </a:t>
            </a:r>
            <a:r>
              <a:rPr lang="en-US" sz="1200" dirty="0" err="1"/>
              <a:t>dirichlet</a:t>
            </a:r>
            <a:r>
              <a:rPr lang="en-US" sz="1200" dirty="0"/>
              <a:t> processes. </a:t>
            </a:r>
            <a:r>
              <a:rPr lang="en-US" sz="1200" i="1" dirty="0"/>
              <a:t>Journal of the </a:t>
            </a:r>
            <a:r>
              <a:rPr lang="en-US" sz="1200" i="1" dirty="0" err="1"/>
              <a:t>Amer</a:t>
            </a:r>
            <a:r>
              <a:rPr lang="en-US" sz="1200" i="1" dirty="0"/>
              <a:t>- </a:t>
            </a:r>
            <a:endParaRPr lang="en-US" sz="1200" dirty="0"/>
          </a:p>
          <a:p>
            <a:r>
              <a:rPr lang="en-US" sz="1200" i="1" dirty="0" err="1"/>
              <a:t>ican</a:t>
            </a:r>
            <a:r>
              <a:rPr lang="en-US" sz="1200" i="1" dirty="0"/>
              <a:t> Statistical Association</a:t>
            </a:r>
            <a:r>
              <a:rPr lang="en-US" sz="1200" dirty="0"/>
              <a:t>, 101.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513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7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Coreference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corpus of documents containing references to some unknown set of entities</a:t>
            </a:r>
          </a:p>
          <a:p>
            <a:r>
              <a:rPr lang="en-US" dirty="0" smtClean="0"/>
              <a:t>Suppose we know which words in the documents are entity references, but not which entities they reference </a:t>
            </a:r>
            <a:r>
              <a:rPr lang="mr-IN" dirty="0" smtClean="0"/>
              <a:t>–</a:t>
            </a:r>
            <a:r>
              <a:rPr lang="en-US" dirty="0" smtClean="0"/>
              <a:t> or even how many entities there are total</a:t>
            </a:r>
          </a:p>
          <a:p>
            <a:r>
              <a:rPr lang="en-US" dirty="0" smtClean="0"/>
              <a:t>How do we infer a set of entity labels to find which words reference the same entities?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weighted dice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estimate the probability of a given bias?</a:t>
            </a:r>
          </a:p>
          <a:p>
            <a:r>
              <a:rPr lang="en-US" dirty="0" smtClean="0"/>
              <a:t>The bias is itself a distribution over outcomes</a:t>
            </a:r>
          </a:p>
          <a:p>
            <a:r>
              <a:rPr lang="en-US" dirty="0" smtClean="0"/>
              <a:t>Given a set of observations E, our estimate would be: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in general: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639819"/>
              </p:ext>
            </p:extLst>
          </p:nvPr>
        </p:nvGraphicFramePr>
        <p:xfrm>
          <a:off x="1698625" y="3313113"/>
          <a:ext cx="57292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Equation" r:id="rId3" imgW="1765300" imgH="266700" progId="Equation.3">
                  <p:embed/>
                </p:oleObj>
              </mc:Choice>
              <mc:Fallback>
                <p:oleObj name="Equation" r:id="rId3" imgW="1765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8625" y="3313113"/>
                        <a:ext cx="5729288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77754"/>
              </p:ext>
            </p:extLst>
          </p:nvPr>
        </p:nvGraphicFramePr>
        <p:xfrm>
          <a:off x="2751138" y="4870450"/>
          <a:ext cx="36258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Equation" r:id="rId5" imgW="1117600" imgH="368300" progId="Equation.3">
                  <p:embed/>
                </p:oleObj>
              </mc:Choice>
              <mc:Fallback>
                <p:oleObj name="Equation" r:id="rId5" imgW="11176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1138" y="4870450"/>
                        <a:ext cx="3625850" cy="119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46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CRF model for </a:t>
            </a:r>
            <a:r>
              <a:rPr lang="en-US" dirty="0" err="1" smtClean="0"/>
              <a:t>Coreference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 groups of data </a:t>
            </a:r>
            <a:r>
              <a:rPr lang="en-US" dirty="0" smtClean="0">
                <a:sym typeface="Wingdings"/>
              </a:rPr>
              <a:t> J documents</a:t>
            </a:r>
          </a:p>
          <a:p>
            <a:r>
              <a:rPr lang="en-US" dirty="0" err="1" smtClean="0">
                <a:sym typeface="Wingdings"/>
              </a:rPr>
              <a:t>ϕ</a:t>
            </a:r>
            <a:r>
              <a:rPr lang="en-US" baseline="-25000" dirty="0" err="1" smtClean="0">
                <a:sym typeface="Wingdings"/>
              </a:rPr>
              <a:t>ji</a:t>
            </a:r>
            <a:r>
              <a:rPr lang="en-US" baseline="-25000" dirty="0" smtClean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  parameter set for mention </a:t>
            </a:r>
            <a:r>
              <a:rPr lang="en-US" dirty="0" err="1" smtClean="0">
                <a:sym typeface="Wingdings"/>
              </a:rPr>
              <a:t>j,i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ψ</a:t>
            </a:r>
            <a:r>
              <a:rPr lang="en-US" baseline="-25000" dirty="0" err="1" smtClean="0">
                <a:sym typeface="Wingdings"/>
              </a:rPr>
              <a:t>jt</a:t>
            </a:r>
            <a:r>
              <a:rPr lang="en-US" baseline="-25000" dirty="0" smtClean="0">
                <a:sym typeface="Wingdings"/>
              </a:rPr>
              <a:t>   </a:t>
            </a:r>
            <a:r>
              <a:rPr lang="en-US" dirty="0" smtClean="0">
                <a:sym typeface="Wingdings"/>
              </a:rPr>
              <a:t> parameter set for entity </a:t>
            </a:r>
            <a:r>
              <a:rPr lang="en-US" dirty="0" err="1" smtClean="0">
                <a:sym typeface="Wingdings"/>
              </a:rPr>
              <a:t>j,t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θ</a:t>
            </a:r>
            <a:r>
              <a:rPr lang="en-US" baseline="-25000" dirty="0" err="1" smtClean="0">
                <a:sym typeface="Wingdings"/>
              </a:rPr>
              <a:t>k</a:t>
            </a:r>
            <a:r>
              <a:rPr lang="en-US" baseline="-25000" dirty="0" smtClean="0">
                <a:sym typeface="Wingdings"/>
              </a:rPr>
              <a:t>  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 parameters with label k</a:t>
            </a:r>
          </a:p>
          <a:p>
            <a:r>
              <a:rPr lang="en-US" dirty="0" err="1" smtClean="0">
                <a:sym typeface="Wingdings"/>
              </a:rPr>
              <a:t>n</a:t>
            </a:r>
            <a:r>
              <a:rPr lang="en-US" baseline="-25000" dirty="0" err="1" smtClean="0">
                <a:sym typeface="Wingdings"/>
              </a:rPr>
              <a:t>jt</a:t>
            </a:r>
            <a:r>
              <a:rPr lang="en-US" baseline="-25000" dirty="0" smtClean="0">
                <a:sym typeface="Wingdings"/>
              </a:rPr>
              <a:t>    </a:t>
            </a:r>
            <a:r>
              <a:rPr lang="en-US" dirty="0" smtClean="0">
                <a:sym typeface="Wingdings"/>
              </a:rPr>
              <a:t> number of mentions of each entity</a:t>
            </a:r>
          </a:p>
          <a:p>
            <a:r>
              <a:rPr lang="en-US" dirty="0" err="1" smtClean="0">
                <a:sym typeface="Wingdings"/>
              </a:rPr>
              <a:t>m</a:t>
            </a:r>
            <a:r>
              <a:rPr lang="en-US" baseline="-25000" dirty="0" err="1" smtClean="0">
                <a:sym typeface="Wingdings"/>
              </a:rPr>
              <a:t>jk</a:t>
            </a:r>
            <a:r>
              <a:rPr lang="en-US" dirty="0" smtClean="0">
                <a:sym typeface="Wingdings"/>
              </a:rPr>
              <a:t>  number of mentions of each parameter set</a:t>
            </a:r>
          </a:p>
          <a:p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ji</a:t>
            </a:r>
            <a:r>
              <a:rPr lang="en-US" dirty="0" smtClean="0">
                <a:sym typeface="Wingdings"/>
              </a:rPr>
              <a:t>     label for entity associated with mention </a:t>
            </a:r>
            <a:r>
              <a:rPr lang="en-US" dirty="0" err="1" smtClean="0">
                <a:sym typeface="Wingdings"/>
              </a:rPr>
              <a:t>j,i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k</a:t>
            </a:r>
            <a:r>
              <a:rPr lang="en-US" baseline="-25000" dirty="0" err="1" smtClean="0">
                <a:sym typeface="Wingdings"/>
              </a:rPr>
              <a:t>jt</a:t>
            </a:r>
            <a:r>
              <a:rPr lang="en-US" baseline="-25000" dirty="0" smtClean="0">
                <a:sym typeface="Wingdings"/>
              </a:rPr>
              <a:t>     </a:t>
            </a:r>
            <a:r>
              <a:rPr lang="en-US" dirty="0" smtClean="0">
                <a:sym typeface="Wingdings"/>
              </a:rPr>
              <a:t> label for parameter set associated with entity </a:t>
            </a:r>
            <a:r>
              <a:rPr lang="en-US" dirty="0" err="1" smtClean="0">
                <a:sym typeface="Wingdings"/>
              </a:rPr>
              <a:t>j,t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68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Results on the MUC dataset compared to a more recent paper: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35734"/>
              </p:ext>
            </p:extLst>
          </p:nvPr>
        </p:nvGraphicFramePr>
        <p:xfrm>
          <a:off x="1540494" y="289809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HDP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 et 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3319" y="5591216"/>
            <a:ext cx="8652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Aria </a:t>
            </a:r>
            <a:r>
              <a:rPr lang="en-US" sz="1200" dirty="0" err="1"/>
              <a:t>Haghighi</a:t>
            </a:r>
            <a:r>
              <a:rPr lang="en-US" sz="1200" dirty="0"/>
              <a:t> and Dan Klein. 2007. Unsupervised </a:t>
            </a:r>
            <a:r>
              <a:rPr lang="en-US" sz="1200" dirty="0" err="1"/>
              <a:t>coreference</a:t>
            </a:r>
            <a:r>
              <a:rPr lang="en-US" sz="1200" dirty="0"/>
              <a:t> resolution in a </a:t>
            </a:r>
            <a:r>
              <a:rPr lang="en-US" sz="1200" dirty="0" smtClean="0"/>
              <a:t>nonparametric </a:t>
            </a:r>
            <a:r>
              <a:rPr lang="en-US" sz="1200" dirty="0" err="1" smtClean="0"/>
              <a:t>bayesian</a:t>
            </a:r>
            <a:r>
              <a:rPr lang="en-US" sz="1200" dirty="0" smtClean="0"/>
              <a:t> </a:t>
            </a:r>
            <a:r>
              <a:rPr lang="en-US" sz="1200" dirty="0"/>
              <a:t>model. </a:t>
            </a:r>
            <a:r>
              <a:rPr lang="en-US" sz="1200" dirty="0" smtClean="0"/>
              <a:t>In Proceedings </a:t>
            </a:r>
            <a:r>
              <a:rPr lang="en-US" sz="1200" dirty="0"/>
              <a:t>of the Association for Computational </a:t>
            </a:r>
            <a:r>
              <a:rPr lang="en-US" sz="1200" dirty="0" smtClean="0"/>
              <a:t>Linguistics.</a:t>
            </a:r>
          </a:p>
          <a:p>
            <a:r>
              <a:rPr lang="en-US" sz="1200" dirty="0"/>
              <a:t>K. Lee, L. He, M. Lewis, and L. </a:t>
            </a:r>
            <a:r>
              <a:rPr lang="en-US" sz="1200" dirty="0" err="1"/>
              <a:t>Zettlemoyer</a:t>
            </a:r>
            <a:r>
              <a:rPr lang="en-US" sz="1200" dirty="0"/>
              <a:t>. End-to-end Neural </a:t>
            </a:r>
            <a:r>
              <a:rPr lang="en-US" sz="1200" dirty="0" err="1"/>
              <a:t>Coreference</a:t>
            </a:r>
            <a:r>
              <a:rPr lang="en-US" sz="1200" dirty="0"/>
              <a:t> </a:t>
            </a:r>
            <a:r>
              <a:rPr lang="en-US" sz="1200" dirty="0" err="1" smtClean="0"/>
              <a:t>Resolution.ArXiv</a:t>
            </a:r>
            <a:r>
              <a:rPr lang="en-US" sz="1200" dirty="0" smtClean="0"/>
              <a:t> </a:t>
            </a:r>
            <a:r>
              <a:rPr lang="en-US" sz="1200" dirty="0"/>
              <a:t>e-</a:t>
            </a:r>
            <a:r>
              <a:rPr lang="en-US" sz="1200" dirty="0" smtClean="0"/>
              <a:t>prints, </a:t>
            </a:r>
            <a:r>
              <a:rPr lang="en-US" sz="1200" dirty="0"/>
              <a:t>J</a:t>
            </a:r>
            <a:r>
              <a:rPr lang="en-US" sz="1200" dirty="0" smtClean="0"/>
              <a:t>ul </a:t>
            </a:r>
            <a:r>
              <a:rPr lang="en-US" sz="1200" dirty="0"/>
              <a:t>2017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476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905" y="18884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this is a distribution </a:t>
            </a:r>
            <a:r>
              <a:rPr lang="en-US" i="1" dirty="0" smtClean="0"/>
              <a:t>over distributions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371651"/>
              </p:ext>
            </p:extLst>
          </p:nvPr>
        </p:nvGraphicFramePr>
        <p:xfrm>
          <a:off x="2130425" y="1700213"/>
          <a:ext cx="4760913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3" imgW="1257300" imgH="368300" progId="Equation.3">
                  <p:embed/>
                </p:oleObj>
              </mc:Choice>
              <mc:Fallback>
                <p:oleObj name="Equation" r:id="rId3" imgW="1257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0425" y="1700213"/>
                        <a:ext cx="4760913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43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P ~ </a:t>
            </a:r>
            <a:r>
              <a:rPr lang="en-US" dirty="0" err="1" smtClean="0"/>
              <a:t>Dir</a:t>
            </a:r>
            <a:r>
              <a:rPr lang="en-US" dirty="0" smtClean="0"/>
              <a:t>(a) is our prior the possible biases for the die</a:t>
            </a:r>
          </a:p>
          <a:p>
            <a:r>
              <a:rPr lang="en-US" dirty="0" smtClean="0"/>
              <a:t>What happens after we roll the die again?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419140"/>
              </p:ext>
            </p:extLst>
          </p:nvPr>
        </p:nvGraphicFramePr>
        <p:xfrm>
          <a:off x="1300163" y="3198813"/>
          <a:ext cx="61563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3" imgW="1625600" imgH="203200" progId="Equation.3">
                  <p:embed/>
                </p:oleObj>
              </mc:Choice>
              <mc:Fallback>
                <p:oleObj name="Equation" r:id="rId3" imgW="162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3198813"/>
                        <a:ext cx="61563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84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02687888"/>
              </p:ext>
            </p:extLst>
          </p:nvPr>
        </p:nvGraphicFramePr>
        <p:xfrm>
          <a:off x="3111500" y="1884363"/>
          <a:ext cx="28876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" name="Equation" r:id="rId3" imgW="812800" imgH="266700" progId="Equation.3">
                  <p:embed/>
                </p:oleObj>
              </mc:Choice>
              <mc:Fallback>
                <p:oleObj name="Equation" r:id="rId3" imgW="812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500" y="1884363"/>
                        <a:ext cx="2887663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966370"/>
              </p:ext>
            </p:extLst>
          </p:nvPr>
        </p:nvGraphicFramePr>
        <p:xfrm>
          <a:off x="1590675" y="2886075"/>
          <a:ext cx="55784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" name="Equation" r:id="rId5" imgW="1473200" imgH="368300" progId="Equation.3">
                  <p:embed/>
                </p:oleObj>
              </mc:Choice>
              <mc:Fallback>
                <p:oleObj name="Equation" r:id="rId5" imgW="14732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675" y="2886075"/>
                        <a:ext cx="5578475" cy="139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79800"/>
              </p:ext>
            </p:extLst>
          </p:nvPr>
        </p:nvGraphicFramePr>
        <p:xfrm>
          <a:off x="1663700" y="4437063"/>
          <a:ext cx="54324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" name="Equation" r:id="rId7" imgW="1435100" imgH="368300" progId="Equation.3">
                  <p:embed/>
                </p:oleObj>
              </mc:Choice>
              <mc:Fallback>
                <p:oleObj name="Equation" r:id="rId7" imgW="1435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3700" y="4437063"/>
                        <a:ext cx="5432425" cy="139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66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our prior is </a:t>
            </a:r>
            <a:r>
              <a:rPr lang="en-US" dirty="0" err="1" smtClean="0"/>
              <a:t>Dir</a:t>
            </a:r>
            <a:r>
              <a:rPr lang="en-US" dirty="0" smtClean="0"/>
              <a:t>(α) and we observe n, the posterior is </a:t>
            </a:r>
            <a:r>
              <a:rPr lang="en-US" dirty="0" err="1" smtClean="0"/>
              <a:t>Dir</a:t>
            </a:r>
            <a:r>
              <a:rPr lang="en-US" dirty="0"/>
              <a:t>(α+</a:t>
            </a:r>
            <a:r>
              <a:rPr lang="en-US" dirty="0" smtClean="0"/>
              <a:t>n)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Dirichlet</a:t>
            </a:r>
            <a:r>
              <a:rPr lang="en-US" dirty="0" smtClean="0"/>
              <a:t> Distribution is called the “conjugate prior” to the multinomial distribution</a:t>
            </a:r>
          </a:p>
          <a:p>
            <a:r>
              <a:rPr lang="en-US" dirty="0" smtClean="0"/>
              <a:t>If we have a </a:t>
            </a:r>
            <a:r>
              <a:rPr lang="en-US" dirty="0" err="1" smtClean="0"/>
              <a:t>Dirichlet</a:t>
            </a:r>
            <a:r>
              <a:rPr lang="en-US" dirty="0" smtClean="0"/>
              <a:t> prior and a multinomial likelihood, we obtain a </a:t>
            </a:r>
            <a:r>
              <a:rPr lang="en-US" dirty="0" err="1" smtClean="0"/>
              <a:t>Dirichlet</a:t>
            </a:r>
            <a:r>
              <a:rPr lang="en-US" dirty="0" smtClean="0"/>
              <a:t> posterior</a:t>
            </a:r>
          </a:p>
        </p:txBody>
      </p:sp>
    </p:spTree>
    <p:extLst>
      <p:ext uri="{BB962C8B-B14F-4D97-AF65-F5344CB8AC3E}">
        <p14:creationId xmlns:p14="http://schemas.microsoft.com/office/powerpoint/2010/main" val="37763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Dirichlet</a:t>
            </a:r>
            <a:r>
              <a:rPr lang="en-US" dirty="0" smtClean="0"/>
              <a:t> Distribution is a distribution over distributions</a:t>
            </a:r>
          </a:p>
          <a:p>
            <a:r>
              <a:rPr lang="en-US" dirty="0" smtClean="0"/>
              <a:t>It is the conjugate prior to the multinomial</a:t>
            </a:r>
          </a:p>
          <a:p>
            <a:r>
              <a:rPr lang="en-US" dirty="0" smtClean="0"/>
              <a:t>The more we observe a given outcome the more likely it becomes in the posterior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3129</TotalTime>
  <Words>1676</Words>
  <Application>Microsoft Macintosh PowerPoint</Application>
  <PresentationFormat>On-screen Show (4:3)</PresentationFormat>
  <Paragraphs>199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Civic</vt:lpstr>
      <vt:lpstr>Equation</vt:lpstr>
      <vt:lpstr>Dirichlet Processes</vt:lpstr>
      <vt:lpstr>Nonparametric Models</vt:lpstr>
      <vt:lpstr>Dirichlet Distribution</vt:lpstr>
      <vt:lpstr>Consider a weighted dice…</vt:lpstr>
      <vt:lpstr>The Dirichlet Distribution</vt:lpstr>
      <vt:lpstr>Bayes Rule</vt:lpstr>
      <vt:lpstr>Bayes Rule</vt:lpstr>
      <vt:lpstr>Conjugate Prior</vt:lpstr>
      <vt:lpstr>Summary</vt:lpstr>
      <vt:lpstr>Polya Urn Scheme</vt:lpstr>
      <vt:lpstr>Polya Urn Scheme</vt:lpstr>
      <vt:lpstr>Polya Urn Scheme</vt:lpstr>
      <vt:lpstr>Polya Urn Scheme</vt:lpstr>
      <vt:lpstr>Taking this a step further…</vt:lpstr>
      <vt:lpstr>Blackwell-MacQueen Urn Scheme</vt:lpstr>
      <vt:lpstr>Chinese Restaurant Process</vt:lpstr>
      <vt:lpstr>Chinese Restaurant Process</vt:lpstr>
      <vt:lpstr>Dirichlet Process</vt:lpstr>
      <vt:lpstr>Dirichlet Mixture Models</vt:lpstr>
      <vt:lpstr>Consider a mixture model…</vt:lpstr>
      <vt:lpstr>Dirichlet Mixture Model</vt:lpstr>
      <vt:lpstr>As a generative model:</vt:lpstr>
      <vt:lpstr>Inference</vt:lpstr>
      <vt:lpstr>Gibbs Sampling</vt:lpstr>
      <vt:lpstr>Modified Dirichlet Mixture Model</vt:lpstr>
      <vt:lpstr>Conditional Class Probabilities</vt:lpstr>
      <vt:lpstr>Hierarchical Dirichlet Processes</vt:lpstr>
      <vt:lpstr>Hierarchical Dirichlet Process</vt:lpstr>
      <vt:lpstr>Hierarchical Dirichlet Process</vt:lpstr>
      <vt:lpstr>Chinese Restaurant Franchise: Introduction</vt:lpstr>
      <vt:lpstr>Chinese Restaurant Franchise: Definitions</vt:lpstr>
      <vt:lpstr>Chinese Restaurant Franchise: Associations</vt:lpstr>
      <vt:lpstr>Conditional Probabilities</vt:lpstr>
      <vt:lpstr>Conditional Probabilities</vt:lpstr>
      <vt:lpstr>Sampling</vt:lpstr>
      <vt:lpstr>Sampling</vt:lpstr>
      <vt:lpstr>Sampling</vt:lpstr>
      <vt:lpstr>Applications</vt:lpstr>
      <vt:lpstr>Coreference Resolution</vt:lpstr>
      <vt:lpstr>CRF model for Coreference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Selby</dc:creator>
  <cp:lastModifiedBy>Kira Selby</cp:lastModifiedBy>
  <cp:revision>184</cp:revision>
  <dcterms:created xsi:type="dcterms:W3CDTF">2017-11-03T18:36:21Z</dcterms:created>
  <dcterms:modified xsi:type="dcterms:W3CDTF">2017-11-08T19:16:53Z</dcterms:modified>
</cp:coreProperties>
</file>