
<file path=[Content_Types].xml><?xml version="1.0" encoding="utf-8"?>
<Types xmlns="http://schemas.openxmlformats.org/package/2006/content-types">
  <Default Extension="drawio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9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79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9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7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3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2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7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954E-9B2A-47E3-BC2C-25C9DDE1BB28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drawio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drawio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drawio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2997-42A1-449C-AFAB-8E7204F4F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SPI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AA158-5EC5-49B6-8D97-24FA6055C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88EF-95AE-4737-B284-5B3DBFD9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84"/>
          </a:xfrm>
        </p:spPr>
        <p:txBody>
          <a:bodyPr/>
          <a:lstStyle/>
          <a:p>
            <a:r>
              <a:rPr lang="ru-RU" dirty="0"/>
              <a:t>Топ-модуль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B1C-4AC1-424F-836A-5F413E47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43"/>
            <a:ext cx="8596668" cy="3880773"/>
          </a:xfrm>
        </p:spPr>
        <p:txBody>
          <a:bodyPr/>
          <a:lstStyle/>
          <a:p>
            <a:r>
              <a:rPr lang="ru-RU" dirty="0"/>
              <a:t>На вход подаются 3 сигнала</a:t>
            </a:r>
            <a:r>
              <a:rPr lang="en-US" dirty="0"/>
              <a:t>: </a:t>
            </a:r>
            <a:r>
              <a:rPr lang="ru-RU" dirty="0"/>
              <a:t>тактирующий сигнал с ПЛИС (50 </a:t>
            </a:r>
            <a:r>
              <a:rPr lang="ru-RU" dirty="0" err="1"/>
              <a:t>Мгц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ru-RU" dirty="0"/>
              <a:t>_50</a:t>
            </a:r>
            <a:r>
              <a:rPr lang="en-US" dirty="0" err="1"/>
              <a:t>M_i</a:t>
            </a:r>
            <a:r>
              <a:rPr lang="ru-RU" dirty="0"/>
              <a:t>, асинхронный сброс с кнопки</a:t>
            </a:r>
            <a:r>
              <a:rPr lang="en-US" dirty="0"/>
              <a:t> </a:t>
            </a:r>
            <a:r>
              <a:rPr lang="en-US" dirty="0" err="1"/>
              <a:t>arstn_i</a:t>
            </a:r>
            <a:r>
              <a:rPr lang="ru-RU" dirty="0"/>
              <a:t> и разрешающий сигнал работы модуля с </a:t>
            </a:r>
            <a:r>
              <a:rPr lang="ru-RU" dirty="0" err="1"/>
              <a:t>переключителя</a:t>
            </a:r>
            <a:r>
              <a:rPr lang="en-US" dirty="0"/>
              <a:t> </a:t>
            </a:r>
            <a:r>
              <a:rPr lang="en-US" dirty="0" err="1"/>
              <a:t>key_en_i</a:t>
            </a:r>
            <a:r>
              <a:rPr lang="ru-RU" dirty="0"/>
              <a:t>.</a:t>
            </a:r>
          </a:p>
          <a:p>
            <a:r>
              <a:rPr lang="ru-RU" dirty="0"/>
              <a:t>На выходе передаётся сигнал, связанный со светодиодом</a:t>
            </a:r>
            <a:r>
              <a:rPr lang="en-US" dirty="0"/>
              <a:t>, </a:t>
            </a:r>
            <a:r>
              <a:rPr lang="en-US" dirty="0" err="1"/>
              <a:t>led_o</a:t>
            </a:r>
            <a:r>
              <a:rPr lang="ru-RU" dirty="0"/>
              <a:t>. После выполнения передачи между модулями </a:t>
            </a:r>
            <a:r>
              <a:rPr lang="en-US" dirty="0" err="1"/>
              <a:t>SPI_master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SPI_slave</a:t>
            </a:r>
            <a:r>
              <a:rPr lang="ru-RU" dirty="0"/>
              <a:t>, светодиод должен загореться.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CD80D-99AF-4081-A556-9EB89DAF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4029167"/>
            <a:ext cx="2686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88EF-95AE-4737-B284-5B3DBFD9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84"/>
          </a:xfrm>
        </p:spPr>
        <p:txBody>
          <a:bodyPr/>
          <a:lstStyle/>
          <a:p>
            <a:r>
              <a:rPr lang="ru-RU" dirty="0"/>
              <a:t>Функциональная схема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B1C-4AC1-424F-836A-5F413E47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43"/>
            <a:ext cx="8667244" cy="3880773"/>
          </a:xfrm>
        </p:spPr>
        <p:txBody>
          <a:bodyPr>
            <a:normAutofit/>
          </a:bodyPr>
          <a:lstStyle/>
          <a:p>
            <a:r>
              <a:rPr lang="ru-RU" dirty="0"/>
              <a:t>После сброса и разрешающего сигнала с кнопки должна произойти передача команды чтения из модуля </a:t>
            </a:r>
            <a:r>
              <a:rPr lang="en-US" dirty="0" err="1"/>
              <a:t>SPI_master</a:t>
            </a:r>
            <a:r>
              <a:rPr lang="en-US" dirty="0"/>
              <a:t> </a:t>
            </a:r>
            <a:r>
              <a:rPr lang="ru-RU" dirty="0"/>
              <a:t>в модуль </a:t>
            </a:r>
            <a:r>
              <a:rPr lang="en-US" dirty="0" err="1"/>
              <a:t>SPI_slave</a:t>
            </a:r>
            <a:r>
              <a:rPr lang="ru-RU" dirty="0"/>
              <a:t>. Модуль </a:t>
            </a:r>
            <a:r>
              <a:rPr lang="en-US" dirty="0" err="1"/>
              <a:t>SPI_slave</a:t>
            </a:r>
            <a:r>
              <a:rPr lang="en-US" dirty="0"/>
              <a:t> </a:t>
            </a:r>
            <a:r>
              <a:rPr lang="ru-RU" dirty="0"/>
              <a:t>обрабатывает полученную команду и высылает в </a:t>
            </a:r>
            <a:r>
              <a:rPr lang="en-US" dirty="0" err="1"/>
              <a:t>SPI_master</a:t>
            </a:r>
            <a:r>
              <a:rPr lang="en-US" dirty="0"/>
              <a:t> </a:t>
            </a:r>
            <a:r>
              <a:rPr lang="ru-RU" dirty="0"/>
              <a:t>считываемые данные. После получения этих данных должен загораться светодиод на отладочной плате.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BFDC0-D35A-4BB2-944F-3E2726A4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43" y="3562350"/>
            <a:ext cx="7258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3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88EF-95AE-4737-B284-5B3DBFD9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84"/>
          </a:xfrm>
        </p:spPr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SPI_master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B1C-4AC1-424F-836A-5F413E47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43"/>
            <a:ext cx="8832426" cy="388077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91E42"/>
                </a:solidFill>
              </a:rPr>
              <a:t>После разрешающего сигнала с кнопки команды передаются из </a:t>
            </a:r>
            <a:r>
              <a:rPr lang="en-US" dirty="0" err="1">
                <a:solidFill>
                  <a:srgbClr val="091E42"/>
                </a:solidFill>
              </a:rPr>
              <a:t>fsm</a:t>
            </a:r>
            <a:r>
              <a:rPr lang="en-US" dirty="0">
                <a:solidFill>
                  <a:srgbClr val="091E42"/>
                </a:solidFill>
              </a:rPr>
              <a:t>, </a:t>
            </a:r>
            <a:r>
              <a:rPr lang="ru-RU" dirty="0">
                <a:solidFill>
                  <a:srgbClr val="091E42"/>
                </a:solidFill>
              </a:rPr>
              <a:t>преобразуются в комбинационном блоке </a:t>
            </a:r>
            <a:r>
              <a:rPr lang="en-US" dirty="0">
                <a:solidFill>
                  <a:srgbClr val="091E42"/>
                </a:solidFill>
              </a:rPr>
              <a:t>command maker</a:t>
            </a:r>
            <a:r>
              <a:rPr lang="ru-RU" dirty="0">
                <a:solidFill>
                  <a:srgbClr val="091E42"/>
                </a:solidFill>
              </a:rPr>
              <a:t>,</a:t>
            </a:r>
            <a:r>
              <a:rPr lang="en-US" dirty="0">
                <a:solidFill>
                  <a:srgbClr val="091E42"/>
                </a:solidFill>
              </a:rPr>
              <a:t> </a:t>
            </a:r>
            <a:r>
              <a:rPr lang="ru-RU" dirty="0">
                <a:solidFill>
                  <a:srgbClr val="091E42"/>
                </a:solidFill>
              </a:rPr>
              <a:t>и передаются в модуль </a:t>
            </a:r>
            <a:r>
              <a:rPr lang="en-US" dirty="0" err="1">
                <a:solidFill>
                  <a:srgbClr val="091E42"/>
                </a:solidFill>
              </a:rPr>
              <a:t>tx_master</a:t>
            </a:r>
            <a:r>
              <a:rPr lang="en-US" dirty="0">
                <a:solidFill>
                  <a:srgbClr val="091E42"/>
                </a:solidFill>
              </a:rPr>
              <a:t>, </a:t>
            </a:r>
            <a:r>
              <a:rPr lang="ru-RU" dirty="0">
                <a:solidFill>
                  <a:srgbClr val="091E42"/>
                </a:solidFill>
              </a:rPr>
              <a:t>который дальше должен передать данную команду через интерфейс</a:t>
            </a:r>
            <a:r>
              <a:rPr lang="en-US" dirty="0">
                <a:solidFill>
                  <a:srgbClr val="091E42"/>
                </a:solidFill>
              </a:rPr>
              <a:t> SPI</a:t>
            </a:r>
            <a:r>
              <a:rPr lang="ru-RU" dirty="0">
                <a:solidFill>
                  <a:srgbClr val="091E42"/>
                </a:solidFill>
              </a:rPr>
              <a:t>.</a:t>
            </a:r>
          </a:p>
          <a:p>
            <a:r>
              <a:rPr lang="ru-RU" dirty="0">
                <a:solidFill>
                  <a:srgbClr val="091E42"/>
                </a:solidFill>
              </a:rPr>
              <a:t>По окончанию передачи и приёма данных взводятся флаги </a:t>
            </a:r>
            <a:r>
              <a:rPr lang="en-US" dirty="0" err="1">
                <a:solidFill>
                  <a:srgbClr val="091E42"/>
                </a:solidFill>
              </a:rPr>
              <a:t>d_m_tx_end</a:t>
            </a:r>
            <a:r>
              <a:rPr lang="ru-RU" dirty="0">
                <a:solidFill>
                  <a:srgbClr val="091E42"/>
                </a:solidFill>
              </a:rPr>
              <a:t> и </a:t>
            </a:r>
            <a:r>
              <a:rPr lang="en-US" dirty="0" err="1">
                <a:solidFill>
                  <a:srgbClr val="091E42"/>
                </a:solidFill>
              </a:rPr>
              <a:t>d_m_rx_end</a:t>
            </a:r>
            <a:r>
              <a:rPr lang="en-US" dirty="0">
                <a:solidFill>
                  <a:srgbClr val="091E42"/>
                </a:solidFill>
              </a:rPr>
              <a:t>.</a:t>
            </a:r>
            <a:endParaRPr lang="ru-RU" dirty="0">
              <a:solidFill>
                <a:srgbClr val="091E42"/>
              </a:solidFill>
            </a:endParaRPr>
          </a:p>
          <a:p>
            <a:r>
              <a:rPr lang="ru-RU" dirty="0">
                <a:solidFill>
                  <a:srgbClr val="091E42"/>
                </a:solidFill>
              </a:rPr>
              <a:t>У модуля только один режим работы</a:t>
            </a:r>
            <a:r>
              <a:rPr lang="en-US" dirty="0">
                <a:solidFill>
                  <a:srgbClr val="091E42"/>
                </a:solidFill>
              </a:rPr>
              <a:t>: CPOL=0, CPHA=0.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0E706-8440-48BE-B8E7-5C5DB525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43" y="4183602"/>
            <a:ext cx="53530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SPI_master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>
                <a:solidFill>
                  <a:srgbClr val="091E42"/>
                </a:solidFill>
              </a:rPr>
              <a:t>Частота </a:t>
            </a:r>
            <a:r>
              <a:rPr lang="en-US" dirty="0" err="1">
                <a:solidFill>
                  <a:srgbClr val="091E42"/>
                </a:solidFill>
              </a:rPr>
              <a:t>sclk</a:t>
            </a:r>
            <a:r>
              <a:rPr lang="en-US" dirty="0">
                <a:solidFill>
                  <a:srgbClr val="091E42"/>
                </a:solidFill>
              </a:rPr>
              <a:t> </a:t>
            </a:r>
            <a:r>
              <a:rPr lang="ru-RU" dirty="0">
                <a:solidFill>
                  <a:srgbClr val="091E42"/>
                </a:solidFill>
              </a:rPr>
              <a:t>равна </a:t>
            </a:r>
            <a:r>
              <a:rPr lang="en-US" dirty="0">
                <a:solidFill>
                  <a:srgbClr val="091E42"/>
                </a:solidFill>
              </a:rPr>
              <a:t>25</a:t>
            </a:r>
            <a:r>
              <a:rPr lang="ru-RU" dirty="0">
                <a:solidFill>
                  <a:srgbClr val="091E42"/>
                </a:solidFill>
              </a:rPr>
              <a:t> </a:t>
            </a:r>
            <a:r>
              <a:rPr lang="ru-RU" dirty="0" err="1">
                <a:solidFill>
                  <a:srgbClr val="091E42"/>
                </a:solidFill>
              </a:rPr>
              <a:t>Мгц</a:t>
            </a:r>
            <a:r>
              <a:rPr lang="ru-RU" dirty="0">
                <a:solidFill>
                  <a:srgbClr val="091E42"/>
                </a:solidFill>
              </a:rPr>
              <a:t>.</a:t>
            </a:r>
            <a:r>
              <a:rPr lang="en-US" dirty="0">
                <a:solidFill>
                  <a:srgbClr val="091E42"/>
                </a:solidFill>
              </a:rPr>
              <a:t> </a:t>
            </a:r>
          </a:p>
          <a:p>
            <a:r>
              <a:rPr lang="ru-RU" dirty="0">
                <a:solidFill>
                  <a:srgbClr val="091E42"/>
                </a:solidFill>
              </a:rPr>
              <a:t>Так в проекте используется две частоты, то требуется </a:t>
            </a:r>
            <a:r>
              <a:rPr lang="ru-RU" dirty="0" err="1">
                <a:solidFill>
                  <a:srgbClr val="091E42"/>
                </a:solidFill>
              </a:rPr>
              <a:t>пересинхронизация</a:t>
            </a:r>
            <a:r>
              <a:rPr lang="ru-RU" dirty="0">
                <a:solidFill>
                  <a:srgbClr val="091E42"/>
                </a:solidFill>
              </a:rPr>
              <a:t> тактового сигнала.</a:t>
            </a:r>
            <a:endParaRPr lang="en-US" dirty="0">
              <a:solidFill>
                <a:srgbClr val="091E42"/>
              </a:solidFill>
            </a:endParaRPr>
          </a:p>
          <a:p>
            <a:r>
              <a:rPr lang="ru-RU" dirty="0">
                <a:solidFill>
                  <a:srgbClr val="091E42"/>
                </a:solidFill>
              </a:rPr>
              <a:t>Чтобы не </a:t>
            </a:r>
            <a:r>
              <a:rPr lang="ru-RU" dirty="0" err="1">
                <a:solidFill>
                  <a:srgbClr val="091E42"/>
                </a:solidFill>
              </a:rPr>
              <a:t>пересинхронизировать</a:t>
            </a:r>
            <a:r>
              <a:rPr lang="ru-RU" dirty="0">
                <a:solidFill>
                  <a:srgbClr val="091E42"/>
                </a:solidFill>
              </a:rPr>
              <a:t> модуль </a:t>
            </a:r>
            <a:r>
              <a:rPr lang="en-US" dirty="0" err="1">
                <a:solidFill>
                  <a:srgbClr val="091E42"/>
                </a:solidFill>
              </a:rPr>
              <a:t>SPI_slave</a:t>
            </a:r>
            <a:r>
              <a:rPr lang="en-US" dirty="0">
                <a:solidFill>
                  <a:srgbClr val="091E42"/>
                </a:solidFill>
              </a:rPr>
              <a:t> </a:t>
            </a:r>
            <a:r>
              <a:rPr lang="ru-RU" dirty="0">
                <a:solidFill>
                  <a:srgbClr val="091E42"/>
                </a:solidFill>
              </a:rPr>
              <a:t>сигнал </a:t>
            </a:r>
            <a:r>
              <a:rPr lang="en-US" dirty="0">
                <a:solidFill>
                  <a:srgbClr val="091E42"/>
                </a:solidFill>
              </a:rPr>
              <a:t>clk_25M</a:t>
            </a:r>
            <a:r>
              <a:rPr lang="ru-RU" dirty="0">
                <a:solidFill>
                  <a:srgbClr val="091E42"/>
                </a:solidFill>
              </a:rPr>
              <a:t> передаётся в него для тактирования внутренних сигналов.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7E2C2-67FE-42EF-B1AF-AC5623F9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05" y="3619360"/>
            <a:ext cx="6791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SPI_slave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Команда, принятая от модуля </a:t>
            </a:r>
            <a:r>
              <a:rPr lang="en-US" dirty="0" err="1"/>
              <a:t>SPI_master</a:t>
            </a:r>
            <a:r>
              <a:rPr lang="en-US" dirty="0"/>
              <a:t>, </a:t>
            </a:r>
            <a:r>
              <a:rPr lang="ru-RU" dirty="0"/>
              <a:t>дешифруется в </a:t>
            </a:r>
            <a:r>
              <a:rPr lang="en-US" dirty="0"/>
              <a:t>command encoder. </a:t>
            </a:r>
            <a:r>
              <a:rPr lang="ru-RU" dirty="0"/>
              <a:t>Для АЦП отсчитывается ещё одна команда от модуля </a:t>
            </a:r>
            <a:r>
              <a:rPr lang="en-US" dirty="0" err="1"/>
              <a:t>SPI_master</a:t>
            </a:r>
            <a:r>
              <a:rPr lang="en-US" dirty="0"/>
              <a:t>, </a:t>
            </a:r>
            <a:r>
              <a:rPr lang="ru-RU" dirty="0"/>
              <a:t>после начинается процесс передачи ответных данных.</a:t>
            </a:r>
            <a:endParaRPr lang="en-US" dirty="0"/>
          </a:p>
          <a:p>
            <a:r>
              <a:rPr lang="ru-RU" dirty="0"/>
              <a:t>Ответные данные не несут валидной информации. Модуль </a:t>
            </a:r>
            <a:r>
              <a:rPr lang="en-US" dirty="0" err="1"/>
              <a:t>SPI_slave</a:t>
            </a:r>
            <a:r>
              <a:rPr lang="en-US" dirty="0"/>
              <a:t> </a:t>
            </a:r>
            <a:r>
              <a:rPr lang="ru-RU" dirty="0"/>
              <a:t>должен эмулировать ответ. Для анализа ответных данных требуется модифицировать </a:t>
            </a:r>
            <a:r>
              <a:rPr lang="en-US" dirty="0" err="1"/>
              <a:t>SPI_master</a:t>
            </a:r>
            <a:r>
              <a:rPr lang="ru-RU" dirty="0"/>
              <a:t>, что не входит в текущие задачи.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B541A-5904-4EBA-893A-8CEE28B4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43" y="4002395"/>
            <a:ext cx="68770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95356"/>
          </a:xfrm>
        </p:spPr>
        <p:txBody>
          <a:bodyPr>
            <a:normAutofit/>
          </a:bodyPr>
          <a:lstStyle/>
          <a:p>
            <a:r>
              <a:rPr lang="ru-RU" dirty="0"/>
              <a:t>Занятие 1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Проверка домашнего задания</a:t>
            </a:r>
            <a:r>
              <a:rPr lang="ru-RU"/>
              <a:t>. </a:t>
            </a:r>
          </a:p>
          <a:p>
            <a:pPr marL="0" indent="0">
              <a:buNone/>
            </a:pPr>
            <a:r>
              <a:rPr lang="ru-RU"/>
              <a:t>ДЗ</a:t>
            </a:r>
            <a:r>
              <a:rPr lang="en-US" dirty="0"/>
              <a:t>: </a:t>
            </a:r>
            <a:r>
              <a:rPr lang="ru-RU" dirty="0"/>
              <a:t>Освоение команд гит, написание модуля </a:t>
            </a:r>
            <a:r>
              <a:rPr lang="en-US" dirty="0"/>
              <a:t>SPI_TOP </a:t>
            </a:r>
            <a:r>
              <a:rPr lang="ru-RU" dirty="0"/>
              <a:t>и </a:t>
            </a:r>
            <a:r>
              <a:rPr lang="en-US" dirty="0" err="1"/>
              <a:t>SPI_master</a:t>
            </a:r>
            <a:r>
              <a:rPr lang="ru-RU" dirty="0"/>
              <a:t>.</a:t>
            </a:r>
          </a:p>
          <a:p>
            <a:r>
              <a:rPr lang="ru-RU" dirty="0"/>
              <a:t>Занятие 2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Освоение основных команд гит. Написание универсального модуля </a:t>
            </a:r>
            <a:r>
              <a:rPr lang="ru-RU" dirty="0" err="1"/>
              <a:t>однопортовой</a:t>
            </a:r>
            <a:r>
              <a:rPr lang="ru-RU" dirty="0"/>
              <a:t> памяти. Написание модуля </a:t>
            </a:r>
            <a:r>
              <a:rPr lang="en-US" dirty="0"/>
              <a:t>resync</a:t>
            </a:r>
            <a:r>
              <a:rPr lang="ru-RU" dirty="0"/>
              <a:t> и </a:t>
            </a:r>
            <a:r>
              <a:rPr lang="en-US" dirty="0" err="1"/>
              <a:t>tx_master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rx_master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Верификация и </a:t>
            </a:r>
            <a:r>
              <a:rPr lang="ru-RU" dirty="0" err="1"/>
              <a:t>дебаг</a:t>
            </a:r>
            <a:r>
              <a:rPr lang="ru-RU" dirty="0"/>
              <a:t> кода в симуляторе. </a:t>
            </a:r>
            <a:r>
              <a:rPr lang="en-US" dirty="0"/>
              <a:t>Testbench </a:t>
            </a:r>
            <a:r>
              <a:rPr lang="ru-RU" dirty="0"/>
              <a:t>представлен с моей стороны. Работа над модулем </a:t>
            </a:r>
            <a:r>
              <a:rPr lang="en-US" dirty="0" err="1"/>
              <a:t>SPI_slave</a:t>
            </a:r>
            <a:r>
              <a:rPr lang="en-US" dirty="0"/>
              <a:t>: </a:t>
            </a:r>
            <a:r>
              <a:rPr lang="ru-RU" dirty="0"/>
              <a:t>написание модуля </a:t>
            </a:r>
            <a:r>
              <a:rPr lang="en-US" dirty="0" err="1"/>
              <a:t>rx_slave</a:t>
            </a:r>
            <a:r>
              <a:rPr lang="en-US" dirty="0"/>
              <a:t>, command encoder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ДЗ</a:t>
            </a:r>
            <a:r>
              <a:rPr lang="en-US" dirty="0"/>
              <a:t>: </a:t>
            </a:r>
            <a:r>
              <a:rPr lang="ru-RU" dirty="0"/>
              <a:t>Дописать модуль </a:t>
            </a:r>
            <a:r>
              <a:rPr lang="en-US" dirty="0" err="1"/>
              <a:t>tx_slave</a:t>
            </a:r>
            <a:r>
              <a:rPr lang="en-US" dirty="0"/>
              <a:t>.</a:t>
            </a:r>
          </a:p>
          <a:p>
            <a:r>
              <a:rPr lang="ru-RU" dirty="0"/>
              <a:t>Занятие 3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err="1"/>
              <a:t>Верификайия</a:t>
            </a:r>
            <a:r>
              <a:rPr lang="ru-RU" dirty="0"/>
              <a:t> и </a:t>
            </a:r>
            <a:r>
              <a:rPr lang="ru-RU" dirty="0" err="1"/>
              <a:t>дебаг</a:t>
            </a:r>
            <a:r>
              <a:rPr lang="ru-RU" dirty="0"/>
              <a:t> всего проекта. Синтез проекта. Описание </a:t>
            </a:r>
            <a:r>
              <a:rPr lang="ru-RU" dirty="0" err="1"/>
              <a:t>констрейнов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Создание </a:t>
            </a:r>
            <a:r>
              <a:rPr lang="en-US" dirty="0" err="1"/>
              <a:t>stp</a:t>
            </a:r>
            <a:r>
              <a:rPr lang="en-US" dirty="0"/>
              <a:t>-</a:t>
            </a:r>
            <a:r>
              <a:rPr lang="ru-RU" dirty="0"/>
              <a:t>файла. </a:t>
            </a:r>
            <a:r>
              <a:rPr lang="ru-RU" dirty="0" err="1"/>
              <a:t>Дебаг</a:t>
            </a:r>
            <a:r>
              <a:rPr lang="ru-RU" dirty="0"/>
              <a:t> на ПЛИС.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98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827</TotalTime>
  <Words>428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Проект SPI</vt:lpstr>
      <vt:lpstr>Топ-модуль проекта</vt:lpstr>
      <vt:lpstr>Функциональная схема проекта</vt:lpstr>
      <vt:lpstr>Модуль SPI_master</vt:lpstr>
      <vt:lpstr>Модуль SPI_master</vt:lpstr>
      <vt:lpstr>Модуль SPI_slave</vt:lpstr>
      <vt:lpstr>План занятий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проекта</dc:title>
  <dc:creator>Анастасия Крымская</dc:creator>
  <cp:lastModifiedBy>Анастасия Крымская</cp:lastModifiedBy>
  <cp:revision>30</cp:revision>
  <dcterms:created xsi:type="dcterms:W3CDTF">2025-05-02T13:38:52Z</dcterms:created>
  <dcterms:modified xsi:type="dcterms:W3CDTF">2025-06-05T19:25:42Z</dcterms:modified>
</cp:coreProperties>
</file>