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66" r:id="rId4"/>
    <p:sldId id="267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79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7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954E-9B2A-47E3-BC2C-25C9DDE1BB2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Требования к параметрам, входным-выходным сигналам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Все входные, выходные порты должны иметь комментарий.</a:t>
            </a:r>
          </a:p>
          <a:p>
            <a:r>
              <a:rPr lang="ru-RU" dirty="0"/>
              <a:t>Все параметры прописываются заглавными буквами.</a:t>
            </a:r>
          </a:p>
          <a:p>
            <a:r>
              <a:rPr lang="ru-RU" dirty="0"/>
              <a:t>Параметры в модуле по умолчанию равны -1, кроме </a:t>
            </a:r>
            <a:r>
              <a:rPr lang="en-US" dirty="0"/>
              <a:t>TOP</a:t>
            </a:r>
            <a:r>
              <a:rPr lang="ru-RU" dirty="0"/>
              <a:t>-файлов. </a:t>
            </a:r>
          </a:p>
          <a:p>
            <a:r>
              <a:rPr lang="ru-RU" dirty="0"/>
              <a:t>Входные порты имеют приписку</a:t>
            </a:r>
            <a:r>
              <a:rPr lang="en-US" dirty="0"/>
              <a:t> “_</a:t>
            </a:r>
            <a:r>
              <a:rPr lang="en-US" dirty="0" err="1"/>
              <a:t>i</a:t>
            </a:r>
            <a:r>
              <a:rPr lang="en-US" dirty="0"/>
              <a:t>”. </a:t>
            </a: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clk_i</a:t>
            </a:r>
            <a:r>
              <a:rPr lang="en-US" dirty="0"/>
              <a:t>.</a:t>
            </a:r>
          </a:p>
          <a:p>
            <a:r>
              <a:rPr lang="ru-RU" dirty="0"/>
              <a:t>Выходные порты имеют приписку</a:t>
            </a:r>
            <a:r>
              <a:rPr lang="en-US" dirty="0"/>
              <a:t> “_o”. </a:t>
            </a: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data_o</a:t>
            </a:r>
            <a:r>
              <a:rPr lang="en-US" dirty="0"/>
              <a:t>.</a:t>
            </a:r>
          </a:p>
          <a:p>
            <a:r>
              <a:rPr lang="ru-RU" dirty="0"/>
              <a:t>Порты типа </a:t>
            </a:r>
            <a:r>
              <a:rPr lang="en-US" dirty="0" err="1"/>
              <a:t>inout</a:t>
            </a:r>
            <a:r>
              <a:rPr lang="en-US" dirty="0"/>
              <a:t> </a:t>
            </a:r>
            <a:r>
              <a:rPr lang="ru-RU" dirty="0"/>
              <a:t>имеют приписку</a:t>
            </a:r>
            <a:r>
              <a:rPr lang="en-US" dirty="0"/>
              <a:t> “_io”. </a:t>
            </a:r>
            <a:r>
              <a:rPr lang="ru-RU" dirty="0"/>
              <a:t>Пример</a:t>
            </a:r>
            <a:r>
              <a:rPr lang="en-US" dirty="0"/>
              <a:t>: </a:t>
            </a:r>
            <a:r>
              <a:rPr lang="en-US" dirty="0" err="1"/>
              <a:t>sda_io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названии сброса (сигнала </a:t>
            </a:r>
            <a:r>
              <a:rPr lang="en-US" dirty="0"/>
              <a:t>reset </a:t>
            </a:r>
            <a:r>
              <a:rPr lang="ru-RU" dirty="0"/>
              <a:t>или </a:t>
            </a:r>
            <a:r>
              <a:rPr lang="en-US" dirty="0" err="1"/>
              <a:t>rst</a:t>
            </a:r>
            <a:r>
              <a:rPr lang="ru-RU" dirty="0"/>
              <a:t>) должны фигурировать активный уровень и синхронность/асинхронность сигнала.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Пример асинхронного сброса по уровню логической единицы</a:t>
            </a:r>
            <a:r>
              <a:rPr lang="en-US" dirty="0"/>
              <a:t>: </a:t>
            </a:r>
            <a:r>
              <a:rPr lang="en-US" b="1" dirty="0" err="1"/>
              <a:t>a</a:t>
            </a:r>
            <a:r>
              <a:rPr lang="en-US" dirty="0" err="1"/>
              <a:t>rst_i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Пример синхронного сброса по уровню логического нуля</a:t>
            </a:r>
            <a:r>
              <a:rPr lang="en-US" dirty="0"/>
              <a:t>: </a:t>
            </a:r>
            <a:r>
              <a:rPr lang="en-US" dirty="0" err="1"/>
              <a:t>rst</a:t>
            </a:r>
            <a:r>
              <a:rPr lang="en-US" b="1" dirty="0" err="1"/>
              <a:t>n</a:t>
            </a:r>
            <a:r>
              <a:rPr lang="en-US" dirty="0" err="1"/>
              <a:t>_i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632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Требования к тактовым сигналам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Тактовые сигналы должны сопровождаться комментарием с указанием частоты на входе модуля.</a:t>
            </a:r>
          </a:p>
          <a:p>
            <a:r>
              <a:rPr lang="ru-RU" dirty="0"/>
              <a:t>Тактовый сигнал должен содержать в своём названии рабочую частоту.</a:t>
            </a:r>
          </a:p>
          <a:p>
            <a:pPr marL="0" indent="0">
              <a:buNone/>
            </a:pPr>
            <a:r>
              <a:rPr lang="ru-RU" dirty="0"/>
              <a:t>	Пример</a:t>
            </a:r>
            <a:r>
              <a:rPr lang="en-US" dirty="0"/>
              <a:t>: clk_50M_i</a:t>
            </a:r>
            <a:r>
              <a:rPr lang="ru-RU" dirty="0"/>
              <a:t> – тактовый сигнал с частотой 50 </a:t>
            </a:r>
            <a:r>
              <a:rPr lang="ru-RU" dirty="0" err="1"/>
              <a:t>Мгц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	Исключениями служат регламентированные сигналы интерфейсов. 	Например, </a:t>
            </a:r>
            <a:r>
              <a:rPr lang="en-US" dirty="0"/>
              <a:t>SPI (</a:t>
            </a:r>
            <a:r>
              <a:rPr lang="en-US" dirty="0" err="1"/>
              <a:t>sclk</a:t>
            </a:r>
            <a:r>
              <a:rPr lang="en-US" dirty="0"/>
              <a:t>), I2C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 err="1"/>
              <a:t>scl</a:t>
            </a:r>
            <a:r>
              <a:rPr lang="en-US" dirty="0"/>
              <a:t>)</a:t>
            </a:r>
            <a:r>
              <a:rPr lang="ru-RU" dirty="0"/>
              <a:t>  и т.д.</a:t>
            </a:r>
          </a:p>
          <a:p>
            <a:r>
              <a:rPr lang="ru-RU" dirty="0"/>
              <a:t>В названии также могут указываться дополнительные опции. Например, относится данный тактовый сигнал к приёмнику (модулю </a:t>
            </a:r>
            <a:r>
              <a:rPr lang="en-US" dirty="0" err="1"/>
              <a:t>rx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или передатчику (модулю </a:t>
            </a:r>
            <a:r>
              <a:rPr lang="en-US" dirty="0" err="1"/>
              <a:t>tx</a:t>
            </a:r>
            <a:r>
              <a:rPr lang="ru-RU" dirty="0"/>
              <a:t>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517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Требования к используемым переменным и блокам </a:t>
            </a:r>
            <a:r>
              <a:rPr lang="en-US" dirty="0"/>
              <a:t>always.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Переменные типа </a:t>
            </a:r>
            <a:r>
              <a:rPr lang="en-US" dirty="0"/>
              <a:t>reg/wire/logic/bit</a:t>
            </a:r>
            <a:r>
              <a:rPr lang="ru-RU" dirty="0"/>
              <a:t> должны иметь комментарий и находится в своей секции. </a:t>
            </a:r>
          </a:p>
          <a:p>
            <a:r>
              <a:rPr lang="ru-RU" dirty="0"/>
              <a:t>По возможности для одной переменной используется один </a:t>
            </a:r>
            <a:r>
              <a:rPr lang="en-US" dirty="0"/>
              <a:t>always-</a:t>
            </a:r>
            <a:r>
              <a:rPr lang="ru-RU" dirty="0"/>
              <a:t>блок.</a:t>
            </a:r>
          </a:p>
          <a:p>
            <a:r>
              <a:rPr lang="ru-RU" dirty="0"/>
              <a:t>Блок </a:t>
            </a:r>
            <a:r>
              <a:rPr lang="en-US" dirty="0"/>
              <a:t>always </a:t>
            </a:r>
            <a:r>
              <a:rPr lang="ru-RU" dirty="0"/>
              <a:t>должен содержать в себе </a:t>
            </a:r>
            <a:r>
              <a:rPr lang="en-US" dirty="0"/>
              <a:t>begin/end.</a:t>
            </a:r>
            <a:r>
              <a:rPr lang="ru-RU" dirty="0"/>
              <a:t> Внутри блока </a:t>
            </a:r>
            <a:r>
              <a:rPr lang="en-US" dirty="0"/>
              <a:t>always </a:t>
            </a:r>
            <a:r>
              <a:rPr lang="ru-RU" dirty="0"/>
              <a:t>должна проводиться </a:t>
            </a:r>
            <a:r>
              <a:rPr lang="ru-RU" b="1" dirty="0"/>
              <a:t>табуляция на 4 пробела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Пример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always_ff</a:t>
            </a:r>
            <a:r>
              <a:rPr lang="en-US" dirty="0"/>
              <a:t> (@posedge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	    a&lt;=b;</a:t>
            </a:r>
          </a:p>
          <a:p>
            <a:pPr marL="0" indent="0">
              <a:buNone/>
            </a:pPr>
            <a:r>
              <a:rPr lang="en-US" dirty="0"/>
              <a:t>	    c&lt;=d;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1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Требования к конструкции </a:t>
            </a:r>
            <a:r>
              <a:rPr lang="en-US" dirty="0"/>
              <a:t>if/else.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Для описания цикла </a:t>
            </a:r>
            <a:r>
              <a:rPr lang="en-US" dirty="0"/>
              <a:t>if/else </a:t>
            </a:r>
            <a:r>
              <a:rPr lang="ru-RU" dirty="0"/>
              <a:t>используется следующий синтаксис</a:t>
            </a:r>
            <a:r>
              <a:rPr lang="en-US" dirty="0"/>
              <a:t> </a:t>
            </a:r>
            <a:r>
              <a:rPr lang="ru-RU" dirty="0"/>
              <a:t>и табуляция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always_ff</a:t>
            </a:r>
            <a:r>
              <a:rPr lang="en-US" dirty="0"/>
              <a:t> (@posedge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/>
              <a:t>	    a&lt;=b;</a:t>
            </a:r>
          </a:p>
          <a:p>
            <a:pPr marL="0" indent="0">
              <a:buNone/>
            </a:pPr>
            <a:r>
              <a:rPr lang="en-US" dirty="0"/>
              <a:t>           if (a == c) begin</a:t>
            </a:r>
          </a:p>
          <a:p>
            <a:pPr marL="0" indent="0">
              <a:buNone/>
            </a:pPr>
            <a:r>
              <a:rPr lang="en-US" dirty="0"/>
              <a:t>	        c&lt;=d;</a:t>
            </a:r>
          </a:p>
          <a:p>
            <a:pPr marL="0" indent="0">
              <a:buNone/>
            </a:pPr>
            <a:r>
              <a:rPr lang="en-US" dirty="0"/>
              <a:t>           end else if ( a == d) begin</a:t>
            </a:r>
          </a:p>
          <a:p>
            <a:pPr marL="0" indent="0">
              <a:buNone/>
            </a:pPr>
            <a:r>
              <a:rPr lang="en-US" dirty="0"/>
              <a:t>               c&lt;=a;</a:t>
            </a:r>
          </a:p>
          <a:p>
            <a:pPr marL="0" indent="0">
              <a:buNone/>
            </a:pPr>
            <a:r>
              <a:rPr lang="en-US" dirty="0"/>
              <a:t>           end else begin</a:t>
            </a:r>
          </a:p>
          <a:p>
            <a:pPr marL="0" indent="0">
              <a:buNone/>
            </a:pPr>
            <a:r>
              <a:rPr lang="en-US" dirty="0"/>
              <a:t>               c&lt;=c;</a:t>
            </a:r>
          </a:p>
          <a:p>
            <a:pPr marL="0" indent="0">
              <a:buNone/>
            </a:pPr>
            <a:r>
              <a:rPr lang="en-US" dirty="0"/>
              <a:t>           end</a:t>
            </a:r>
          </a:p>
          <a:p>
            <a:pPr marL="0" indent="0">
              <a:buNone/>
            </a:pPr>
            <a:r>
              <a:rPr lang="en-US" dirty="0"/>
              <a:t>	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Требования к конструкции </a:t>
            </a:r>
            <a:r>
              <a:rPr lang="en-US" dirty="0"/>
              <a:t>case.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Для конструкции </a:t>
            </a:r>
            <a:r>
              <a:rPr lang="en-US" dirty="0"/>
              <a:t>case </a:t>
            </a:r>
            <a:r>
              <a:rPr lang="ru-RU" dirty="0"/>
              <a:t>обязательно должно быть состояние </a:t>
            </a:r>
            <a:r>
              <a:rPr lang="en-US" dirty="0"/>
              <a:t>default</a:t>
            </a:r>
            <a:r>
              <a:rPr lang="ru-RU" dirty="0"/>
              <a:t>.</a:t>
            </a:r>
          </a:p>
          <a:p>
            <a:r>
              <a:rPr lang="ru-RU" dirty="0"/>
              <a:t>Для описания </a:t>
            </a:r>
            <a:r>
              <a:rPr lang="en-US" dirty="0"/>
              <a:t>case </a:t>
            </a:r>
            <a:r>
              <a:rPr lang="ru-RU" dirty="0"/>
              <a:t>используется следующий синтаксис</a:t>
            </a:r>
            <a:r>
              <a:rPr lang="en-US" dirty="0"/>
              <a:t> </a:t>
            </a:r>
            <a:r>
              <a:rPr lang="ru-RU" dirty="0"/>
              <a:t>и табуляция 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	case (state) </a:t>
            </a:r>
          </a:p>
          <a:p>
            <a:pPr marL="0" indent="0">
              <a:buNone/>
            </a:pPr>
            <a:r>
              <a:rPr lang="en-US" dirty="0"/>
              <a:t>	    FSM_IDLE: begin</a:t>
            </a:r>
          </a:p>
          <a:p>
            <a:pPr marL="0" indent="0">
              <a:buNone/>
            </a:pPr>
            <a:r>
              <a:rPr lang="en-US" dirty="0"/>
              <a:t>                    a&lt;=b;</a:t>
            </a:r>
          </a:p>
          <a:p>
            <a:pPr marL="0" indent="0">
              <a:buNone/>
            </a:pPr>
            <a:r>
              <a:rPr lang="en-US" dirty="0"/>
              <a:t>                   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FSM_DATA: begin</a:t>
            </a:r>
          </a:p>
          <a:p>
            <a:pPr marL="0" indent="0">
              <a:buNone/>
            </a:pPr>
            <a:r>
              <a:rPr lang="en-US" dirty="0"/>
              <a:t>                    a&lt;=d;</a:t>
            </a:r>
          </a:p>
          <a:p>
            <a:pPr marL="0" indent="0">
              <a:buNone/>
            </a:pPr>
            <a:r>
              <a:rPr lang="en-US" dirty="0"/>
              <a:t>                    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default: begin</a:t>
            </a:r>
          </a:p>
          <a:p>
            <a:pPr marL="0" indent="0">
              <a:buNone/>
            </a:pPr>
            <a:r>
              <a:rPr lang="en-US" dirty="0"/>
              <a:t>                   a&lt;=‘0;</a:t>
            </a:r>
          </a:p>
          <a:p>
            <a:pPr marL="0" indent="0">
              <a:buNone/>
            </a:pPr>
            <a:r>
              <a:rPr lang="en-US" dirty="0"/>
              <a:t>                  end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endcase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стилю кодирования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0599"/>
            <a:ext cx="8525660" cy="4908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Требования к конечным автоматам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Названия состояний конечного автомата пишутся заглавными буквами.</a:t>
            </a:r>
          </a:p>
          <a:p>
            <a:r>
              <a:rPr lang="ru-RU" dirty="0"/>
              <a:t>Названия состояний конечного автомата имеют приставку </a:t>
            </a:r>
            <a:r>
              <a:rPr lang="en-US" dirty="0"/>
              <a:t>“FSM”.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Пример</a:t>
            </a:r>
            <a:r>
              <a:rPr lang="en-US" dirty="0"/>
              <a:t>: FSM_READ</a:t>
            </a:r>
            <a:r>
              <a:rPr lang="ru-RU" dirty="0"/>
              <a:t>.</a:t>
            </a:r>
          </a:p>
          <a:p>
            <a:r>
              <a:rPr lang="ru-RU" dirty="0"/>
              <a:t>Для описания конченого автомата используется два-три </a:t>
            </a:r>
            <a:r>
              <a:rPr lang="en-US" dirty="0"/>
              <a:t>always </a:t>
            </a:r>
            <a:r>
              <a:rPr lang="ru-RU" dirty="0"/>
              <a:t>блока, один из которых содержит кодирование только переходов между состояниями конечного автомата.</a:t>
            </a:r>
          </a:p>
          <a:p>
            <a:r>
              <a:rPr lang="ru-RU" dirty="0"/>
              <a:t>Ознакомиться с источником такого стиля кодирования конечных автоматов можно по ссылке ниже</a:t>
            </a:r>
            <a:r>
              <a:rPr lang="en-US" dirty="0"/>
              <a:t>: http://www.sunburst-design.com/papers/CummingsICU2002_FSMFundamentals.pdf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236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файлам папки </a:t>
            </a:r>
            <a:r>
              <a:rPr lang="en-US" dirty="0"/>
              <a:t>syn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25660" cy="5260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гит хранятся и обновляются только следующие файлы для проекта в </a:t>
            </a:r>
            <a:r>
              <a:rPr lang="en-US" dirty="0"/>
              <a:t>Quartus: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Файлы с расширением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b="1" dirty="0"/>
              <a:t>*</a:t>
            </a:r>
            <a:r>
              <a:rPr lang="en-US" b="1" dirty="0"/>
              <a:t>.</a:t>
            </a:r>
            <a:r>
              <a:rPr lang="en-US" b="1" dirty="0" err="1"/>
              <a:t>qpf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*</a:t>
            </a:r>
            <a:r>
              <a:rPr lang="ru-RU" b="1" dirty="0"/>
              <a:t>.</a:t>
            </a:r>
            <a:r>
              <a:rPr lang="en-US" b="1" dirty="0" err="1"/>
              <a:t>qsf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*.</a:t>
            </a:r>
            <a:r>
              <a:rPr lang="en-US" b="1" dirty="0" err="1"/>
              <a:t>stp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	</a:t>
            </a:r>
            <a:r>
              <a:rPr lang="en-US" b="1" dirty="0"/>
              <a:t>*.</a:t>
            </a:r>
            <a:r>
              <a:rPr lang="en-US" b="1" dirty="0" err="1"/>
              <a:t>sdc</a:t>
            </a:r>
            <a:endParaRPr lang="en-US" b="1" dirty="0"/>
          </a:p>
          <a:p>
            <a:r>
              <a:rPr lang="ru-RU" dirty="0"/>
              <a:t>При генерации проектов </a:t>
            </a:r>
            <a:r>
              <a:rPr lang="en-US" dirty="0"/>
              <a:t>Quartus </a:t>
            </a:r>
            <a:r>
              <a:rPr lang="ru-RU" dirty="0"/>
              <a:t>дополнительно генерирует папку </a:t>
            </a:r>
            <a:r>
              <a:rPr lang="en-US" dirty="0" err="1"/>
              <a:t>output_files</a:t>
            </a:r>
            <a:r>
              <a:rPr lang="en-US" dirty="0"/>
              <a:t>.</a:t>
            </a:r>
            <a:r>
              <a:rPr lang="ru-RU" dirty="0"/>
              <a:t> Из данной папки мы храним на гит файлы с расширением </a:t>
            </a:r>
            <a:r>
              <a:rPr lang="en-US" b="1" dirty="0"/>
              <a:t>*.</a:t>
            </a:r>
            <a:r>
              <a:rPr lang="en-US" b="1" dirty="0" err="1"/>
              <a:t>sof</a:t>
            </a:r>
            <a:r>
              <a:rPr lang="ru-RU" dirty="0"/>
              <a:t>. Данный файл хранит данные для прошивки на ПЛИС. Остальные файлы не должны быть сохранены.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251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636</TotalTime>
  <Words>618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Требования к стилю кодирования</vt:lpstr>
      <vt:lpstr>Требования к стилю кодирования</vt:lpstr>
      <vt:lpstr>Требования к стилю кодирования</vt:lpstr>
      <vt:lpstr>Требования к стилю кодирования</vt:lpstr>
      <vt:lpstr>Требования к стилю кодирования</vt:lpstr>
      <vt:lpstr>Требования к стилю кодирования</vt:lpstr>
      <vt:lpstr>Требования к файлам папки syn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проекта</dc:title>
  <dc:creator>Анастасия Крымская</dc:creator>
  <cp:lastModifiedBy>Анастасия Крымская</cp:lastModifiedBy>
  <cp:revision>20</cp:revision>
  <dcterms:created xsi:type="dcterms:W3CDTF">2025-05-02T13:38:52Z</dcterms:created>
  <dcterms:modified xsi:type="dcterms:W3CDTF">2025-05-05T12:58:07Z</dcterms:modified>
</cp:coreProperties>
</file>